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22"/>
  </p:notesMasterIdLst>
  <p:handoutMasterIdLst>
    <p:handoutMasterId r:id="rId23"/>
  </p:handoutMasterIdLst>
  <p:sldIdLst>
    <p:sldId id="293" r:id="rId3"/>
    <p:sldId id="294" r:id="rId4"/>
    <p:sldId id="319" r:id="rId5"/>
    <p:sldId id="318" r:id="rId6"/>
    <p:sldId id="312" r:id="rId7"/>
    <p:sldId id="297" r:id="rId8"/>
    <p:sldId id="298" r:id="rId9"/>
    <p:sldId id="299" r:id="rId10"/>
    <p:sldId id="317" r:id="rId11"/>
    <p:sldId id="301" r:id="rId12"/>
    <p:sldId id="302" r:id="rId13"/>
    <p:sldId id="303" r:id="rId14"/>
    <p:sldId id="313" r:id="rId15"/>
    <p:sldId id="304" r:id="rId16"/>
    <p:sldId id="305" r:id="rId17"/>
    <p:sldId id="306" r:id="rId18"/>
    <p:sldId id="307" r:id="rId19"/>
    <p:sldId id="308" r:id="rId20"/>
    <p:sldId id="290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33"/>
    <a:srgbClr val="073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4694"/>
  </p:normalViewPr>
  <p:slideViewPr>
    <p:cSldViewPr>
      <p:cViewPr varScale="1">
        <p:scale>
          <a:sx n="104" d="100"/>
          <a:sy n="104" d="100"/>
        </p:scale>
        <p:origin x="216" y="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186F7A-3124-4611-9E40-128796091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59" y="4559916"/>
            <a:ext cx="5853483" cy="4320867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C80A88-FEC5-472D-B1D1-E8DD9D23C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234488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2971800" y="2514600"/>
            <a:ext cx="579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993333"/>
                </a:solidFill>
                <a:latin typeface="+mn-lt"/>
                <a:ea typeface="+mn-ea"/>
              </a:rPr>
              <a:t>____________________________________________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971800" y="304801"/>
            <a:ext cx="5791200" cy="2743200"/>
          </a:xfrm>
        </p:spPr>
        <p:txBody>
          <a:bodyPr/>
          <a:lstStyle>
            <a:lvl1pPr>
              <a:defRPr sz="4000">
                <a:solidFill>
                  <a:srgbClr val="00336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5791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3777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7401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1081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448E-9B82-4919-814D-358F323BBD24}" type="datetimeFigureOut">
              <a:rPr lang="en-US"/>
              <a:pPr>
                <a:defRPr/>
              </a:pPr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24B2-001C-4AB8-B751-8EBD493FA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55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350E-C944-45E9-B0D0-8E3A792E79AC}" type="datetimeFigureOut">
              <a:rPr lang="en-US"/>
              <a:pPr>
                <a:defRPr/>
              </a:pPr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0149-3DBD-40DF-BD3D-07C073AAC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83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7DD-DBBD-4EFA-BF96-B4DC1C9EC1E3}" type="datetimeFigureOut">
              <a:rPr lang="en-US"/>
              <a:pPr>
                <a:defRPr/>
              </a:pPr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CC50B-2C7D-4396-BCF2-A45F65F03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95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1464-6120-41A0-90C3-9D63AA89DE9B}" type="datetimeFigureOut">
              <a:rPr lang="en-US"/>
              <a:pPr>
                <a:defRPr/>
              </a:pPr>
              <a:t>9/28/22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BD0B-0B2D-4A3F-846F-AD3DD11F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57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44E9-245E-4CAA-B545-5AE8C12630FE}" type="datetimeFigureOut">
              <a:rPr lang="en-US"/>
              <a:pPr>
                <a:defRPr/>
              </a:pPr>
              <a:t>9/28/22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ED49-91AA-4346-91FC-D2583AB4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4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3D73-3BAD-43C7-939E-5B2A30232167}" type="datetimeFigureOut">
              <a:rPr lang="en-US"/>
              <a:pPr>
                <a:defRPr/>
              </a:pPr>
              <a:t>9/28/22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5F66-2004-42B0-BCB7-C7BFEDEDB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31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77B2-CABC-42B7-826C-051D33AC2725}" type="datetimeFigureOut">
              <a:rPr lang="en-US"/>
              <a:pPr>
                <a:defRPr/>
              </a:pPr>
              <a:t>9/28/22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EF7D-F857-44F4-83B3-CA758256A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58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816C-0BBB-4A17-8FFC-FE541D61B208}" type="datetimeFigureOut">
              <a:rPr lang="en-US"/>
              <a:pPr>
                <a:defRPr/>
              </a:pPr>
              <a:t>9/28/22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2ABB-92D2-4023-9CF9-4D714FFC6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77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1260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257800"/>
            <a:ext cx="5715000" cy="566738"/>
          </a:xfr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el"/>
                <a:cs typeface="Ari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381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57200"/>
            <a:ext cx="2438400" cy="4343400"/>
          </a:xfrm>
        </p:spPr>
        <p:txBody>
          <a:bodyPr/>
          <a:lstStyle>
            <a:lvl1pPr marL="285750" indent="-285750">
              <a:buFont typeface="Arial"/>
              <a:buChar char="•"/>
              <a:defRPr sz="1400" b="1">
                <a:latin typeface="Ariel"/>
                <a:cs typeface="Arie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More items</a:t>
            </a:r>
          </a:p>
        </p:txBody>
      </p:sp>
    </p:spTree>
    <p:extLst>
      <p:ext uri="{BB962C8B-B14F-4D97-AF65-F5344CB8AC3E}">
        <p14:creationId xmlns:p14="http://schemas.microsoft.com/office/powerpoint/2010/main" val="603823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96F6-2F57-4935-8ED7-3EDCC7BE3D92}" type="datetimeFigureOut">
              <a:rPr lang="en-US"/>
              <a:pPr>
                <a:defRPr/>
              </a:pPr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8E78-3B4B-4600-90C7-CCAA1B219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82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6345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95400"/>
            <a:ext cx="3505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733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5059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535113"/>
            <a:ext cx="3506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174875"/>
            <a:ext cx="3506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531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10323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6384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0"/>
            <a:ext cx="25511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0401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800600"/>
            <a:ext cx="6629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612775"/>
            <a:ext cx="6629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367338"/>
            <a:ext cx="6629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55778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7938"/>
            <a:ext cx="9236075" cy="692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95400"/>
            <a:ext cx="76962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696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33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33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33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33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33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33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33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33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–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•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–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»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3333"/>
        </a:buClr>
        <a:buChar char="»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3333"/>
        </a:buClr>
        <a:buChar char="»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3333"/>
        </a:buClr>
        <a:buChar char="»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3333"/>
        </a:buClr>
        <a:buChar char="»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BC934BA-6C3E-4195-8EA6-D6D547CED032}" type="datetimeFigureOut">
              <a:rPr lang="en-US"/>
              <a:pPr>
                <a:defRPr/>
              </a:pPr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C6D678-37A2-4748-8387-D4EB9B871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4" r:id="rId9"/>
    <p:sldLayoutId id="2147484142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3986" y="391680"/>
            <a:ext cx="5715000" cy="2365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Black" panose="020B0A04020102020204" pitchFamily="34" charset="0"/>
                <a:cs typeface="Arial Black"/>
              </a:rPr>
              <a:t>PART I: PREPARING DATA FOR NEGOTIATIONS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5257800"/>
            <a:ext cx="632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accent3"/>
                </a:solidFill>
              </a:rPr>
              <a:t>© New Jersey School Boards Association</a:t>
            </a:r>
          </a:p>
          <a:p>
            <a:pPr>
              <a:defRPr/>
            </a:pPr>
            <a:r>
              <a:rPr lang="en-US" sz="900" dirty="0">
                <a:solidFill>
                  <a:schemeClr val="accent3"/>
                </a:solidFill>
              </a:rPr>
              <a:t>    413 West State Street, Trenton, New Jersey 08618</a:t>
            </a:r>
          </a:p>
          <a:p>
            <a:pPr>
              <a:defRPr/>
            </a:pPr>
            <a:r>
              <a:rPr lang="en-US" sz="900" i="1" dirty="0">
                <a:solidFill>
                  <a:schemeClr val="accent3"/>
                </a:solidFill>
              </a:rPr>
              <a:t>All rights reserved. No part of this document may be reproduced in any form or by any means without permission in writing from NJSBA.</a:t>
            </a:r>
            <a:endParaRPr lang="en-US" sz="900" dirty="0">
              <a:solidFill>
                <a:schemeClr val="accent3"/>
              </a:solidFill>
            </a:endParaRPr>
          </a:p>
        </p:txBody>
      </p:sp>
      <p:pic>
        <p:nvPicPr>
          <p:cNvPr id="4" name="Picture 3" descr="Businessmen shaking hands">
            <a:extLst>
              <a:ext uri="{FF2B5EF4-FFF2-40B4-BE49-F238E27FC236}">
                <a16:creationId xmlns:a16="http://schemas.microsoft.com/office/drawing/2014/main" id="{CF1F6CDC-E4CA-61DD-F78C-8C693A289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3123773" cy="20851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75" y="304800"/>
            <a:ext cx="76962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Calculating Average </a:t>
            </a:r>
            <a:br>
              <a:rPr lang="en-US" dirty="0"/>
            </a:br>
            <a:r>
              <a:rPr lang="en-US" dirty="0"/>
              <a:t>Salary Figures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1371600"/>
            <a:ext cx="7848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339725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93333"/>
              </a:buClr>
              <a:defRPr/>
            </a:pPr>
            <a:endParaRPr lang="en-US" sz="2000" b="1" dirty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93333"/>
              </a:buClr>
              <a:defRPr/>
            </a:pPr>
            <a:r>
              <a:rPr lang="en-US" sz="2000" b="1" dirty="0">
                <a:solidFill>
                  <a:srgbClr val="003366"/>
                </a:solidFill>
              </a:rPr>
              <a:t>Teacher</a:t>
            </a:r>
            <a:r>
              <a:rPr lang="ja-JP" altLang="en-US" sz="2000" b="1" dirty="0">
                <a:solidFill>
                  <a:srgbClr val="003366"/>
                </a:solidFill>
              </a:rPr>
              <a:t>’</a:t>
            </a:r>
            <a:r>
              <a:rPr lang="en-US" altLang="ja-JP" sz="2000" b="1" dirty="0">
                <a:solidFill>
                  <a:srgbClr val="003366"/>
                </a:solidFill>
              </a:rPr>
              <a:t>s Average Annual Salary: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993333"/>
              </a:buClr>
              <a:defRPr/>
            </a:pPr>
            <a:r>
              <a:rPr lang="en-US" sz="2000" b="1" dirty="0">
                <a:solidFill>
                  <a:srgbClr val="003366"/>
                </a:solidFill>
              </a:rPr>
              <a:t>$ 6,500,000 / 100 =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93333"/>
              </a:buClr>
              <a:defRPr/>
            </a:pPr>
            <a:endParaRPr lang="en-US" sz="2000" b="1" dirty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93333"/>
              </a:buClr>
              <a:defRPr/>
            </a:pPr>
            <a:endParaRPr lang="en-US" sz="2000" b="1" dirty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93333"/>
              </a:buClr>
              <a:defRPr/>
            </a:pPr>
            <a:r>
              <a:rPr lang="en-US" sz="2000" b="1" dirty="0">
                <a:solidFill>
                  <a:srgbClr val="003366"/>
                </a:solidFill>
              </a:rPr>
              <a:t>Teacher</a:t>
            </a:r>
            <a:r>
              <a:rPr lang="ja-JP" altLang="en-US" sz="2000" b="1" dirty="0">
                <a:solidFill>
                  <a:srgbClr val="003366"/>
                </a:solidFill>
              </a:rPr>
              <a:t>’</a:t>
            </a:r>
            <a:r>
              <a:rPr lang="en-US" altLang="ja-JP" sz="2000" b="1" dirty="0">
                <a:solidFill>
                  <a:srgbClr val="003366"/>
                </a:solidFill>
              </a:rPr>
              <a:t>s Average Daily Salary: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993333"/>
              </a:buClr>
              <a:defRPr/>
            </a:pPr>
            <a:r>
              <a:rPr lang="en-US" sz="2000" b="1" dirty="0">
                <a:solidFill>
                  <a:srgbClr val="003366"/>
                </a:solidFill>
              </a:rPr>
              <a:t>$ 65,000 </a:t>
            </a:r>
            <a:r>
              <a:rPr lang="en-US" sz="2800" b="1" dirty="0">
                <a:solidFill>
                  <a:srgbClr val="003366"/>
                </a:solidFill>
              </a:rPr>
              <a:t>/ </a:t>
            </a:r>
            <a:r>
              <a:rPr lang="en-US" sz="2000" b="1" dirty="0">
                <a:solidFill>
                  <a:srgbClr val="003366"/>
                </a:solidFill>
              </a:rPr>
              <a:t>185 =   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993333"/>
              </a:buClr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93333"/>
              </a:buClr>
              <a:defRPr/>
            </a:pPr>
            <a:endParaRPr lang="en-US" sz="20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93333"/>
              </a:buClr>
              <a:defRPr/>
            </a:pPr>
            <a:r>
              <a:rPr lang="en-US" sz="2000" b="1" dirty="0">
                <a:solidFill>
                  <a:srgbClr val="003366"/>
                </a:solidFill>
              </a:rPr>
              <a:t>Teacher</a:t>
            </a:r>
            <a:r>
              <a:rPr lang="ja-JP" altLang="en-US" sz="2000" b="1" dirty="0">
                <a:solidFill>
                  <a:srgbClr val="003366"/>
                </a:solidFill>
              </a:rPr>
              <a:t>’</a:t>
            </a:r>
            <a:r>
              <a:rPr lang="en-US" altLang="ja-JP" sz="2000" b="1" dirty="0">
                <a:solidFill>
                  <a:srgbClr val="003366"/>
                </a:solidFill>
              </a:rPr>
              <a:t>s Average Hourly Rate: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993333"/>
              </a:buClr>
              <a:defRPr/>
            </a:pPr>
            <a:r>
              <a:rPr lang="en-US" sz="2000" b="1" dirty="0">
                <a:solidFill>
                  <a:srgbClr val="003366"/>
                </a:solidFill>
              </a:rPr>
              <a:t>$ 351.30 / 7 =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91300" y="1752600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$</a:t>
            </a:r>
            <a:r>
              <a:rPr lang="en-US" sz="2400" b="1" dirty="0">
                <a:latin typeface="+mn-lt"/>
                <a:ea typeface="+mn-ea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65,000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92875" y="3200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$ 351.35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24600" y="4416425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$ 50.19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Gathering</a:t>
            </a: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685800" y="1143000"/>
          <a:ext cx="8534400" cy="5029200"/>
        </p:xfrm>
        <a:graphic>
          <a:graphicData uri="http://schemas.openxmlformats.org/drawingml/2006/table">
            <a:tbl>
              <a:tblPr/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0">
                <a:tc>
                  <a:txBody>
                    <a:bodyPr/>
                    <a:lstStyle/>
                    <a:p>
                      <a:pPr marL="574675" marR="0" lvl="0" indent="-46355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 SALARY BASE                                  </a:t>
                      </a:r>
                    </a:p>
                    <a:p>
                      <a:pPr marL="574675" marR="0" lvl="0" indent="-46355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 NUMBER OF FTE TEACHERS</a:t>
                      </a:r>
                    </a:p>
                    <a:p>
                      <a:pPr marL="574675" marR="0" lvl="0" indent="-46355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 AVERAGE TEACHER SALARY</a:t>
                      </a:r>
                    </a:p>
                    <a:p>
                      <a:pPr marL="574675" marR="0" lvl="0" indent="-46355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 AVERAGE DAILY SALARY</a:t>
                      </a:r>
                    </a:p>
                    <a:p>
                      <a:pPr marL="574675" marR="0" lvl="0" indent="-46355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 HOURLY RATE</a:t>
                      </a:r>
                    </a:p>
                    <a:p>
                      <a:pPr marL="574675" marR="0" lvl="0" indent="-46355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 COST OF INCREMENT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1505" marB="4150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1505" marB="4150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315200" y="178276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2794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990000"/>
                </a:solidFill>
              </a:rPr>
              <a:t>100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50125" y="241776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476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990000"/>
                </a:solidFill>
              </a:rPr>
              <a:t>65,000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918325" y="3617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654925" y="304958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990000"/>
                </a:solidFill>
              </a:rPr>
              <a:t>351.35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467600" y="375602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13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990000"/>
                </a:solidFill>
              </a:rPr>
              <a:t>50.19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102475" y="1143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sz="2400" b="1" dirty="0">
                <a:solidFill>
                  <a:srgbClr val="990000"/>
                </a:solidFill>
              </a:rPr>
              <a:t>6,500,000</a:t>
            </a:r>
            <a:endParaRPr lang="en-US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Cost of Increment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3886200" y="1219200"/>
            <a:ext cx="4800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3333"/>
              </a:buClr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3333"/>
              </a:buClr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3333"/>
              </a:buClr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3333"/>
              </a:buClr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Definition - Cost the Board will incur by advancing everyone who is not at maximum one step on the guide. </a:t>
            </a:r>
          </a:p>
          <a:p>
            <a:pPr eaLnBrk="1" hangingPunct="1"/>
            <a:r>
              <a:rPr lang="en-US" altLang="en-US" sz="2800"/>
              <a:t>Why calculate? </a:t>
            </a:r>
          </a:p>
          <a:p>
            <a:pPr eaLnBrk="1" hangingPunct="1"/>
            <a:r>
              <a:rPr lang="en-US" altLang="en-US" sz="2800"/>
              <a:t>All settlements should be Inclusive of Increment </a:t>
            </a:r>
          </a:p>
          <a:p>
            <a:pPr eaLnBrk="1" hangingPunct="1"/>
            <a:r>
              <a:rPr lang="en-US" altLang="en-US" sz="2800"/>
              <a:t>How to calculate using scattergram? </a:t>
            </a:r>
          </a:p>
        </p:txBody>
      </p:sp>
      <p:pic>
        <p:nvPicPr>
          <p:cNvPr id="5" name="Picture 6" descr="u134777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3265488" cy="32654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"/>
            <a:ext cx="7696200" cy="647700"/>
          </a:xfrm>
        </p:spPr>
        <p:txBody>
          <a:bodyPr/>
          <a:lstStyle/>
          <a:p>
            <a:pPr>
              <a:defRPr/>
            </a:pPr>
            <a:r>
              <a:rPr lang="en-US" dirty="0"/>
              <a:t>Advancement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09900" y="685800"/>
          <a:ext cx="3657600" cy="5468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35969432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022478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01675326"/>
                    </a:ext>
                  </a:extLst>
                </a:gridCol>
              </a:tblGrid>
              <a:tr h="28783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YEAR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ONE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621420872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666530378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775322791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797811322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420013804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809148150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918670385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191287205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522266440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7977417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243611096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680951761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105728355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492155983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182004171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431834760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83522330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55420763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230468772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76962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Cost of Increment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1295400"/>
            <a:ext cx="83058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800">
                <a:solidFill>
                  <a:srgbClr val="00336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000">
                <a:solidFill>
                  <a:srgbClr val="003366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9pPr>
          </a:lstStyle>
          <a:p>
            <a:pPr marL="1198563" lvl="1" indent="-460375">
              <a:buFontTx/>
              <a:buNone/>
              <a:defRPr/>
            </a:pPr>
            <a:r>
              <a:rPr lang="en-US" b="1" dirty="0"/>
              <a:t>  $ 6,617,965		Year One</a:t>
            </a:r>
          </a:p>
          <a:p>
            <a:pPr marL="1198563" lvl="1" indent="-460375">
              <a:buFontTx/>
              <a:buNone/>
              <a:defRPr/>
            </a:pPr>
            <a:r>
              <a:rPr lang="en-US" b="1" dirty="0"/>
              <a:t>-    6,500,000		Base Year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504950" y="27432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12950" y="2819400"/>
            <a:ext cx="1917700" cy="519113"/>
          </a:xfrm>
          <a:prstGeom prst="rect">
            <a:avLst/>
          </a:prstGeom>
          <a:solidFill>
            <a:srgbClr val="D3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sz="2800" b="1" dirty="0"/>
              <a:t>$</a:t>
            </a:r>
            <a:r>
              <a:rPr lang="en-US" sz="2400" b="1" dirty="0"/>
              <a:t> </a:t>
            </a:r>
            <a:r>
              <a:rPr lang="en-US" sz="2800" b="1" dirty="0"/>
              <a:t>117,965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05400" y="2819400"/>
            <a:ext cx="2895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Total Cost of      Increment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0" y="43434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/>
              <a:t>$ 117,965 </a:t>
            </a:r>
            <a:r>
              <a:rPr lang="en-US" sz="3200" b="1" dirty="0"/>
              <a:t>/</a:t>
            </a:r>
            <a:r>
              <a:rPr lang="en-US" sz="2800" b="1" dirty="0"/>
              <a:t> 6,500,000 = </a:t>
            </a:r>
            <a:r>
              <a:rPr lang="en-US" sz="2800" b="1" dirty="0">
                <a:solidFill>
                  <a:srgbClr val="FF0000"/>
                </a:solidFill>
              </a:rPr>
              <a:t>1.81%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953000" y="27432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Gathering</a:t>
            </a: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838200" y="1066800"/>
          <a:ext cx="8534400" cy="4870592"/>
        </p:xfrm>
        <a:graphic>
          <a:graphicData uri="http://schemas.openxmlformats.org/drawingml/2006/table">
            <a:tbl>
              <a:tblPr/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04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 SALARY BASE                               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 NUMBER OF FTE TEACHERS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 AVERAGE TEACHER SALARY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 AVERAGE DAILY SALARY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 HOURLY RATE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 COST OF INCREMENT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543800" y="1066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  <a:r>
              <a:rPr lang="en-US" sz="2400" b="1">
                <a:solidFill>
                  <a:srgbClr val="990000"/>
                </a:solidFill>
              </a:rPr>
              <a:t>6,500,000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315200" y="1752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2794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990000"/>
                </a:solidFill>
              </a:rPr>
              <a:t>100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696200" y="2514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476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990000"/>
                </a:solidFill>
              </a:rPr>
              <a:t>65,000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070725" y="3541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848600" y="3200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990000"/>
                </a:solidFill>
              </a:rPr>
              <a:t>351.35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696200" y="3962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13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990000"/>
                </a:solidFill>
              </a:rPr>
              <a:t>50.19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6200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990000"/>
                </a:solidFill>
              </a:rPr>
              <a:t>117,965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086600" y="5410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>
                <a:solidFill>
                  <a:srgbClr val="990000"/>
                </a:solidFill>
              </a:rPr>
              <a:t>Or      1.81%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42900"/>
            <a:ext cx="76962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Converting % Increases</a:t>
            </a:r>
            <a:br>
              <a:rPr lang="en-US" dirty="0"/>
            </a:br>
            <a:r>
              <a:rPr lang="en-US" dirty="0"/>
              <a:t> to Dollar Increases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9525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800">
                <a:solidFill>
                  <a:srgbClr val="00336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000">
                <a:solidFill>
                  <a:srgbClr val="003366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9pPr>
          </a:lstStyle>
          <a:p>
            <a:pPr indent="-168275">
              <a:spcBef>
                <a:spcPct val="0"/>
              </a:spcBef>
              <a:buFontTx/>
              <a:buNone/>
              <a:defRPr/>
            </a:pPr>
            <a:r>
              <a:rPr lang="en-US" b="1" dirty="0"/>
              <a:t> Union Proposal:  4.5% increase in salary</a:t>
            </a:r>
          </a:p>
          <a:p>
            <a:pPr indent="-168275">
              <a:spcBef>
                <a:spcPct val="0"/>
              </a:spcBef>
              <a:buFontTx/>
              <a:buNone/>
              <a:defRPr/>
            </a:pPr>
            <a:endParaRPr lang="en-US" b="1" dirty="0"/>
          </a:p>
          <a:p>
            <a:pPr indent="-168275">
              <a:lnSpc>
                <a:spcPct val="50000"/>
              </a:lnSpc>
              <a:spcBef>
                <a:spcPct val="0"/>
              </a:spcBef>
              <a:buFontTx/>
              <a:buNone/>
              <a:defRPr/>
            </a:pPr>
            <a:endParaRPr lang="en-US" b="1" dirty="0"/>
          </a:p>
          <a:p>
            <a:pPr indent="-168275">
              <a:lnSpc>
                <a:spcPct val="50000"/>
              </a:lnSpc>
              <a:spcBef>
                <a:spcPct val="0"/>
              </a:spcBef>
              <a:buFontTx/>
              <a:buNone/>
              <a:defRPr/>
            </a:pPr>
            <a:r>
              <a:rPr lang="en-US" b="1" dirty="0"/>
              <a:t>Total $ Increase: Salary Base </a:t>
            </a:r>
            <a:r>
              <a:rPr lang="en-US" sz="4000" b="1" dirty="0"/>
              <a:t>x</a:t>
            </a:r>
            <a:r>
              <a:rPr lang="en-US" b="1" dirty="0"/>
              <a:t> Percent</a:t>
            </a:r>
          </a:p>
          <a:p>
            <a:pPr indent="-168275">
              <a:lnSpc>
                <a:spcPct val="50000"/>
              </a:lnSpc>
              <a:spcBef>
                <a:spcPct val="0"/>
              </a:spcBef>
              <a:buFontTx/>
              <a:buNone/>
              <a:defRPr/>
            </a:pPr>
            <a:endParaRPr lang="en-US" b="1" dirty="0"/>
          </a:p>
          <a:p>
            <a:pPr indent="-168275">
              <a:lnSpc>
                <a:spcPct val="50000"/>
              </a:lnSpc>
              <a:spcBef>
                <a:spcPct val="5000"/>
              </a:spcBef>
              <a:buFontTx/>
              <a:buNone/>
              <a:defRPr/>
            </a:pPr>
            <a:r>
              <a:rPr lang="en-US" b="1" dirty="0"/>
              <a:t>			$ 6,500,000 </a:t>
            </a:r>
            <a:r>
              <a:rPr lang="en-US" sz="4000" b="1" dirty="0"/>
              <a:t>x .</a:t>
            </a:r>
            <a:r>
              <a:rPr lang="en-US" b="1" dirty="0"/>
              <a:t>045 </a:t>
            </a:r>
            <a:r>
              <a:rPr lang="en-US" sz="4000" b="1" dirty="0"/>
              <a:t>= </a:t>
            </a:r>
            <a:endParaRPr lang="en-US" b="1" dirty="0">
              <a:solidFill>
                <a:srgbClr val="FF0000"/>
              </a:solidFill>
            </a:endParaRPr>
          </a:p>
          <a:p>
            <a:pPr indent="-168275">
              <a:lnSpc>
                <a:spcPct val="70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indent="-168275">
              <a:lnSpc>
                <a:spcPct val="75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endParaRPr lang="en-US" b="1" dirty="0"/>
          </a:p>
          <a:p>
            <a:pPr indent="-168275">
              <a:lnSpc>
                <a:spcPct val="50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b="1" dirty="0"/>
              <a:t>Average $ Increase: Total $ Increase / FTE</a:t>
            </a:r>
          </a:p>
          <a:p>
            <a:pPr indent="-168275">
              <a:lnSpc>
                <a:spcPct val="50000"/>
              </a:lnSpc>
              <a:spcBef>
                <a:spcPct val="0"/>
              </a:spcBef>
              <a:buFontTx/>
              <a:buNone/>
              <a:defRPr/>
            </a:pPr>
            <a:endParaRPr lang="en-US" b="1" dirty="0"/>
          </a:p>
          <a:p>
            <a:pPr indent="-168275">
              <a:lnSpc>
                <a:spcPct val="50000"/>
              </a:lnSpc>
              <a:spcBef>
                <a:spcPct val="0"/>
              </a:spcBef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	</a:t>
            </a:r>
            <a:r>
              <a:rPr lang="en-US" b="1" dirty="0"/>
              <a:t>$ 292,500 </a:t>
            </a:r>
            <a:r>
              <a:rPr lang="en-US" sz="3600" b="1" dirty="0"/>
              <a:t>/</a:t>
            </a:r>
            <a:r>
              <a:rPr lang="en-US" b="1" dirty="0"/>
              <a:t> 100 =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34200" y="3352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EBE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$ 292,500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72200" y="510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$ 2,925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42900"/>
            <a:ext cx="76962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Converting Across-the-Board Dollar Increases to Percentages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800">
                <a:solidFill>
                  <a:srgbClr val="00336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000">
                <a:solidFill>
                  <a:srgbClr val="003366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9pPr>
          </a:lstStyle>
          <a:p>
            <a:pPr marL="917575" indent="-338138">
              <a:buFontTx/>
              <a:buNone/>
              <a:defRPr/>
            </a:pPr>
            <a:r>
              <a:rPr lang="en-US" sz="2800" b="1" dirty="0"/>
              <a:t>Board Proposal:  </a:t>
            </a:r>
          </a:p>
          <a:p>
            <a:pPr marL="1143000" indent="-563563">
              <a:buFontTx/>
              <a:buNone/>
              <a:tabLst>
                <a:tab pos="1200150" algn="l"/>
              </a:tabLst>
              <a:defRPr/>
            </a:pPr>
            <a:r>
              <a:rPr lang="en-US" sz="2800" b="1" dirty="0"/>
              <a:t>	$1,000 across-the-board increase</a:t>
            </a:r>
          </a:p>
          <a:p>
            <a:pPr>
              <a:buFontTx/>
              <a:buNone/>
              <a:defRPr/>
            </a:pPr>
            <a:endParaRPr lang="en-US" sz="280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Average $ Increase </a:t>
            </a:r>
            <a:r>
              <a:rPr lang="en-US" sz="4000" b="1" dirty="0"/>
              <a:t>x</a:t>
            </a:r>
            <a:r>
              <a:rPr lang="en-US" sz="2800" b="1" dirty="0"/>
              <a:t> # FTE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Total Salary Base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sz="280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$ 1,000 </a:t>
            </a:r>
            <a:r>
              <a:rPr lang="en-US" sz="3600" b="1" dirty="0"/>
              <a:t>x</a:t>
            </a:r>
            <a:r>
              <a:rPr lang="en-US" sz="2800" b="1" dirty="0"/>
              <a:t> 100  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$6,500,000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943100" y="3733800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543300" y="51054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26250" y="475773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1.53%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270625" y="4724400"/>
            <a:ext cx="53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/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Additional Salary Payments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06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800">
                <a:solidFill>
                  <a:srgbClr val="00336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000">
                <a:solidFill>
                  <a:srgbClr val="003366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5440"/>
              </a:lnSpc>
              <a:defRPr/>
            </a:pPr>
            <a:r>
              <a:rPr lang="en-US" u="sng" dirty="0"/>
              <a:t>LONGEVITY:</a:t>
            </a:r>
            <a:br>
              <a:rPr lang="en-US" dirty="0"/>
            </a:br>
            <a:r>
              <a:rPr lang="en-US" dirty="0"/>
              <a:t>Years of service in a district.</a:t>
            </a:r>
          </a:p>
          <a:p>
            <a:pPr>
              <a:lnSpc>
                <a:spcPts val="5440"/>
              </a:lnSpc>
              <a:defRPr/>
            </a:pPr>
            <a:r>
              <a:rPr lang="en-US" u="sng" dirty="0"/>
              <a:t>OFF-GUIDE:</a:t>
            </a:r>
            <a:br>
              <a:rPr lang="en-US" dirty="0"/>
            </a:br>
            <a:r>
              <a:rPr lang="en-US" dirty="0"/>
              <a:t>Staff members who are not on a salary guide but within the same group on a salary guide. 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23556" name="Picture 6" descr="MPj043881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2274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800">
                <a:solidFill>
                  <a:srgbClr val="00336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000">
                <a:solidFill>
                  <a:srgbClr val="003366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4000" b="1" i="1" dirty="0">
                <a:solidFill>
                  <a:srgbClr val="993333"/>
                </a:solidFill>
                <a:ea typeface="ヒラギノ角ゴ Pro W3" charset="0"/>
                <a:cs typeface="ヒラギノ角ゴ Pro W3" charset="0"/>
              </a:rPr>
              <a:t>Questions?</a:t>
            </a:r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Costing Process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9144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800">
                <a:solidFill>
                  <a:srgbClr val="0033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45000"/>
              </a:lnSpc>
              <a:buFontTx/>
              <a:buNone/>
              <a:defRPr/>
            </a:pPr>
            <a:r>
              <a:rPr lang="en-US" sz="2400" b="1" dirty="0"/>
              <a:t>I.	Identify All Economic Items</a:t>
            </a:r>
          </a:p>
          <a:p>
            <a:pPr marL="0" indent="0" eaLnBrk="1" hangingPunct="1">
              <a:lnSpc>
                <a:spcPct val="145000"/>
              </a:lnSpc>
              <a:buFontTx/>
              <a:buNone/>
              <a:defRPr/>
            </a:pPr>
            <a:r>
              <a:rPr lang="en-US" sz="2400" b="1" dirty="0"/>
              <a:t>II.	Ascertain Current Costs</a:t>
            </a:r>
          </a:p>
          <a:p>
            <a:pPr marL="0" indent="0" eaLnBrk="1" hangingPunct="1">
              <a:lnSpc>
                <a:spcPct val="145000"/>
              </a:lnSpc>
              <a:buFontTx/>
              <a:buNone/>
              <a:defRPr/>
            </a:pPr>
            <a:r>
              <a:rPr lang="en-US" sz="2400" b="1" dirty="0"/>
              <a:t>III.	Determine Anticipated </a:t>
            </a:r>
          </a:p>
          <a:p>
            <a:pPr marL="0" indent="0" eaLnBrk="1" hangingPunct="1">
              <a:lnSpc>
                <a:spcPct val="75000"/>
              </a:lnSpc>
              <a:buFontTx/>
              <a:buNone/>
              <a:defRPr/>
            </a:pPr>
            <a:r>
              <a:rPr lang="en-US" sz="2400" b="1" dirty="0"/>
              <a:t>	Increases</a:t>
            </a:r>
          </a:p>
          <a:p>
            <a:pPr marL="1146175" indent="-1146175" eaLnBrk="1" hangingPunct="1">
              <a:lnSpc>
                <a:spcPct val="75000"/>
              </a:lnSpc>
              <a:defRPr/>
            </a:pPr>
            <a:endParaRPr lang="en-US" sz="2400" b="1" dirty="0"/>
          </a:p>
          <a:p>
            <a:pPr marL="0" indent="0" eaLnBrk="1" hangingPunct="1">
              <a:lnSpc>
                <a:spcPct val="60000"/>
              </a:lnSpc>
              <a:spcBef>
                <a:spcPct val="35000"/>
              </a:spcBef>
              <a:buFontTx/>
              <a:buNone/>
              <a:defRPr/>
            </a:pPr>
            <a:r>
              <a:rPr lang="en-US" sz="2400" b="1" dirty="0"/>
              <a:t>IV.	Cost Out All Economic</a:t>
            </a:r>
          </a:p>
          <a:p>
            <a:pPr marL="0" indent="0" eaLnBrk="1" hangingPunct="1">
              <a:lnSpc>
                <a:spcPct val="6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  <a:defRPr/>
            </a:pPr>
            <a:r>
              <a:rPr lang="en-US" sz="2400" b="1" dirty="0"/>
              <a:t>	Proposals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0" indent="0" eaLnBrk="1" hangingPunct="1">
              <a:lnSpc>
                <a:spcPct val="6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  <a:defRPr/>
            </a:pPr>
            <a:r>
              <a:rPr lang="en-US" sz="2400" b="1" dirty="0"/>
              <a:t>V.	Repeat IV as negotiations result in </a:t>
            </a:r>
          </a:p>
          <a:p>
            <a:pPr marL="0" indent="0" eaLnBrk="1" hangingPunct="1">
              <a:lnSpc>
                <a:spcPct val="75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  <a:defRPr/>
            </a:pPr>
            <a:r>
              <a:rPr lang="en-US" sz="2400" b="1" dirty="0"/>
              <a:t>	proposals and counterproposals</a:t>
            </a:r>
          </a:p>
          <a:p>
            <a:pPr marL="0" indent="0" eaLnBrk="1" hangingPunct="1">
              <a:lnSpc>
                <a:spcPct val="115000"/>
              </a:lnSpc>
              <a:spcBef>
                <a:spcPct val="45000"/>
              </a:spcBef>
              <a:buFontTx/>
              <a:buNone/>
              <a:defRPr/>
            </a:pPr>
            <a:r>
              <a:rPr lang="en-US" sz="2400" b="1" dirty="0"/>
              <a:t>VI.	Total Compensation Analysis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73763" y="1820863"/>
            <a:ext cx="3856037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635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Steps: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b="1" dirty="0">
                <a:solidFill>
                  <a:srgbClr val="FF0000"/>
                </a:solidFill>
              </a:rPr>
              <a:t> Gather data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b="1" dirty="0">
                <a:solidFill>
                  <a:srgbClr val="FF0000"/>
                </a:solidFill>
              </a:rPr>
              <a:t> Devise formula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b="1" dirty="0">
                <a:solidFill>
                  <a:srgbClr val="FF0000"/>
                </a:solidFill>
              </a:rPr>
              <a:t> Do calculations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5711825" y="1752600"/>
            <a:ext cx="419100" cy="2514600"/>
          </a:xfrm>
          <a:prstGeom prst="rightBracket">
            <a:avLst>
              <a:gd name="adj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6962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Comparing Apples to Apples</a:t>
            </a:r>
          </a:p>
        </p:txBody>
      </p:sp>
      <p:pic>
        <p:nvPicPr>
          <p:cNvPr id="4" name="Picture 3" descr="Candied apples on a table">
            <a:extLst>
              <a:ext uri="{FF2B5EF4-FFF2-40B4-BE49-F238E27FC236}">
                <a16:creationId xmlns:a16="http://schemas.microsoft.com/office/drawing/2014/main" id="{7F58EB49-3945-D85C-FF72-434CB4D68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636897"/>
            <a:ext cx="5791200" cy="35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98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Gathering</a:t>
            </a:r>
          </a:p>
        </p:txBody>
      </p:sp>
      <p:graphicFrame>
        <p:nvGraphicFramePr>
          <p:cNvPr id="4" name="Group 22"/>
          <p:cNvGraphicFramePr>
            <a:graphicFrameLocks/>
          </p:cNvGraphicFramePr>
          <p:nvPr/>
        </p:nvGraphicFramePr>
        <p:xfrm>
          <a:off x="914400" y="1066800"/>
          <a:ext cx="8229600" cy="5575300"/>
        </p:xfrm>
        <a:graphic>
          <a:graphicData uri="http://schemas.openxmlformats.org/drawingml/2006/table">
            <a:tbl>
              <a:tblPr/>
              <a:tblGrid>
                <a:gridCol w="565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3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 SALARY BASE                               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 NUMBER OF FTE TEACHERS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 AVERAGE TEACHER SALARY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 AVERAGE DAILY SALARY</a:t>
                      </a:r>
                    </a:p>
                    <a:p>
                      <a:pPr marL="395288" marR="0" lvl="0" indent="-395288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RATE</a:t>
                      </a:r>
                    </a:p>
                    <a:p>
                      <a:pPr marL="395288" marR="0" lvl="0" indent="-395288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OF INCREMENT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Base Year/Expiring Salary Guide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800100"/>
          <a:ext cx="2743200" cy="518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596943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022478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1675326"/>
                    </a:ext>
                  </a:extLst>
                </a:gridCol>
              </a:tblGrid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420872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530378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5322791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56,520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7811322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57,870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0013804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58,944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148150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8670385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61,717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1287205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63,589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2266440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65,262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7977417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611096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0951761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72,630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728355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75,496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2155983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78,588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2004171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1834760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85,177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22330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86,095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88,095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420763"/>
                  </a:ext>
                </a:extLst>
              </a:tr>
            </a:tbl>
          </a:graphicData>
        </a:graphic>
      </p:graphicFrame>
      <p:pic>
        <p:nvPicPr>
          <p:cNvPr id="10321" name="Picture 4" descr="Why Excellent Performance Evaluations Generate Raises fo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47838"/>
            <a:ext cx="3962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457200" y="1219200"/>
            <a:ext cx="7620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3333"/>
              </a:buClr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3333"/>
              </a:buClr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3333"/>
              </a:buClr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3333"/>
              </a:buClr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Scattergram</a:t>
            </a:r>
            <a:endParaRPr lang="en-US" dirty="0"/>
          </a:p>
        </p:txBody>
      </p:sp>
      <p:graphicFrame>
        <p:nvGraphicFramePr>
          <p:cNvPr id="4" name="Group 46"/>
          <p:cNvGraphicFramePr>
            <a:graphicFrameLocks noGrp="1"/>
          </p:cNvGraphicFramePr>
          <p:nvPr>
            <p:ph idx="1"/>
          </p:nvPr>
        </p:nvGraphicFramePr>
        <p:xfrm>
          <a:off x="423863" y="1219200"/>
          <a:ext cx="8686800" cy="4343400"/>
        </p:xfrm>
        <a:graphic>
          <a:graphicData uri="http://schemas.openxmlformats.org/drawingml/2006/table">
            <a:tbl>
              <a:tblPr/>
              <a:tblGrid>
                <a:gridCol w="8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53,221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53,866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54,520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55,870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56,944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58,060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86,095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$/Step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$186,274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134,665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163,560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223,480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170,832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58,060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1,894,090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$4,392,060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55,221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55,866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56,520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57,870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58,944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88,095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4263" marR="0" lvl="0" indent="-1084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$/Step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$55,221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56,520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231,480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58,944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1,233,330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$2,107,940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52463" y="3810000"/>
            <a:ext cx="8382000" cy="685800"/>
          </a:xfrm>
          <a:prstGeom prst="rect">
            <a:avLst/>
          </a:prstGeom>
          <a:solidFill>
            <a:srgbClr val="C0C0C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ChangeArrowheads="1"/>
          </p:cNvSpPr>
          <p:nvPr/>
        </p:nvSpPr>
        <p:spPr bwMode="auto">
          <a:xfrm>
            <a:off x="577850" y="1066800"/>
            <a:ext cx="7620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3333"/>
              </a:buClr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3333"/>
              </a:buClr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3333"/>
              </a:buClr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3333"/>
              </a:buClr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Scattergram</a:t>
            </a:r>
            <a:endParaRPr lang="en-US" dirty="0"/>
          </a:p>
        </p:txBody>
      </p:sp>
      <p:sp>
        <p:nvSpPr>
          <p:cNvPr id="4" name="Rectangle 117"/>
          <p:cNvSpPr>
            <a:spLocks noChangeArrowheads="1"/>
          </p:cNvSpPr>
          <p:nvPr/>
        </p:nvSpPr>
        <p:spPr bwMode="auto">
          <a:xfrm>
            <a:off x="652463" y="1447800"/>
            <a:ext cx="8567737" cy="381000"/>
          </a:xfrm>
          <a:prstGeom prst="rect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5" name="Group 120"/>
          <p:cNvGraphicFramePr>
            <a:graphicFrameLocks noGrp="1"/>
          </p:cNvGraphicFramePr>
          <p:nvPr>
            <p:ph idx="1"/>
          </p:nvPr>
        </p:nvGraphicFramePr>
        <p:xfrm>
          <a:off x="533400" y="1114425"/>
          <a:ext cx="8686800" cy="4419600"/>
        </p:xfrm>
        <a:graphic>
          <a:graphicData uri="http://schemas.openxmlformats.org/drawingml/2006/table">
            <a:tbl>
              <a:tblPr/>
              <a:tblGrid>
                <a:gridCol w="8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53,221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53,866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54,520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55,870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56,944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58,060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86,095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$/Step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$186,274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134,665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163,560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223,480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170,832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58,060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1,894,090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4,392,060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55,221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55,866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56,520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57,870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58,944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88,095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4263" marR="0" lvl="0" indent="-1084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$/Step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$55,221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56,520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231,480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58,944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1,233,330</a:t>
                      </a:r>
                    </a:p>
                    <a:p>
                      <a:pPr marL="1084263" marR="0" lvl="0" indent="-1084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$2,107,940</a:t>
                      </a:r>
                    </a:p>
                    <a:p>
                      <a:pPr marL="1084263" marR="0" lvl="0" indent="-1084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6175" algn="r"/>
                        </a:tabLst>
                      </a:pP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62"/>
          <p:cNvSpPr>
            <a:spLocks noChangeArrowheads="1"/>
          </p:cNvSpPr>
          <p:nvPr/>
        </p:nvSpPr>
        <p:spPr bwMode="auto">
          <a:xfrm>
            <a:off x="576263" y="3657600"/>
            <a:ext cx="8382000" cy="685800"/>
          </a:xfrm>
          <a:prstGeom prst="rect">
            <a:avLst/>
          </a:prstGeom>
          <a:solidFill>
            <a:srgbClr val="C0C0C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Line 63"/>
          <p:cNvSpPr>
            <a:spLocks noChangeShapeType="1"/>
          </p:cNvSpPr>
          <p:nvPr/>
        </p:nvSpPr>
        <p:spPr bwMode="auto">
          <a:xfrm>
            <a:off x="1262063" y="472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Line 64"/>
          <p:cNvSpPr>
            <a:spLocks noChangeShapeType="1"/>
          </p:cNvSpPr>
          <p:nvPr/>
        </p:nvSpPr>
        <p:spPr bwMode="auto">
          <a:xfrm>
            <a:off x="4081463" y="47244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Line 80"/>
          <p:cNvSpPr>
            <a:spLocks noChangeShapeType="1"/>
          </p:cNvSpPr>
          <p:nvPr/>
        </p:nvSpPr>
        <p:spPr bwMode="auto">
          <a:xfrm>
            <a:off x="5529263" y="3429000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Line 90"/>
          <p:cNvSpPr>
            <a:spLocks noChangeShapeType="1"/>
          </p:cNvSpPr>
          <p:nvPr/>
        </p:nvSpPr>
        <p:spPr bwMode="auto">
          <a:xfrm>
            <a:off x="5376863" y="4724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Line 106"/>
          <p:cNvSpPr>
            <a:spLocks noChangeShapeType="1"/>
          </p:cNvSpPr>
          <p:nvPr/>
        </p:nvSpPr>
        <p:spPr bwMode="auto">
          <a:xfrm>
            <a:off x="7586663" y="4724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423863" y="5638800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Box 115"/>
          <p:cNvSpPr txBox="1">
            <a:spLocks noChangeArrowheads="1"/>
          </p:cNvSpPr>
          <p:nvPr/>
        </p:nvSpPr>
        <p:spPr bwMode="auto">
          <a:xfrm>
            <a:off x="762000" y="5638800"/>
            <a:ext cx="81962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SALARY BASE:  $6,500,000                             FTE= 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Freezing the </a:t>
            </a:r>
            <a:r>
              <a:rPr lang="en-US" dirty="0" err="1"/>
              <a:t>Scattergrams</a:t>
            </a:r>
            <a:endParaRPr lang="en-US" dirty="0"/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1185863" y="811213"/>
            <a:ext cx="7272337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3333"/>
              </a:buClr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3333"/>
              </a:buClr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3333"/>
              </a:buClr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3333"/>
              </a:buClr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Assume No Personnel Changes</a:t>
            </a:r>
          </a:p>
          <a:p>
            <a:pPr eaLnBrk="1" hangingPunct="1"/>
            <a:r>
              <a:rPr lang="en-US" altLang="en-US" sz="2800"/>
              <a:t>Constant for Remainder of </a:t>
            </a:r>
            <a:r>
              <a:rPr lang="en-US" altLang="en-US" sz="2800" b="1">
                <a:solidFill>
                  <a:srgbClr val="CC0000"/>
                </a:solidFill>
              </a:rPr>
              <a:t>Negotiations</a:t>
            </a:r>
          </a:p>
          <a:p>
            <a:pPr eaLnBrk="1" hangingPunct="1"/>
            <a:r>
              <a:rPr lang="en-US" altLang="en-US" sz="2800"/>
              <a:t>Provide to Union Early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81012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Gathering</a:t>
            </a:r>
          </a:p>
        </p:txBody>
      </p:sp>
      <p:graphicFrame>
        <p:nvGraphicFramePr>
          <p:cNvPr id="4" name="Group 70"/>
          <p:cNvGraphicFramePr>
            <a:graphicFrameLocks/>
          </p:cNvGraphicFramePr>
          <p:nvPr/>
        </p:nvGraphicFramePr>
        <p:xfrm>
          <a:off x="685800" y="990600"/>
          <a:ext cx="8534400" cy="5361274"/>
        </p:xfrm>
        <a:graphic>
          <a:graphicData uri="http://schemas.openxmlformats.org/drawingml/2006/table">
            <a:tbl>
              <a:tblPr/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0988">
                <a:tc>
                  <a:txBody>
                    <a:bodyPr/>
                    <a:lstStyle/>
                    <a:p>
                      <a:pPr marL="574675" marR="0" lvl="0" indent="-406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 SALARY BASE                                  </a:t>
                      </a:r>
                    </a:p>
                    <a:p>
                      <a:pPr marL="574675" marR="0" lvl="0" indent="-406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 NUMBER OF FTE TEACHERS</a:t>
                      </a:r>
                    </a:p>
                    <a:p>
                      <a:pPr marL="574675" marR="0" lvl="0" indent="-406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 AVERAGE TEACHER SALARY</a:t>
                      </a:r>
                    </a:p>
                    <a:p>
                      <a:pPr marL="574675" marR="0" lvl="0" indent="-406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 AVERAGE DAILY SALARY</a:t>
                      </a:r>
                    </a:p>
                    <a:p>
                      <a:pPr marL="574675" marR="0" lvl="0" indent="-406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 HOURLY RATE</a:t>
                      </a:r>
                    </a:p>
                    <a:p>
                      <a:pPr marL="574675" marR="0" lvl="0" indent="-40640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 COST OF INCREMENT</a:t>
                      </a:r>
                    </a:p>
                    <a:p>
                      <a:pPr marL="574675" marR="0" lvl="0" indent="-406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1" marB="4564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</a:p>
                    <a:p>
                      <a:pPr marL="635000" marR="0" lvl="0" indent="-527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_________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1" marB="4564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7086600" y="990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sz="2400" b="1" dirty="0">
                <a:solidFill>
                  <a:srgbClr val="990000"/>
                </a:solidFill>
              </a:rPr>
              <a:t>6,500,000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6858000" y="1676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2794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990000"/>
                </a:solidFill>
              </a:rPr>
              <a:t>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JSBA powerpoint">
  <a:themeElements>
    <a:clrScheme name="NJSBA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JSBA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JSBA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SBA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SBA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SBA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SBA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SBA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SBA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SBA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SBA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SBA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SBA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SBA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NJSBA powerpoint</Template>
  <TotalTime>895</TotalTime>
  <Words>824</Words>
  <Application>Microsoft Macintosh PowerPoint</Application>
  <PresentationFormat>On-screen Show (4:3)</PresentationFormat>
  <Paragraphs>412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Ariel</vt:lpstr>
      <vt:lpstr>Calibri</vt:lpstr>
      <vt:lpstr>NJSBA powerpoint</vt:lpstr>
      <vt:lpstr>Custom Design</vt:lpstr>
      <vt:lpstr>PART I: PREPARING DATA FOR NEGOTIATIONS</vt:lpstr>
      <vt:lpstr>Costing Process</vt:lpstr>
      <vt:lpstr>Comparing Apples to Apples</vt:lpstr>
      <vt:lpstr>Data Gathering</vt:lpstr>
      <vt:lpstr>Base Year/Expiring Salary Guide</vt:lpstr>
      <vt:lpstr>Scattergram</vt:lpstr>
      <vt:lpstr>Scattergram</vt:lpstr>
      <vt:lpstr>Freezing the Scattergrams</vt:lpstr>
      <vt:lpstr>Data Gathering</vt:lpstr>
      <vt:lpstr>Calculating Average  Salary Figures</vt:lpstr>
      <vt:lpstr>Data Gathering</vt:lpstr>
      <vt:lpstr>Cost of Increment</vt:lpstr>
      <vt:lpstr>Advancement</vt:lpstr>
      <vt:lpstr>Cost of Increment</vt:lpstr>
      <vt:lpstr>Data Gathering</vt:lpstr>
      <vt:lpstr>Converting % Increases  to Dollar Increases</vt:lpstr>
      <vt:lpstr>Converting Across-the-Board Dollar Increases to Percentages</vt:lpstr>
      <vt:lpstr>Additional Salary Payments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Belluscio</dc:creator>
  <cp:lastModifiedBy>Kurt Rebovich</cp:lastModifiedBy>
  <cp:revision>78</cp:revision>
  <cp:lastPrinted>2019-06-06T14:21:29Z</cp:lastPrinted>
  <dcterms:created xsi:type="dcterms:W3CDTF">2014-09-03T19:09:25Z</dcterms:created>
  <dcterms:modified xsi:type="dcterms:W3CDTF">2022-09-28T15:33:54Z</dcterms:modified>
</cp:coreProperties>
</file>