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6"/>
  </p:notesMasterIdLst>
  <p:handoutMasterIdLst>
    <p:handoutMasterId r:id="rId37"/>
  </p:handoutMasterIdLst>
  <p:sldIdLst>
    <p:sldId id="280" r:id="rId5"/>
    <p:sldId id="303" r:id="rId6"/>
    <p:sldId id="282" r:id="rId7"/>
    <p:sldId id="283" r:id="rId8"/>
    <p:sldId id="284" r:id="rId9"/>
    <p:sldId id="285" r:id="rId10"/>
    <p:sldId id="286" r:id="rId11"/>
    <p:sldId id="288" r:id="rId12"/>
    <p:sldId id="289" r:id="rId13"/>
    <p:sldId id="293" r:id="rId14"/>
    <p:sldId id="295" r:id="rId15"/>
    <p:sldId id="296" r:id="rId16"/>
    <p:sldId id="297" r:id="rId17"/>
    <p:sldId id="298" r:id="rId18"/>
    <p:sldId id="299" r:id="rId19"/>
    <p:sldId id="300" r:id="rId20"/>
    <p:sldId id="301" r:id="rId21"/>
    <p:sldId id="302" r:id="rId22"/>
    <p:sldId id="259" r:id="rId23"/>
    <p:sldId id="260" r:id="rId24"/>
    <p:sldId id="261" r:id="rId25"/>
    <p:sldId id="262" r:id="rId26"/>
    <p:sldId id="263" r:id="rId27"/>
    <p:sldId id="268" r:id="rId28"/>
    <p:sldId id="269" r:id="rId29"/>
    <p:sldId id="270" r:id="rId30"/>
    <p:sldId id="271" r:id="rId31"/>
    <p:sldId id="272" r:id="rId32"/>
    <p:sldId id="273" r:id="rId33"/>
    <p:sldId id="276" r:id="rId34"/>
    <p:sldId id="277" r:id="rId3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mn-cs"/>
      </a:defRPr>
    </a:lvl1pPr>
    <a:lvl2pPr marL="457200" algn="l" rtl="0" fontAlgn="base">
      <a:spcBef>
        <a:spcPct val="0"/>
      </a:spcBef>
      <a:spcAft>
        <a:spcPct val="0"/>
      </a:spcAft>
      <a:defRPr kern="1200">
        <a:solidFill>
          <a:schemeClr val="tx1"/>
        </a:solidFill>
        <a:latin typeface="Arial" charset="0"/>
        <a:ea typeface="ヒラギノ角ゴ Pro W3" charset="0"/>
        <a:cs typeface="+mn-cs"/>
      </a:defRPr>
    </a:lvl2pPr>
    <a:lvl3pPr marL="914400" algn="l" rtl="0" fontAlgn="base">
      <a:spcBef>
        <a:spcPct val="0"/>
      </a:spcBef>
      <a:spcAft>
        <a:spcPct val="0"/>
      </a:spcAft>
      <a:defRPr kern="1200">
        <a:solidFill>
          <a:schemeClr val="tx1"/>
        </a:solidFill>
        <a:latin typeface="Arial" charset="0"/>
        <a:ea typeface="ヒラギノ角ゴ Pro W3" charset="0"/>
        <a:cs typeface="+mn-cs"/>
      </a:defRPr>
    </a:lvl3pPr>
    <a:lvl4pPr marL="1371600" algn="l" rtl="0" fontAlgn="base">
      <a:spcBef>
        <a:spcPct val="0"/>
      </a:spcBef>
      <a:spcAft>
        <a:spcPct val="0"/>
      </a:spcAft>
      <a:defRPr kern="1200">
        <a:solidFill>
          <a:schemeClr val="tx1"/>
        </a:solidFill>
        <a:latin typeface="Arial" charset="0"/>
        <a:ea typeface="ヒラギノ角ゴ Pro W3" charset="0"/>
        <a:cs typeface="+mn-cs"/>
      </a:defRPr>
    </a:lvl4pPr>
    <a:lvl5pPr marL="1828800" algn="l" rtl="0" fontAlgn="base">
      <a:spcBef>
        <a:spcPct val="0"/>
      </a:spcBef>
      <a:spcAft>
        <a:spcPct val="0"/>
      </a:spcAft>
      <a:defRPr kern="1200">
        <a:solidFill>
          <a:schemeClr val="tx1"/>
        </a:solidFill>
        <a:latin typeface="Arial" charset="0"/>
        <a:ea typeface="ヒラギノ角ゴ Pro W3" charset="0"/>
        <a:cs typeface="+mn-cs"/>
      </a:defRPr>
    </a:lvl5pPr>
    <a:lvl6pPr marL="2286000" algn="l" defTabSz="457200" rtl="0" eaLnBrk="1" latinLnBrk="0" hangingPunct="1">
      <a:defRPr kern="1200">
        <a:solidFill>
          <a:schemeClr val="tx1"/>
        </a:solidFill>
        <a:latin typeface="Arial" charset="0"/>
        <a:ea typeface="ヒラギノ角ゴ Pro W3" charset="0"/>
        <a:cs typeface="+mn-cs"/>
      </a:defRPr>
    </a:lvl6pPr>
    <a:lvl7pPr marL="2743200" algn="l" defTabSz="457200" rtl="0" eaLnBrk="1" latinLnBrk="0" hangingPunct="1">
      <a:defRPr kern="1200">
        <a:solidFill>
          <a:schemeClr val="tx1"/>
        </a:solidFill>
        <a:latin typeface="Arial" charset="0"/>
        <a:ea typeface="ヒラギノ角ゴ Pro W3" charset="0"/>
        <a:cs typeface="+mn-cs"/>
      </a:defRPr>
    </a:lvl7pPr>
    <a:lvl8pPr marL="3200400" algn="l" defTabSz="457200" rtl="0" eaLnBrk="1" latinLnBrk="0" hangingPunct="1">
      <a:defRPr kern="1200">
        <a:solidFill>
          <a:schemeClr val="tx1"/>
        </a:solidFill>
        <a:latin typeface="Arial" charset="0"/>
        <a:ea typeface="ヒラギノ角ゴ Pro W3" charset="0"/>
        <a:cs typeface="+mn-cs"/>
      </a:defRPr>
    </a:lvl8pPr>
    <a:lvl9pPr marL="3657600" algn="l" defTabSz="457200" rtl="0" eaLnBrk="1" latinLnBrk="0" hangingPunct="1">
      <a:defRPr kern="1200">
        <a:solidFill>
          <a:schemeClr val="tx1"/>
        </a:solidFill>
        <a:latin typeface="Arial" charset="0"/>
        <a:ea typeface="ヒラギノ角ゴ Pro W3"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8" autoAdjust="0"/>
    <p:restoredTop sz="92781" autoAdjust="0"/>
  </p:normalViewPr>
  <p:slideViewPr>
    <p:cSldViewPr>
      <p:cViewPr varScale="1">
        <p:scale>
          <a:sx n="107" d="100"/>
          <a:sy n="107" d="100"/>
        </p:scale>
        <p:origin x="1434"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3114"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52E31F0-D963-4C5D-AF8B-4CAD046ECABE}" type="datetimeFigureOut">
              <a:rPr lang="en-US" smtClean="0"/>
              <a:t>9/27/2022</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E515D535-FEA2-4AFA-BD9E-451498F40A40}" type="slidenum">
              <a:rPr lang="en-US" smtClean="0"/>
              <a:t>‹#›</a:t>
            </a:fld>
            <a:endParaRPr lang="en-US"/>
          </a:p>
        </p:txBody>
      </p:sp>
    </p:spTree>
    <p:extLst>
      <p:ext uri="{BB962C8B-B14F-4D97-AF65-F5344CB8AC3E}">
        <p14:creationId xmlns:p14="http://schemas.microsoft.com/office/powerpoint/2010/main" val="1324961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F0677A9-E556-4F31-B975-022B8A869370}" type="datetimeFigureOut">
              <a:rPr lang="en-US" smtClean="0"/>
              <a:t>9/27/2022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E65150F-339D-4415-B976-E7CDAB72555D}" type="slidenum">
              <a:rPr lang="en-US" smtClean="0"/>
              <a:t>‹#›</a:t>
            </a:fld>
            <a:endParaRPr lang="en-US"/>
          </a:p>
        </p:txBody>
      </p:sp>
    </p:spTree>
    <p:extLst>
      <p:ext uri="{BB962C8B-B14F-4D97-AF65-F5344CB8AC3E}">
        <p14:creationId xmlns:p14="http://schemas.microsoft.com/office/powerpoint/2010/main" val="65329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Presentation not for purpose of providing</a:t>
            </a:r>
            <a:r>
              <a:rPr lang="en-US" baseline="0" dirty="0"/>
              <a:t> legal advice, no attorney-client relationship</a:t>
            </a:r>
          </a:p>
          <a:p>
            <a:pPr marL="171450" indent="-171450">
              <a:buFont typeface="Arial" panose="020B0604020202020204" pitchFamily="34" charset="0"/>
              <a:buChar char="•"/>
            </a:pPr>
            <a:r>
              <a:rPr lang="en-US" sz="1200" dirty="0"/>
              <a:t>The application and impact of laws can vary widely based on the specific facts involved. </a:t>
            </a:r>
            <a:endParaRPr lang="en-US" baseline="0" dirty="0"/>
          </a:p>
          <a:p>
            <a:pPr marL="171450" indent="-171450">
              <a:buFont typeface="Arial" panose="020B0604020202020204" pitchFamily="34" charset="0"/>
              <a:buChar char="•"/>
            </a:pPr>
            <a:r>
              <a:rPr lang="en-US" baseline="0" dirty="0"/>
              <a:t>Talk to your board/school attorney to obtain advice with respect to any particular issue or problem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1AF495F-3E14-4724-90CA-B840D8E821D5}" type="slidenum">
              <a:rPr lang="en-US" altLang="en-US" smtClean="0"/>
              <a:pPr>
                <a:defRPr/>
              </a:pPr>
              <a:t>2</a:t>
            </a:fld>
            <a:endParaRPr lang="en-US" altLang="en-US" dirty="0"/>
          </a:p>
        </p:txBody>
      </p:sp>
    </p:spTree>
    <p:extLst>
      <p:ext uri="{BB962C8B-B14F-4D97-AF65-F5344CB8AC3E}">
        <p14:creationId xmlns:p14="http://schemas.microsoft.com/office/powerpoint/2010/main" val="109795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E4183D98-C1FC-463A-9745-B1E46E8CC341}" type="slidenum">
              <a:rPr lang="en-US" altLang="en-US">
                <a:ea typeface="ヒラギノ角ゴ Pro W3" charset="-128"/>
              </a:rPr>
              <a:pPr eaLnBrk="1" hangingPunct="1"/>
              <a:t>17</a:t>
            </a:fld>
            <a:endParaRPr lang="en-US" altLang="en-US">
              <a:ea typeface="ヒラギノ角ゴ Pro W3" charset="-128"/>
            </a:endParaRPr>
          </a:p>
        </p:txBody>
      </p:sp>
      <p:sp>
        <p:nvSpPr>
          <p:cNvPr id="84995"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68" tIns="44441" rIns="90468" bIns="44441"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73135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A93F703-BB9C-4161-A4F4-6A71BDF9D8E9}" type="slidenum">
              <a:rPr lang="en-US" altLang="en-US">
                <a:ea typeface="ヒラギノ角ゴ Pro W3" charset="-128"/>
              </a:rPr>
              <a:pPr eaLnBrk="1" hangingPunct="1"/>
              <a:t>18</a:t>
            </a:fld>
            <a:endParaRPr lang="en-US" altLang="en-US">
              <a:ea typeface="ヒラギノ角ゴ Pro W3" charset="-128"/>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7496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56D62-0F22-4DB3-9456-1F14E194EC39}" type="slidenum">
              <a:rPr lang="en-US"/>
              <a:pPr/>
              <a:t>19</a:t>
            </a:fld>
            <a:endParaRPr lang="en-US"/>
          </a:p>
        </p:txBody>
      </p:sp>
      <p:sp>
        <p:nvSpPr>
          <p:cNvPr id="31746" name="Rectangle 2"/>
          <p:cNvSpPr>
            <a:spLocks noGrp="1" noRot="1" noChangeAspect="1" noChangeArrowheads="1" noTextEdit="1"/>
          </p:cNvSpPr>
          <p:nvPr>
            <p:ph type="sldImg"/>
          </p:nvPr>
        </p:nvSpPr>
        <p:spPr>
          <a:xfrm>
            <a:off x="2520950" y="152400"/>
            <a:ext cx="1817688" cy="1362075"/>
          </a:xfrm>
          <a:ln/>
        </p:spPr>
      </p:sp>
      <p:sp>
        <p:nvSpPr>
          <p:cNvPr id="31747" name="Rectangle 3"/>
          <p:cNvSpPr>
            <a:spLocks noGrp="1" noChangeArrowheads="1"/>
          </p:cNvSpPr>
          <p:nvPr>
            <p:ph type="body" idx="1"/>
          </p:nvPr>
        </p:nvSpPr>
        <p:spPr>
          <a:xfrm>
            <a:off x="2" y="1678690"/>
            <a:ext cx="6867243" cy="7630410"/>
          </a:xfrm>
        </p:spPr>
        <p:txBody>
          <a:bodyPr/>
          <a:lstStyle/>
          <a:p>
            <a:pPr marL="228946" indent="-228946"/>
            <a:r>
              <a:rPr lang="en-US" sz="1400"/>
              <a:t>Many Internal influences and external pressures. </a:t>
            </a:r>
          </a:p>
          <a:p>
            <a:pPr marL="228946" indent="-228946"/>
            <a:endParaRPr lang="en-US" sz="1400" b="1"/>
          </a:p>
          <a:p>
            <a:pPr marL="228946" indent="-228946"/>
            <a:r>
              <a:rPr lang="en-US" sz="1400" b="1"/>
              <a:t>1.	M</a:t>
            </a:r>
            <a:r>
              <a:rPr lang="en-US" sz="1400"/>
              <a:t>brship. If doing job, Address the needs, wants and concerns of its mbrship. And the package of will be driven by the nature and composition of the mbrship. I.e, if the </a:t>
            </a:r>
            <a:r>
              <a:rPr lang="en-US" sz="1400" b="1"/>
              <a:t>older &gt; longevity</a:t>
            </a:r>
            <a:r>
              <a:rPr lang="en-US" sz="1400"/>
              <a:t> – </a:t>
            </a:r>
            <a:r>
              <a:rPr lang="en-US" sz="1400" b="1"/>
              <a:t>younger tuition reimbursememt </a:t>
            </a:r>
            <a:endParaRPr lang="en-US" sz="1400"/>
          </a:p>
          <a:p>
            <a:pPr marL="228946" indent="-228946"/>
            <a:r>
              <a:rPr lang="en-US" sz="1400"/>
              <a:t>2. 	O</a:t>
            </a:r>
            <a:r>
              <a:rPr lang="en-US" sz="1400" b="1"/>
              <a:t>rg needs</a:t>
            </a:r>
            <a:r>
              <a:rPr lang="en-US" sz="1400"/>
              <a:t> </a:t>
            </a:r>
            <a:r>
              <a:rPr lang="en-US" sz="1400" b="1"/>
              <a:t>of the U and its ldrship</a:t>
            </a:r>
            <a:r>
              <a:rPr lang="en-US" sz="1400"/>
              <a:t>. Ie, Release time for union president. </a:t>
            </a:r>
            <a:r>
              <a:rPr lang="en-US" sz="1400" b="1"/>
              <a:t>NJEA statewide goals</a:t>
            </a:r>
            <a:r>
              <a:rPr lang="en-US" sz="1400"/>
              <a:t> that they are pursuing. 50K, 1st day</a:t>
            </a:r>
            <a:endParaRPr lang="en-US" sz="1400" b="1"/>
          </a:p>
          <a:p>
            <a:pPr marL="228946" indent="-228946"/>
            <a:r>
              <a:rPr lang="en-US" sz="1400" b="1"/>
              <a:t>3.	Negotiations or grievance history</a:t>
            </a:r>
            <a:r>
              <a:rPr lang="en-US" sz="1400"/>
              <a:t>. Advisor Arbitration – rejected. Expect proposal to make arbitration binding.  </a:t>
            </a:r>
          </a:p>
          <a:p>
            <a:pPr marL="228946" indent="-228946">
              <a:buFontTx/>
              <a:buAutoNum type="arabicPeriod" startAt="4"/>
            </a:pPr>
            <a:r>
              <a:rPr lang="en-US" sz="1400"/>
              <a:t>Next, like Sandy talked about settlements and benefits is </a:t>
            </a:r>
            <a:r>
              <a:rPr lang="en-US" sz="1400" b="1"/>
              <a:t>surrounding districts. Well that plays a role</a:t>
            </a:r>
            <a:r>
              <a:rPr lang="en-US" sz="1400"/>
              <a:t>. Optical if e/o has</a:t>
            </a:r>
          </a:p>
          <a:p>
            <a:pPr marL="228946" indent="-228946">
              <a:buFontTx/>
              <a:buAutoNum type="arabicPeriod" startAt="4"/>
            </a:pPr>
            <a:r>
              <a:rPr lang="en-US" sz="1400" b="1"/>
              <a:t>Bargaining strategy</a:t>
            </a:r>
            <a:r>
              <a:rPr lang="en-US" sz="1400"/>
              <a:t>.  I.E. Laundry list serves a </a:t>
            </a:r>
            <a:r>
              <a:rPr lang="en-US" sz="1400" b="1"/>
              <a:t>couple of purposes</a:t>
            </a:r>
            <a:r>
              <a:rPr lang="en-US" sz="1400"/>
              <a:t>. </a:t>
            </a:r>
          </a:p>
          <a:p>
            <a:pPr marL="228946" indent="-228946"/>
            <a:endParaRPr lang="en-US" sz="1400" b="1"/>
          </a:p>
          <a:p>
            <a:pPr marL="228946" indent="-228946"/>
            <a:r>
              <a:rPr lang="en-US" sz="1400" b="1"/>
              <a:t>Political purpose</a:t>
            </a:r>
            <a:r>
              <a:rPr lang="en-US" sz="1400"/>
              <a:t> – they can go back to ea mbr and say look we fought for your issue, it just wasn't in the cards this time. It was that cheap rotten BD.  And </a:t>
            </a:r>
            <a:r>
              <a:rPr lang="en-US" sz="1400" b="1"/>
              <a:t>builds in rm for movement. </a:t>
            </a:r>
          </a:p>
          <a:p>
            <a:pPr marL="228946" indent="-228946"/>
            <a:endParaRPr lang="en-US" sz="1400"/>
          </a:p>
          <a:p>
            <a:pPr marL="228946" indent="-228946"/>
            <a:r>
              <a:rPr lang="en-US" sz="1400"/>
              <a:t>Now the Union knows how negotiations work. Nego are a slow and incremental dance. They know that its not going to get nearly what its asking for. It asks for more than it knows its going to get in terms of the # of proposal and it inflates its positions on individual issues to bld in rm for movement. </a:t>
            </a:r>
          </a:p>
          <a:p>
            <a:pPr marL="228946" indent="-228946"/>
            <a:endParaRPr lang="en-US" sz="1400"/>
          </a:p>
          <a:p>
            <a:pPr marL="228946" indent="-228946"/>
            <a:r>
              <a:rPr lang="en-US" sz="1400"/>
              <a:t>Be patient, During the long process,  </a:t>
            </a:r>
          </a:p>
          <a:p>
            <a:pPr marL="228946" indent="-228946"/>
            <a:r>
              <a:rPr lang="en-US" sz="1400"/>
              <a:t>	Unimportant issues will fall by the wayside</a:t>
            </a:r>
          </a:p>
          <a:p>
            <a:pPr marL="228946" indent="-228946"/>
            <a:r>
              <a:rPr lang="en-US" sz="1400"/>
              <a:t>      important issues will surface, and,</a:t>
            </a:r>
          </a:p>
          <a:p>
            <a:pPr marL="228946" indent="-228946"/>
            <a:r>
              <a:rPr lang="en-US" sz="1400"/>
              <a:t>      Some of your goals can be achieved though this trading off process. (Rob)</a:t>
            </a:r>
          </a:p>
          <a:p>
            <a:pPr marL="228946" indent="-228946"/>
            <a:endParaRPr lang="en-US" sz="1400"/>
          </a:p>
          <a:p>
            <a:pPr marL="228946" indent="-228946"/>
            <a:r>
              <a:rPr lang="en-US" sz="1400"/>
              <a:t>OK, let’s look at how you go about eval U proposals. </a:t>
            </a:r>
          </a:p>
          <a:p>
            <a:pPr marL="228946" indent="-228946">
              <a:lnSpc>
                <a:spcPct val="80000"/>
              </a:lnSpc>
            </a:pPr>
            <a:endParaRPr lang="en-US" sz="1400"/>
          </a:p>
          <a:p>
            <a:pPr marL="228946" indent="-228946">
              <a:lnSpc>
                <a:spcPct val="80000"/>
              </a:lnSpc>
            </a:pPr>
            <a:endParaRPr lang="en-US" sz="1400"/>
          </a:p>
          <a:p>
            <a:pPr marL="228946" indent="-228946">
              <a:lnSpc>
                <a:spcPct val="80000"/>
              </a:lnSpc>
            </a:pPr>
            <a:endParaRPr lang="en-US"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AEEEF-92A5-41DC-827E-8604BDC29967}" type="slidenum">
              <a:rPr lang="en-US"/>
              <a:pPr/>
              <a:t>20</a:t>
            </a:fld>
            <a:endParaRPr lang="en-US"/>
          </a:p>
        </p:txBody>
      </p:sp>
      <p:sp>
        <p:nvSpPr>
          <p:cNvPr id="56322" name="Rectangle 2"/>
          <p:cNvSpPr>
            <a:spLocks noGrp="1" noRot="1" noChangeAspect="1" noChangeArrowheads="1" noTextEdit="1"/>
          </p:cNvSpPr>
          <p:nvPr>
            <p:ph type="sldImg"/>
          </p:nvPr>
        </p:nvSpPr>
        <p:spPr>
          <a:xfrm>
            <a:off x="1985963" y="381000"/>
            <a:ext cx="3051175" cy="2289175"/>
          </a:xfrm>
          <a:ln/>
        </p:spPr>
      </p:sp>
      <p:sp>
        <p:nvSpPr>
          <p:cNvPr id="56323" name="Rectangle 3"/>
          <p:cNvSpPr>
            <a:spLocks noGrp="1" noChangeArrowheads="1"/>
          </p:cNvSpPr>
          <p:nvPr>
            <p:ph type="body" idx="1"/>
          </p:nvPr>
        </p:nvSpPr>
        <p:spPr>
          <a:xfrm>
            <a:off x="702946" y="2899555"/>
            <a:ext cx="5617208" cy="5711681"/>
          </a:xfrm>
        </p:spPr>
        <p:txBody>
          <a:bodyPr/>
          <a:lstStyle/>
          <a:p>
            <a:endParaRPr lang="en-US" sz="1600"/>
          </a:p>
          <a:p>
            <a:endParaRPr lang="en-US" sz="1600"/>
          </a:p>
          <a:p>
            <a:endParaRPr lang="en-US" sz="1600"/>
          </a:p>
          <a:p>
            <a:r>
              <a:rPr lang="en-US" sz="1600"/>
              <a:t>If its not then the appropriate response is to </a:t>
            </a:r>
            <a:r>
              <a:rPr lang="en-US" sz="1600" b="1"/>
              <a:t>simply say that you will not negotiate</a:t>
            </a:r>
            <a:r>
              <a:rPr lang="en-US" sz="1600"/>
              <a:t> over it because its an illegal topic of bargaining.</a:t>
            </a:r>
          </a:p>
          <a:p>
            <a:endParaRPr lang="en-US" sz="1600"/>
          </a:p>
          <a:p>
            <a:r>
              <a:rPr lang="en-US" sz="1600"/>
              <a:t> Just a caveat, the scope of negotiations is constantly being redefined though case law and PERC rulings so if you’re not sure about its legality, contact your Sch. Bd. attny or NJSBA. </a:t>
            </a:r>
          </a:p>
          <a:p>
            <a:endParaRPr lang="en-US" sz="1600"/>
          </a:p>
          <a:p>
            <a:r>
              <a:rPr lang="en-US" sz="1600"/>
              <a:t>Once you determine that this is a </a:t>
            </a:r>
            <a:r>
              <a:rPr lang="en-US" sz="1600" b="1"/>
              <a:t>legal topic of bargaining, you should then attempt to assess the importance</a:t>
            </a:r>
            <a:r>
              <a:rPr lang="en-US" sz="1600"/>
              <a:t> to the U. </a:t>
            </a:r>
          </a:p>
          <a:p>
            <a:endParaRPr lang="en-US" sz="1600"/>
          </a:p>
          <a:p>
            <a:r>
              <a:rPr lang="en-US" sz="1600"/>
              <a:t>	Real need, a priority?  </a:t>
            </a:r>
          </a:p>
          <a:p>
            <a:endParaRPr lang="en-US" sz="1600"/>
          </a:p>
          <a:p>
            <a:endParaRPr lang="en-US" sz="1600"/>
          </a:p>
          <a:p>
            <a:endParaRPr lang="en-US" sz="1600"/>
          </a:p>
          <a:p>
            <a:endParaRPr lang="en-US"/>
          </a:p>
          <a:p>
            <a:endParaRPr lang="en-US"/>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7CABA0-03CC-45BF-BBDA-4377E845788B}" type="slidenum">
              <a:rPr lang="en-US"/>
              <a:pPr/>
              <a:t>21</a:t>
            </a:fld>
            <a:endParaRPr lang="en-US"/>
          </a:p>
        </p:txBody>
      </p:sp>
      <p:sp>
        <p:nvSpPr>
          <p:cNvPr id="33794" name="Rectangle 2"/>
          <p:cNvSpPr>
            <a:spLocks noGrp="1" noRot="1" noChangeAspect="1" noChangeArrowheads="1" noTextEdit="1"/>
          </p:cNvSpPr>
          <p:nvPr>
            <p:ph type="sldImg"/>
          </p:nvPr>
        </p:nvSpPr>
        <p:spPr>
          <a:xfrm>
            <a:off x="2392363" y="152400"/>
            <a:ext cx="1627187" cy="1220788"/>
          </a:xfrm>
          <a:ln/>
        </p:spPr>
      </p:sp>
      <p:sp>
        <p:nvSpPr>
          <p:cNvPr id="33795" name="Rectangle 3"/>
          <p:cNvSpPr>
            <a:spLocks noGrp="1" noChangeArrowheads="1"/>
          </p:cNvSpPr>
          <p:nvPr>
            <p:ph type="body" idx="1"/>
          </p:nvPr>
        </p:nvSpPr>
        <p:spPr>
          <a:xfrm>
            <a:off x="233786" y="1526083"/>
            <a:ext cx="6789314" cy="7477801"/>
          </a:xfrm>
        </p:spPr>
        <p:txBody>
          <a:bodyPr/>
          <a:lstStyle/>
          <a:p>
            <a:pPr marL="228946" indent="-228946"/>
            <a:endParaRPr lang="en-US" dirty="0"/>
          </a:p>
          <a:p>
            <a:pPr marL="228946" indent="-228946">
              <a:buFontTx/>
              <a:buChar char="•"/>
            </a:pPr>
            <a:endParaRPr lang="en-US" dirty="0"/>
          </a:p>
          <a:p>
            <a:pPr marL="228946" indent="-228946">
              <a:buFontTx/>
              <a:buChar char="•"/>
            </a:pPr>
            <a:r>
              <a:rPr lang="en-US" sz="1400" dirty="0"/>
              <a:t>Need to </a:t>
            </a:r>
            <a:r>
              <a:rPr lang="en-US" sz="1400" b="1" dirty="0"/>
              <a:t>make analysis as to U’s priority so don’t make unnecessary concessions</a:t>
            </a:r>
            <a:r>
              <a:rPr lang="en-US" sz="1400" dirty="0"/>
              <a:t> on issues that were not important to U and so that you can make appropriate trade-offs with your proposals. </a:t>
            </a:r>
          </a:p>
          <a:p>
            <a:pPr marL="228946" indent="-228946">
              <a:buFontTx/>
              <a:buChar char="•"/>
            </a:pPr>
            <a:endParaRPr lang="en-US" sz="1400" dirty="0"/>
          </a:p>
          <a:p>
            <a:pPr marL="228946" indent="-228946">
              <a:buFontTx/>
              <a:buChar char="•"/>
            </a:pPr>
            <a:r>
              <a:rPr lang="en-US" sz="1400" dirty="0"/>
              <a:t>For instance, if many of your </a:t>
            </a:r>
            <a:r>
              <a:rPr lang="en-US" sz="1400" b="1" dirty="0"/>
              <a:t>staff have young kids, then a proposal for change child care leave may be particularly important to them. </a:t>
            </a:r>
            <a:r>
              <a:rPr lang="en-US" sz="1400" dirty="0"/>
              <a:t> </a:t>
            </a:r>
          </a:p>
          <a:p>
            <a:pPr marL="228946" indent="-228946"/>
            <a:endParaRPr lang="en-US" sz="1400" b="1" dirty="0"/>
          </a:p>
          <a:p>
            <a:pPr marL="228946" indent="-228946"/>
            <a:r>
              <a:rPr lang="en-US" sz="1400" b="1" dirty="0"/>
              <a:t>1.	Bargaining team</a:t>
            </a:r>
            <a:r>
              <a:rPr lang="en-US" sz="1400" dirty="0"/>
              <a:t> (age, gender, martial status position). Likewise if the negotiations </a:t>
            </a:r>
            <a:r>
              <a:rPr lang="en-US" sz="1400" dirty="0" err="1"/>
              <a:t>cmte</a:t>
            </a:r>
            <a:r>
              <a:rPr lang="en-US" sz="1400" dirty="0"/>
              <a:t> is all coaches then a proposal for </a:t>
            </a:r>
            <a:r>
              <a:rPr lang="en-US" sz="1400" dirty="0" err="1"/>
              <a:t>extracurclr</a:t>
            </a:r>
            <a:r>
              <a:rPr lang="en-US" sz="1400" dirty="0"/>
              <a:t> payments may be a priority issue.  </a:t>
            </a:r>
          </a:p>
          <a:p>
            <a:pPr marL="228946" indent="-228946"/>
            <a:endParaRPr lang="en-US" sz="1400" dirty="0"/>
          </a:p>
          <a:p>
            <a:pPr marL="228946" indent="-228946"/>
            <a:r>
              <a:rPr lang="en-US" sz="1400" dirty="0"/>
              <a:t>2. </a:t>
            </a:r>
            <a:r>
              <a:rPr lang="en-US" sz="1400" b="1" dirty="0"/>
              <a:t>District Records</a:t>
            </a:r>
            <a:r>
              <a:rPr lang="en-US" sz="1400" dirty="0"/>
              <a:t>. IE, Proposal  for </a:t>
            </a:r>
            <a:r>
              <a:rPr lang="en-US" sz="1400" b="1" dirty="0"/>
              <a:t>additional personal days</a:t>
            </a:r>
            <a:r>
              <a:rPr lang="en-US" sz="1400" dirty="0"/>
              <a:t> but a review of the district records indicate that staff are not currently using all of the personal leave they get in the current K, it may be fair to conclude that its not important to the </a:t>
            </a:r>
            <a:r>
              <a:rPr lang="en-US" sz="1400" dirty="0" err="1"/>
              <a:t>mbrship</a:t>
            </a:r>
            <a:r>
              <a:rPr lang="en-US" sz="1400" dirty="0"/>
              <a:t> as a whole. </a:t>
            </a:r>
          </a:p>
          <a:p>
            <a:pPr marL="228946" indent="-228946"/>
            <a:endParaRPr lang="en-US" sz="1400" dirty="0"/>
          </a:p>
          <a:p>
            <a:pPr marL="228946" indent="-228946">
              <a:buFontTx/>
              <a:buAutoNum type="arabicPeriod" startAt="3"/>
            </a:pPr>
            <a:r>
              <a:rPr lang="en-US" sz="1400" dirty="0"/>
              <a:t>Another valuable source of info is your </a:t>
            </a:r>
            <a:r>
              <a:rPr lang="en-US" sz="1400" b="1" dirty="0"/>
              <a:t>grievance history</a:t>
            </a:r>
            <a:r>
              <a:rPr lang="en-US" sz="1400" dirty="0"/>
              <a:t>, (Corrections center) so you can see what issues have surfaced in the past. </a:t>
            </a:r>
          </a:p>
          <a:p>
            <a:pPr marL="228946" indent="-228946">
              <a:buFontTx/>
              <a:buAutoNum type="arabicPeriod" startAt="3"/>
            </a:pPr>
            <a:endParaRPr lang="en-US" sz="1400" dirty="0"/>
          </a:p>
          <a:p>
            <a:pPr marL="228946" indent="-228946"/>
            <a:r>
              <a:rPr lang="en-US" sz="1400" dirty="0"/>
              <a:t>	</a:t>
            </a:r>
            <a:r>
              <a:rPr lang="en-US" sz="1400" dirty="0" err="1"/>
              <a:t>Nego</a:t>
            </a:r>
            <a:r>
              <a:rPr lang="en-US" sz="1400" dirty="0"/>
              <a:t> history, hopefully you have access to the notes from last time around, want to review those.</a:t>
            </a:r>
          </a:p>
          <a:p>
            <a:pPr marL="228946" indent="-228946"/>
            <a:endParaRPr lang="en-US" sz="1400" dirty="0"/>
          </a:p>
          <a:p>
            <a:pPr marL="228946" indent="-228946"/>
            <a:r>
              <a:rPr lang="en-US" sz="1400" dirty="0"/>
              <a:t>4. </a:t>
            </a:r>
            <a:r>
              <a:rPr lang="en-US" sz="1400" b="1" dirty="0"/>
              <a:t>Talk to your </a:t>
            </a:r>
            <a:r>
              <a:rPr lang="en-US" sz="1400" b="1" dirty="0" err="1"/>
              <a:t>adm.</a:t>
            </a:r>
            <a:r>
              <a:rPr lang="en-US" sz="1400" dirty="0"/>
              <a:t> Know applied meaning of K. Water cooler – ear to ground</a:t>
            </a:r>
          </a:p>
          <a:p>
            <a:pPr marL="228946" indent="-228946"/>
            <a:endParaRPr lang="en-US" sz="1400" dirty="0"/>
          </a:p>
          <a:p>
            <a:pPr marL="228946" indent="-228946">
              <a:buFontTx/>
              <a:buAutoNum type="arabicPeriod" startAt="5"/>
            </a:pPr>
            <a:r>
              <a:rPr lang="en-US" sz="1400" b="1" dirty="0"/>
              <a:t> Take notice at the table</a:t>
            </a:r>
            <a:r>
              <a:rPr lang="en-US" sz="1400" dirty="0"/>
              <a:t>. If you use active listening skills. (ask open ended questions, repeat the other sides concerns) Also what do they spend their time talking about. Usually the more time, more specificity and the more e.g. given, the more important the issues are to the U.  </a:t>
            </a:r>
          </a:p>
          <a:p>
            <a:pPr marL="228946" indent="-228946">
              <a:buFontTx/>
              <a:buAutoNum type="arabicPeriod" startAt="5"/>
            </a:pPr>
            <a:endParaRPr lang="en-US" sz="1400" dirty="0"/>
          </a:p>
          <a:p>
            <a:pPr marL="228946" indent="-228946">
              <a:buFontTx/>
              <a:buAutoNum type="arabicPeriod" startAt="5"/>
            </a:pPr>
            <a:endParaRPr lang="en-US" sz="1400" dirty="0"/>
          </a:p>
          <a:p>
            <a:pPr marL="228946" indent="-228946"/>
            <a:endParaRPr lang="en-US" sz="1400" dirty="0"/>
          </a:p>
          <a:p>
            <a:pPr marL="228946" indent="-228946"/>
            <a:endParaRPr lang="en-US" sz="1400" dirty="0"/>
          </a:p>
          <a:p>
            <a:pPr marL="228946" indent="-228946"/>
            <a:endParaRPr lang="en-US" dirty="0"/>
          </a:p>
          <a:p>
            <a:pPr marL="228946" indent="-228946"/>
            <a:endParaRPr lang="en-US" dirty="0"/>
          </a:p>
          <a:p>
            <a:pPr marL="228946" indent="-228946"/>
            <a:endParaRPr lang="en-US" dirty="0"/>
          </a:p>
          <a:p>
            <a:pPr marL="228946" indent="-228946"/>
            <a:endParaRPr lang="en-US" dirty="0"/>
          </a:p>
          <a:p>
            <a:pPr marL="228946" indent="-228946"/>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6BE61-CB68-451E-B6A7-6EE75179096B}" type="slidenum">
              <a:rPr lang="en-US"/>
              <a:pPr/>
              <a:t>22</a:t>
            </a:fld>
            <a:endParaRPr lang="en-US"/>
          </a:p>
        </p:txBody>
      </p:sp>
      <p:sp>
        <p:nvSpPr>
          <p:cNvPr id="34818" name="Rectangle 2"/>
          <p:cNvSpPr>
            <a:spLocks noGrp="1" noRot="1" noChangeAspect="1" noChangeArrowheads="1" noTextEdit="1"/>
          </p:cNvSpPr>
          <p:nvPr>
            <p:ph type="sldImg"/>
          </p:nvPr>
        </p:nvSpPr>
        <p:spPr>
          <a:xfrm>
            <a:off x="2619375" y="230188"/>
            <a:ext cx="1625600" cy="1219200"/>
          </a:xfrm>
          <a:ln/>
        </p:spPr>
      </p:sp>
      <p:sp>
        <p:nvSpPr>
          <p:cNvPr id="34819" name="Rectangle 3"/>
          <p:cNvSpPr>
            <a:spLocks noGrp="1" noChangeArrowheads="1"/>
          </p:cNvSpPr>
          <p:nvPr>
            <p:ph type="body" idx="1"/>
          </p:nvPr>
        </p:nvSpPr>
        <p:spPr>
          <a:xfrm>
            <a:off x="0" y="1678691"/>
            <a:ext cx="7023100" cy="6932546"/>
          </a:xfrm>
        </p:spPr>
        <p:txBody>
          <a:bodyPr/>
          <a:lstStyle/>
          <a:p>
            <a:r>
              <a:rPr lang="en-US" sz="1600" dirty="0"/>
              <a:t>Now, if you analysis leads you to conclude that a proposal is important to the U then  </a:t>
            </a:r>
            <a:r>
              <a:rPr lang="en-US" sz="1600" b="1" dirty="0"/>
              <a:t>the next step is to access the implications of agreeing to the proposal</a:t>
            </a:r>
            <a:r>
              <a:rPr lang="en-US" sz="1600" dirty="0"/>
              <a:t>. Short term and long term. </a:t>
            </a:r>
          </a:p>
          <a:p>
            <a:endParaRPr lang="en-US" sz="1600" dirty="0"/>
          </a:p>
          <a:p>
            <a:r>
              <a:rPr lang="en-US" sz="1600" dirty="0"/>
              <a:t>What kind of implications? Well, of course the first that come to mind are the </a:t>
            </a:r>
            <a:r>
              <a:rPr lang="en-US" sz="1600" b="1" dirty="0"/>
              <a:t>economic implications. How much $ will this cost? –BD’s parameters?</a:t>
            </a:r>
            <a:r>
              <a:rPr lang="en-US" sz="1600" dirty="0"/>
              <a:t> Is this the </a:t>
            </a:r>
            <a:r>
              <a:rPr lang="en-US" sz="1600" b="1" dirty="0"/>
              <a:t>best use</a:t>
            </a:r>
            <a:r>
              <a:rPr lang="en-US" sz="1600" dirty="0"/>
              <a:t> of our limited </a:t>
            </a:r>
            <a:r>
              <a:rPr lang="en-US" sz="1600" b="1" dirty="0"/>
              <a:t>fin. resources</a:t>
            </a:r>
            <a:r>
              <a:rPr lang="en-US" sz="1600" dirty="0"/>
              <a:t>? </a:t>
            </a:r>
          </a:p>
          <a:p>
            <a:endParaRPr lang="en-US" sz="1600" dirty="0"/>
          </a:p>
          <a:p>
            <a:r>
              <a:rPr lang="en-US" sz="1600" dirty="0"/>
              <a:t>Second, there are</a:t>
            </a:r>
            <a:r>
              <a:rPr lang="en-US" sz="1600" b="1" dirty="0"/>
              <a:t> Non-economic Implications. </a:t>
            </a:r>
            <a:r>
              <a:rPr lang="en-US" sz="1600" dirty="0"/>
              <a:t>How does this proposal affect the</a:t>
            </a:r>
            <a:r>
              <a:rPr lang="en-US" sz="1600" b="1" dirty="0"/>
              <a:t> </a:t>
            </a:r>
            <a:r>
              <a:rPr lang="en-US" sz="1600" b="1" dirty="0" err="1"/>
              <a:t>opr</a:t>
            </a:r>
            <a:r>
              <a:rPr lang="en-US" sz="1600" b="1" dirty="0"/>
              <a:t> needs </a:t>
            </a:r>
            <a:r>
              <a:rPr lang="en-US" sz="1600" dirty="0"/>
              <a:t>of the district?</a:t>
            </a:r>
            <a:r>
              <a:rPr lang="en-US" sz="1600" b="1" dirty="0"/>
              <a:t> </a:t>
            </a:r>
            <a:r>
              <a:rPr lang="en-US" sz="1600" dirty="0"/>
              <a:t>Is there sufficient</a:t>
            </a:r>
            <a:r>
              <a:rPr lang="en-US" sz="1600" b="1" dirty="0"/>
              <a:t> admin control and discretion? </a:t>
            </a:r>
          </a:p>
          <a:p>
            <a:endParaRPr lang="en-US" sz="1600" dirty="0"/>
          </a:p>
          <a:p>
            <a:r>
              <a:rPr lang="en-US" sz="1600" dirty="0"/>
              <a:t>In the</a:t>
            </a:r>
            <a:r>
              <a:rPr lang="en-US" sz="1600" b="1" dirty="0"/>
              <a:t> long run </a:t>
            </a:r>
            <a:r>
              <a:rPr lang="en-US" sz="1600" dirty="0"/>
              <a:t>these</a:t>
            </a:r>
            <a:r>
              <a:rPr lang="en-US" sz="1600" b="1" dirty="0"/>
              <a:t> non-eco </a:t>
            </a:r>
            <a:r>
              <a:rPr lang="en-US" sz="1600" dirty="0"/>
              <a:t>factors, like work rules,  </a:t>
            </a:r>
            <a:r>
              <a:rPr lang="en-US" sz="1600" b="1" dirty="0"/>
              <a:t>may be more costly </a:t>
            </a:r>
            <a:r>
              <a:rPr lang="en-US" sz="1600" dirty="0"/>
              <a:t>both in $ terms and in terms of the effect they can have on your sch.</a:t>
            </a:r>
            <a:endParaRPr lang="en-US" sz="1600" b="1" dirty="0"/>
          </a:p>
          <a:p>
            <a:r>
              <a:rPr lang="en-US" sz="1600" b="1" dirty="0"/>
              <a:t>But if you specifically access what these implications may be, then you can determine how they may be modified to address both parties needs.</a:t>
            </a:r>
            <a:r>
              <a:rPr lang="en-US" sz="1600" dirty="0"/>
              <a:t> </a:t>
            </a:r>
          </a:p>
          <a:p>
            <a:endParaRPr lang="en-US" sz="1600" dirty="0"/>
          </a:p>
          <a:p>
            <a:r>
              <a:rPr lang="en-US" sz="1600" dirty="0"/>
              <a:t>Finally, you need to review the specific language in the proposal for </a:t>
            </a:r>
            <a:r>
              <a:rPr lang="en-US" sz="1600" b="1" dirty="0"/>
              <a:t>ambiguities.</a:t>
            </a:r>
            <a:r>
              <a:rPr lang="en-US" sz="1600" dirty="0"/>
              <a:t> .  Is the language subject to </a:t>
            </a:r>
            <a:r>
              <a:rPr lang="en-US" sz="1600" b="1" dirty="0"/>
              <a:t>differing interpretations?  </a:t>
            </a:r>
            <a:r>
              <a:rPr lang="en-US" sz="1600" dirty="0"/>
              <a:t>Look at it in the worst possible light, </a:t>
            </a:r>
          </a:p>
          <a:p>
            <a:endParaRPr lang="en-US" sz="1600" dirty="0"/>
          </a:p>
          <a:p>
            <a:r>
              <a:rPr lang="en-US" sz="1600" dirty="0"/>
              <a:t>keeping in mind the </a:t>
            </a:r>
            <a:r>
              <a:rPr lang="en-US" sz="1600" b="1" dirty="0"/>
              <a:t>rules of K interpretation</a:t>
            </a:r>
            <a:r>
              <a:rPr lang="en-US" sz="1600" dirty="0"/>
              <a:t> like must be read in context of whole K. Consistent rest of K?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898C2-A92E-436C-AB9C-4D3E4CE86841}" type="slidenum">
              <a:rPr lang="en-US"/>
              <a:pPr/>
              <a:t>23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sz="1600"/>
              <a:t>Once you’ve performed these, the </a:t>
            </a:r>
            <a:r>
              <a:rPr lang="en-US" sz="1600" b="1"/>
              <a:t>BD can develop its position</a:t>
            </a:r>
            <a:r>
              <a:rPr lang="en-US" sz="1600"/>
              <a:t> on each issue. This </a:t>
            </a:r>
            <a:r>
              <a:rPr lang="en-US" sz="1600" b="1"/>
              <a:t>does not mean that at this pt you develop a formal position</a:t>
            </a:r>
            <a:r>
              <a:rPr lang="en-US" sz="1600"/>
              <a:t> to give to the U, rather I’m talking about a </a:t>
            </a:r>
            <a:r>
              <a:rPr lang="en-US" sz="1600" b="1"/>
              <a:t>internal determination</a:t>
            </a:r>
            <a:r>
              <a:rPr lang="en-US" sz="1600"/>
              <a:t> as to where the BD stands on that issue. </a:t>
            </a:r>
          </a:p>
          <a:p>
            <a:r>
              <a:rPr lang="en-US" sz="1600" b="1"/>
              <a:t>Now the best approach to analyzing the implications of a given proposal is to break each proposal down</a:t>
            </a:r>
            <a:r>
              <a:rPr lang="en-US" sz="1600"/>
              <a:t> in to individual components and to address each aspect of the proposal separately. Help to fashion a response. </a:t>
            </a:r>
          </a:p>
          <a:p>
            <a:endParaRPr lang="en-US" sz="1600"/>
          </a:p>
          <a:p>
            <a:r>
              <a:rPr lang="en-US" sz="1400"/>
              <a:t>Continually Reassess – IS it still important to union – have you gotten sense dropped off radar screen</a:t>
            </a:r>
          </a:p>
          <a:p>
            <a:endParaRPr lang="en-US" sz="1400"/>
          </a:p>
          <a:p>
            <a:r>
              <a:rPr lang="en-US" sz="1600"/>
              <a:t>So now lets look at an application of this tech.  </a:t>
            </a:r>
          </a:p>
          <a:p>
            <a:endParaRPr lang="en-US" sz="1600"/>
          </a:p>
          <a:p>
            <a:endParaRPr lang="en-US" sz="1600"/>
          </a:p>
          <a:p>
            <a:endParaRPr lang="en-US" sz="1600"/>
          </a:p>
          <a:p>
            <a:endParaRPr lang="en-US" sz="1600"/>
          </a:p>
          <a:p>
            <a:endParaRPr lang="en-US" sz="1600"/>
          </a:p>
          <a:p>
            <a:endParaRPr lang="en-US" sz="16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2F1EB-F1FC-4846-BE7D-44735231C057}" type="slidenum">
              <a:rPr lang="en-US"/>
              <a:pPr/>
              <a:t>24</a:t>
            </a:fld>
            <a:endParaRPr lang="en-US"/>
          </a:p>
        </p:txBody>
      </p:sp>
      <p:sp>
        <p:nvSpPr>
          <p:cNvPr id="36866" name="Rectangle 2"/>
          <p:cNvSpPr>
            <a:spLocks noGrp="1" noRot="1" noChangeAspect="1" noChangeArrowheads="1" noTextEdit="1"/>
          </p:cNvSpPr>
          <p:nvPr>
            <p:ph type="sldImg"/>
          </p:nvPr>
        </p:nvSpPr>
        <p:spPr>
          <a:xfrm>
            <a:off x="2317750" y="155575"/>
            <a:ext cx="2232025" cy="1674813"/>
          </a:xfrm>
          <a:ln/>
        </p:spPr>
      </p:sp>
      <p:sp>
        <p:nvSpPr>
          <p:cNvPr id="36867" name="Rectangle 3"/>
          <p:cNvSpPr>
            <a:spLocks noGrp="1" noChangeArrowheads="1"/>
          </p:cNvSpPr>
          <p:nvPr>
            <p:ph type="body" idx="1"/>
          </p:nvPr>
        </p:nvSpPr>
        <p:spPr>
          <a:xfrm>
            <a:off x="702946" y="2060211"/>
            <a:ext cx="5617208" cy="6163146"/>
          </a:xfrm>
        </p:spPr>
        <p:txBody>
          <a:bodyPr/>
          <a:lstStyle/>
          <a:p>
            <a:r>
              <a:rPr lang="en-US" sz="1400" b="1" dirty="0"/>
              <a:t>1st </a:t>
            </a:r>
            <a:r>
              <a:rPr lang="en-US" sz="1400" b="1" dirty="0" err="1"/>
              <a:t>rembr</a:t>
            </a:r>
            <a:r>
              <a:rPr lang="en-US" sz="1400" b="1" dirty="0"/>
              <a:t> we do a legal analysis</a:t>
            </a:r>
            <a:r>
              <a:rPr lang="en-US" sz="1400" dirty="0"/>
              <a:t> – Anybody have any thoughts?? Ok our discussions w/ the Bd. </a:t>
            </a:r>
            <a:r>
              <a:rPr lang="en-US" sz="1400" dirty="0" err="1"/>
              <a:t>attny</a:t>
            </a:r>
            <a:r>
              <a:rPr lang="en-US" sz="1400" dirty="0"/>
              <a:t> indicate that all aspects of the proposal are negotiable. </a:t>
            </a:r>
          </a:p>
          <a:p>
            <a:endParaRPr lang="en-US" sz="1400" b="1" dirty="0"/>
          </a:p>
          <a:p>
            <a:r>
              <a:rPr lang="en-US" sz="1400" b="1" dirty="0"/>
              <a:t>Next, we look at the IMPORTANCE to the U.</a:t>
            </a:r>
            <a:r>
              <a:rPr lang="en-US" sz="1400" dirty="0"/>
              <a:t>  Let’s suppose that during neg. the U has spoken extensively about this issue, stressing its importance to its </a:t>
            </a:r>
            <a:r>
              <a:rPr lang="en-US" sz="1400" dirty="0" err="1"/>
              <a:t>mbrship</a:t>
            </a:r>
            <a:r>
              <a:rPr lang="en-US" sz="1400" dirty="0"/>
              <a:t>, emphasized benefits that will accrue to the district and brought in comp data that shows it the only district in the co. w/o it. </a:t>
            </a:r>
          </a:p>
          <a:p>
            <a:endParaRPr lang="en-US" sz="1400" b="1" dirty="0"/>
          </a:p>
          <a:p>
            <a:r>
              <a:rPr lang="en-US" sz="1400" b="1" dirty="0"/>
              <a:t>Talk with admin and the word on the street is that  some very </a:t>
            </a:r>
            <a:r>
              <a:rPr lang="en-US" sz="1400" b="1" dirty="0" err="1"/>
              <a:t>exp</a:t>
            </a:r>
            <a:r>
              <a:rPr lang="en-US" sz="1400" b="1" dirty="0"/>
              <a:t> teachers to take off so they can get DR.</a:t>
            </a:r>
            <a:r>
              <a:rPr lang="en-US" sz="1400" dirty="0"/>
              <a:t>  AND one active U </a:t>
            </a:r>
            <a:r>
              <a:rPr lang="en-US" sz="1400" dirty="0" err="1"/>
              <a:t>mbr</a:t>
            </a:r>
            <a:r>
              <a:rPr lang="en-US" sz="1400" dirty="0"/>
              <a:t> wants to take a </a:t>
            </a:r>
            <a:r>
              <a:rPr lang="en-US" sz="1400" dirty="0" err="1"/>
              <a:t>yr</a:t>
            </a:r>
            <a:r>
              <a:rPr lang="en-US" sz="1400" dirty="0"/>
              <a:t> to </a:t>
            </a:r>
            <a:r>
              <a:rPr lang="en-US" sz="1400" b="1" dirty="0"/>
              <a:t>travel though South America. </a:t>
            </a:r>
          </a:p>
          <a:p>
            <a:endParaRPr lang="en-US" sz="1400" b="1" dirty="0"/>
          </a:p>
          <a:p>
            <a:r>
              <a:rPr lang="en-US" sz="1400" b="1" dirty="0"/>
              <a:t>Ok, given all that, do think that this issue is going to fall by the wayside early? NO Never know but not now.</a:t>
            </a:r>
          </a:p>
          <a:p>
            <a:endParaRPr lang="en-US" sz="1400" b="1" dirty="0"/>
          </a:p>
          <a:p>
            <a:r>
              <a:rPr lang="en-US" sz="1400" b="1" dirty="0"/>
              <a:t>Seems important, so let’s look at the IMPLICATIONS,  (30 min)</a:t>
            </a:r>
          </a:p>
          <a:p>
            <a:endParaRPr lang="en-US" sz="1400" dirty="0"/>
          </a:p>
          <a:p>
            <a:r>
              <a:rPr lang="en-US" sz="1400" dirty="0"/>
              <a:t>On the </a:t>
            </a:r>
            <a:r>
              <a:rPr lang="en-US" sz="1400" dirty="0" err="1"/>
              <a:t>nxt</a:t>
            </a:r>
            <a:r>
              <a:rPr lang="en-US" sz="1400" dirty="0"/>
              <a:t> </a:t>
            </a:r>
            <a:r>
              <a:rPr lang="en-US" sz="1400" b="1" dirty="0" err="1"/>
              <a:t>pg</a:t>
            </a:r>
            <a:r>
              <a:rPr lang="en-US" sz="1400" b="1" dirty="0"/>
              <a:t> 6 of your </a:t>
            </a:r>
            <a:r>
              <a:rPr lang="en-US" sz="1400" b="1" dirty="0" err="1"/>
              <a:t>wrkbk</a:t>
            </a:r>
            <a:r>
              <a:rPr lang="en-US" sz="1400" dirty="0"/>
              <a:t>, take a look a few minutes to </a:t>
            </a:r>
            <a:r>
              <a:rPr lang="en-US" sz="1400" b="1" dirty="0"/>
              <a:t>break down the components</a:t>
            </a:r>
            <a:r>
              <a:rPr lang="en-US" sz="1400" dirty="0"/>
              <a:t> of the proposal, </a:t>
            </a:r>
          </a:p>
          <a:p>
            <a:endParaRPr lang="en-US" sz="1400" dirty="0"/>
          </a:p>
          <a:p>
            <a:r>
              <a:rPr lang="en-US" sz="1400" dirty="0"/>
              <a:t>To do this let’s break the proposal down into its components.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B51153-FEFF-4C1E-8810-A53C8FB793F2}" type="slidenum">
              <a:rPr lang="en-US"/>
              <a:pPr/>
              <a:t>25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marL="228946" indent="-228946"/>
            <a:endParaRPr lang="en-US" sz="1600" b="1" dirty="0"/>
          </a:p>
          <a:p>
            <a:r>
              <a:rPr lang="en-US" dirty="0"/>
              <a:t>"Shall" be granted 	1.	No discretion to determine validity	1.	No.  Board must retain discretion.</a:t>
            </a:r>
          </a:p>
          <a:p>
            <a:r>
              <a:rPr lang="en-US" dirty="0"/>
              <a:t>                      		of leave and whether to grant or deny.  		</a:t>
            </a:r>
          </a:p>
          <a:p>
            <a:r>
              <a:rPr lang="en-US" dirty="0"/>
              <a:t>                                           		Also, potential staffing issues. </a:t>
            </a:r>
          </a:p>
          <a:p>
            <a:r>
              <a:rPr lang="en-US" dirty="0"/>
              <a:t> </a:t>
            </a:r>
          </a:p>
          <a:p>
            <a:r>
              <a:rPr lang="en-US" dirty="0"/>
              <a:t>2.  Four (4) days  	2.	Detrimental effect on educational continuity.	2.	No.  Potential staffing problems.</a:t>
            </a:r>
          </a:p>
          <a:p>
            <a:r>
              <a:rPr lang="en-US" dirty="0"/>
              <a:t>                                           		</a:t>
            </a:r>
          </a:p>
          <a:p>
            <a:r>
              <a:rPr lang="en-US" dirty="0"/>
              <a:t> </a:t>
            </a:r>
          </a:p>
          <a:p>
            <a:r>
              <a:rPr lang="en-US" dirty="0"/>
              <a:t>3. No stated reason,	3.	No discretion to determine validity	3.	No.  Board must retain discretion.</a:t>
            </a:r>
          </a:p>
          <a:p>
            <a:r>
              <a:rPr lang="en-US" dirty="0"/>
              <a:t>                      		of leave and whether to grant or deny</a:t>
            </a:r>
          </a:p>
          <a:p>
            <a:r>
              <a:rPr lang="en-US" dirty="0"/>
              <a:t> </a:t>
            </a:r>
          </a:p>
          <a:p>
            <a:r>
              <a:rPr lang="en-US" dirty="0"/>
              <a:t> </a:t>
            </a:r>
          </a:p>
          <a:p>
            <a:r>
              <a:rPr lang="en-US" dirty="0"/>
              <a:t>4. Full pay	4.	Economic implications:  Substitute costs	4.	Maybe.</a:t>
            </a:r>
          </a:p>
          <a:p>
            <a:r>
              <a:rPr lang="en-US" dirty="0"/>
              <a:t>	 		                  </a:t>
            </a:r>
          </a:p>
          <a:p>
            <a:r>
              <a:rPr lang="en-US" dirty="0"/>
              <a:t> </a:t>
            </a:r>
          </a:p>
          <a:p>
            <a:r>
              <a:rPr lang="en-US" dirty="0"/>
              <a:t> 5. Conversion to sick days                                  5.   Could increase payment for unused sick leave	5.  Maybe if helps control usage. </a:t>
            </a:r>
          </a:p>
          <a:p>
            <a:r>
              <a:rPr lang="en-US" dirty="0"/>
              <a:t> </a:t>
            </a:r>
          </a:p>
          <a:p>
            <a:pPr marL="228946" indent="-228946"/>
            <a:endParaRPr lang="en-US" sz="1600" b="1" dirty="0"/>
          </a:p>
          <a:p>
            <a:pPr marL="228946" indent="-228946"/>
            <a:endParaRPr lang="en-US" sz="1600" b="1" dirty="0"/>
          </a:p>
          <a:p>
            <a:pPr marL="228946" indent="-228946"/>
            <a:r>
              <a:rPr lang="en-US" sz="1600" b="1" dirty="0"/>
              <a:t>What are some of the components of the proposal? Implications? </a:t>
            </a:r>
          </a:p>
          <a:p>
            <a:pPr marL="228946" indent="-228946"/>
            <a:r>
              <a:rPr lang="en-US" sz="1400" b="1" dirty="0"/>
              <a:t>assess the  implications</a:t>
            </a:r>
            <a:r>
              <a:rPr lang="en-US" sz="1400" dirty="0"/>
              <a:t> to the BD and what the </a:t>
            </a:r>
            <a:r>
              <a:rPr lang="en-US" sz="1400" b="1" dirty="0"/>
              <a:t>BD’s position should be based on implications.  Overall as well. </a:t>
            </a:r>
          </a:p>
          <a:p>
            <a:pPr marL="228946" indent="-228946"/>
            <a:endParaRPr lang="en-US" sz="1600" b="1" dirty="0"/>
          </a:p>
          <a:p>
            <a:pPr marL="228946" indent="-228946"/>
            <a:endParaRPr lang="en-US" sz="1600" b="1" dirty="0"/>
          </a:p>
          <a:p>
            <a:pPr marL="228946" indent="-228946"/>
            <a:r>
              <a:rPr lang="en-US" sz="1600" b="1" dirty="0"/>
              <a:t>Answer Sheet: </a:t>
            </a:r>
          </a:p>
          <a:p>
            <a:pPr marL="228946" indent="-228946"/>
            <a:endParaRPr lang="en-US" sz="1600" b="1" dirty="0"/>
          </a:p>
          <a:p>
            <a:pPr marL="228946" indent="-228946"/>
            <a:r>
              <a:rPr lang="en-US" sz="1600" b="1" dirty="0"/>
              <a:t>(different answers ok need to see what implications are for your district)</a:t>
            </a:r>
            <a:endParaRPr lang="en-US" sz="1600" dirty="0"/>
          </a:p>
          <a:p>
            <a:pPr marL="228946" indent="-228946">
              <a:lnSpc>
                <a:spcPct val="90000"/>
              </a:lnSpc>
            </a:pPr>
            <a:endParaRPr lang="en-US"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74726-480F-4729-BF14-325F1E15DBF0}" type="slidenum">
              <a:rPr lang="en-US"/>
              <a:pPr/>
              <a:t>26</a:t>
            </a:fld>
            <a:endParaRPr lang="en-US"/>
          </a:p>
        </p:txBody>
      </p:sp>
      <p:sp>
        <p:nvSpPr>
          <p:cNvPr id="38914" name="Rectangle 2"/>
          <p:cNvSpPr>
            <a:spLocks noGrp="1" noRot="1" noChangeAspect="1" noChangeArrowheads="1" noTextEdit="1"/>
          </p:cNvSpPr>
          <p:nvPr>
            <p:ph type="sldImg"/>
          </p:nvPr>
        </p:nvSpPr>
        <p:spPr>
          <a:xfrm>
            <a:off x="2197100" y="698500"/>
            <a:ext cx="2630488" cy="1971675"/>
          </a:xfrm>
          <a:ln/>
        </p:spPr>
      </p:sp>
      <p:sp>
        <p:nvSpPr>
          <p:cNvPr id="38915" name="Rectangle 3"/>
          <p:cNvSpPr>
            <a:spLocks noGrp="1" noChangeArrowheads="1"/>
          </p:cNvSpPr>
          <p:nvPr>
            <p:ph type="body" idx="1"/>
          </p:nvPr>
        </p:nvSpPr>
        <p:spPr>
          <a:xfrm>
            <a:off x="702946" y="2899557"/>
            <a:ext cx="5617208" cy="5802291"/>
          </a:xfrm>
        </p:spPr>
        <p:txBody>
          <a:bodyPr/>
          <a:lstStyle/>
          <a:p>
            <a:r>
              <a:rPr lang="en-US" sz="1600" dirty="0"/>
              <a:t>So we can’t agree to any aspect of the proposal as written. </a:t>
            </a:r>
          </a:p>
          <a:p>
            <a:endParaRPr lang="en-US" sz="1600" dirty="0"/>
          </a:p>
          <a:p>
            <a:r>
              <a:rPr lang="en-US" sz="1600" dirty="0"/>
              <a:t>But don’t lose sight of the </a:t>
            </a:r>
            <a:r>
              <a:rPr lang="en-US" sz="1600" b="1" dirty="0"/>
              <a:t>overall concept.</a:t>
            </a:r>
            <a:r>
              <a:rPr lang="en-US" sz="1600" dirty="0"/>
              <a:t> In concept we may find it acceptable. E.G., if the BD has a </a:t>
            </a:r>
            <a:r>
              <a:rPr lang="en-US" sz="1600" b="1" dirty="0"/>
              <a:t>goal of encouraging its teachers to get advanced degrees</a:t>
            </a:r>
            <a:r>
              <a:rPr lang="en-US" sz="1600" dirty="0"/>
              <a:t> then a sabbatical leave proposal that was written to protect the BD’s interests may be acceptable. </a:t>
            </a:r>
          </a:p>
          <a:p>
            <a:endParaRPr lang="en-US" sz="1600" dirty="0"/>
          </a:p>
          <a:p>
            <a:r>
              <a:rPr lang="en-US" sz="1600" dirty="0"/>
              <a:t>Do you think that the </a:t>
            </a:r>
            <a:r>
              <a:rPr lang="en-US" sz="1600" b="1" dirty="0"/>
              <a:t>U needs everything contained in the original proposal? NO</a:t>
            </a:r>
            <a:r>
              <a:rPr lang="en-US" sz="1600" dirty="0"/>
              <a:t>  </a:t>
            </a:r>
          </a:p>
          <a:p>
            <a:r>
              <a:rPr lang="en-US" sz="1600" dirty="0"/>
              <a:t>You know it has built in room for </a:t>
            </a:r>
            <a:r>
              <a:rPr lang="en-US" sz="1600" dirty="0" err="1"/>
              <a:t>mvmnt</a:t>
            </a:r>
            <a:r>
              <a:rPr lang="en-US" sz="1600" dirty="0"/>
              <a:t> </a:t>
            </a:r>
          </a:p>
          <a:p>
            <a:endParaRPr lang="en-US" sz="1600" dirty="0"/>
          </a:p>
          <a:p>
            <a:r>
              <a:rPr lang="en-US" sz="1600" b="1" dirty="0"/>
              <a:t>Key is to explore what the U is really seeking and to determine if that meshes w/ what the BD is willing to give on the issue.</a:t>
            </a:r>
            <a:r>
              <a:rPr lang="en-US" sz="1600" dirty="0"/>
              <a:t> </a:t>
            </a:r>
          </a:p>
          <a:p>
            <a:endParaRPr lang="en-US" sz="1600" dirty="0"/>
          </a:p>
          <a:p>
            <a:r>
              <a:rPr lang="en-US" sz="1600" dirty="0"/>
              <a:t>Possible </a:t>
            </a:r>
            <a:r>
              <a:rPr lang="en-US" sz="1600" b="1" dirty="0"/>
              <a:t>compromises or areas of acceptability</a:t>
            </a:r>
            <a:r>
              <a:rPr lang="en-US" sz="1600" dirty="0"/>
              <a:t> can be explored using </a:t>
            </a:r>
            <a:r>
              <a:rPr lang="en-US" sz="1600" b="1" dirty="0"/>
              <a:t>COUNTERPROPOSALS.</a:t>
            </a:r>
          </a:p>
          <a:p>
            <a:endParaRPr lang="en-US" sz="1600" b="1" dirty="0"/>
          </a:p>
          <a:p>
            <a:endParaRPr lang="en-US"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5FBDA1B-E73F-46E5-8661-D06E99059D18}" type="slidenum">
              <a:rPr lang="en-US" altLang="en-US">
                <a:ea typeface="ヒラギノ角ゴ Pro W3" charset="-128"/>
              </a:rPr>
              <a:pPr eaLnBrk="1" hangingPunct="1"/>
              <a:t>4</a:t>
            </a:fld>
            <a:endParaRPr lang="en-US" altLang="en-US">
              <a:ea typeface="ヒラギノ角ゴ Pro W3" charset="-128"/>
            </a:endParaRPr>
          </a:p>
        </p:txBody>
      </p:sp>
      <p:sp>
        <p:nvSpPr>
          <p:cNvPr id="70659" name="Rectangle 2"/>
          <p:cNvSpPr>
            <a:spLocks noGrp="1" noRot="1" noChangeAspect="1" noChangeArrowheads="1" noTextEdit="1"/>
          </p:cNvSpPr>
          <p:nvPr>
            <p:ph type="sldImg"/>
          </p:nvPr>
        </p:nvSpPr>
        <p:spPr bwMode="auto">
          <a:xfrm>
            <a:off x="1530350" y="1198563"/>
            <a:ext cx="3871913" cy="2905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2) A board</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s proposals, then, should reflect goals that are connected to larger district goals…proposals do not occur in a vacuum, they should be directly related to a district</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s specific needs and must reflect the type of contractual provisions that are needed to support a district</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s ability to achieve…….  For example, a district that is building a new school must consider the workload and work schedule that will be needed in that building and make sure that the contract will permit the implementation of the desired educational plan.</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Proposals then become the framework of what board can achieve in negotiations.  If board doesn</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t seek a change that it needs, current contract language, current terms and conditions of employment continue as they were in the old contract. To obtain a change in terms and conditions, requires the union</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s agreement and thus the desired change must be put on the bargaining table. The union will be seeking changes that will benefit it and its members.  Their proposals will not be addressing your needs. That is YOUR job.</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Therefore, developing and writing proposals becomes an essential task that requires/deserves much board attention.</a:t>
            </a:r>
          </a:p>
        </p:txBody>
      </p:sp>
      <p:sp>
        <p:nvSpPr>
          <p:cNvPr id="118788" name="Text Box 4"/>
          <p:cNvSpPr txBox="1">
            <a:spLocks noChangeArrowheads="1"/>
          </p:cNvSpPr>
          <p:nvPr/>
        </p:nvSpPr>
        <p:spPr bwMode="auto">
          <a:xfrm>
            <a:off x="1117600" y="674688"/>
            <a:ext cx="4548188"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9718" tIns="44859" rIns="89718" bIns="44859">
            <a:spAutoFit/>
          </a:bodyPr>
          <a:lstStyle/>
          <a:p>
            <a:pPr fontAlgn="auto">
              <a:spcBef>
                <a:spcPct val="30000"/>
              </a:spcBef>
              <a:spcAft>
                <a:spcPts val="0"/>
              </a:spcAft>
              <a:defRPr/>
            </a:pPr>
            <a:r>
              <a:rPr lang="en-US" dirty="0">
                <a:latin typeface="Arial" charset="0"/>
                <a:ea typeface="ヒラギノ角ゴ Pro W3" charset="0"/>
                <a:cs typeface="+mn-cs"/>
              </a:rPr>
              <a:t>What are board proposals?  </a:t>
            </a:r>
          </a:p>
          <a:p>
            <a:pPr fontAlgn="auto">
              <a:spcBef>
                <a:spcPct val="50000"/>
              </a:spcBef>
              <a:spcAft>
                <a:spcPts val="0"/>
              </a:spcAft>
              <a:defRPr/>
            </a:pPr>
            <a:endParaRPr lang="en-US" dirty="0">
              <a:latin typeface="Arial" charset="0"/>
              <a:ea typeface="ヒラギノ角ゴ Pro W3" charset="0"/>
              <a:cs typeface="+mn-cs"/>
            </a:endParaRPr>
          </a:p>
        </p:txBody>
      </p:sp>
    </p:spTree>
    <p:extLst>
      <p:ext uri="{BB962C8B-B14F-4D97-AF65-F5344CB8AC3E}">
        <p14:creationId xmlns:p14="http://schemas.microsoft.com/office/powerpoint/2010/main" val="1047504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3033C-55ED-4CAA-941C-9345D83AEC8F}" type="slidenum">
              <a:rPr lang="en-US"/>
              <a:pPr/>
              <a:t>27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marL="228946" indent="-228946"/>
            <a:r>
              <a:rPr lang="en-US" sz="1600"/>
              <a:t>COUNTERPROPOSALS:</a:t>
            </a:r>
          </a:p>
          <a:p>
            <a:pPr marL="228946" indent="-228946"/>
            <a:endParaRPr lang="en-US" sz="1600"/>
          </a:p>
          <a:p>
            <a:pPr marL="228946" indent="-228946"/>
            <a:r>
              <a:rPr lang="en-US" sz="1600"/>
              <a:t>Is a techniques to help you:</a:t>
            </a:r>
          </a:p>
          <a:p>
            <a:pPr marL="228946" indent="-228946"/>
            <a:endParaRPr lang="en-US" sz="1600"/>
          </a:p>
          <a:p>
            <a:pPr marL="228946" indent="-228946"/>
            <a:r>
              <a:rPr lang="en-US" sz="1600"/>
              <a:t>ON SLIDE</a:t>
            </a:r>
          </a:p>
          <a:p>
            <a:pPr marL="228946" indent="-228946"/>
            <a:endParaRPr lang="en-US" sz="1600"/>
          </a:p>
          <a:p>
            <a:pPr marL="228946" indent="-228946"/>
            <a:r>
              <a:rPr lang="en-US" sz="1600"/>
              <a:t>How do you develop counterproposals…..Well if you’ve already broken down and analyzed the U proposal and their implications, a lot of the leg work is done.  </a:t>
            </a:r>
          </a:p>
          <a:p>
            <a:pPr marL="228946" indent="-228946"/>
            <a:endParaRPr lang="en-US" sz="1600"/>
          </a:p>
          <a:p>
            <a:pPr marL="228946" indent="-228946"/>
            <a:endParaRPr lang="en-US" sz="1600"/>
          </a:p>
          <a:p>
            <a:pPr marL="228946" indent="-228946"/>
            <a:endParaRPr lang="en-US" sz="1600"/>
          </a:p>
          <a:p>
            <a:pPr marL="228946" indent="-228946"/>
            <a:endParaRPr lang="en-US" sz="1600"/>
          </a:p>
          <a:p>
            <a:pPr marL="228946" indent="-228946"/>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515EF-6657-4048-B115-9896E2AEE149}" type="slidenum">
              <a:rPr lang="en-US"/>
              <a:pPr/>
              <a:t>28</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marL="228946" indent="-228946"/>
            <a:r>
              <a:rPr lang="en-US" sz="1600"/>
              <a:t>In developing COUNTERPROPOSALS you: </a:t>
            </a:r>
          </a:p>
          <a:p>
            <a:pPr marL="228946" indent="-228946"/>
            <a:endParaRPr lang="en-US" sz="1600"/>
          </a:p>
          <a:p>
            <a:pPr marL="228946" indent="-228946"/>
            <a:r>
              <a:rPr lang="en-US" sz="1600"/>
              <a:t>READ SLIDE</a:t>
            </a:r>
          </a:p>
          <a:p>
            <a:pPr marL="228946" indent="-228946"/>
            <a:endParaRPr lang="en-US" sz="1600"/>
          </a:p>
          <a:p>
            <a:pPr marL="228946" indent="-228946"/>
            <a:r>
              <a:rPr lang="en-US" sz="1600"/>
              <a:t>Now the first counter you DEVELOP, NOT OFFER, is your bottom line position. How far are you willing to go on the issue? </a:t>
            </a:r>
          </a:p>
          <a:p>
            <a:pPr marL="228946" indent="-228946"/>
            <a:endParaRPr lang="en-US" sz="1600"/>
          </a:p>
          <a:p>
            <a:pPr marL="228946" indent="-228946"/>
            <a:r>
              <a:rPr lang="en-US" sz="1600"/>
              <a:t>Once you develop your bottom line position, you have both end of the spectrum:</a:t>
            </a:r>
          </a:p>
          <a:p>
            <a:pPr marL="228946" indent="-228946"/>
            <a:endParaRPr lang="en-US" sz="16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41F44-388C-491C-B13D-7876A30B1FD9}" type="slidenum">
              <a:rPr lang="en-US"/>
              <a:pPr/>
              <a:t>29</a:t>
            </a:fld>
            <a:endParaRPr lang="en-US"/>
          </a:p>
        </p:txBody>
      </p:sp>
      <p:sp>
        <p:nvSpPr>
          <p:cNvPr id="41986" name="Rectangle 2"/>
          <p:cNvSpPr>
            <a:spLocks noGrp="1" noRot="1" noChangeAspect="1" noChangeArrowheads="1" noTextEdit="1"/>
          </p:cNvSpPr>
          <p:nvPr>
            <p:ph type="sldImg"/>
          </p:nvPr>
        </p:nvSpPr>
        <p:spPr>
          <a:xfrm>
            <a:off x="2146300" y="698500"/>
            <a:ext cx="2732088" cy="2049463"/>
          </a:xfrm>
          <a:ln/>
        </p:spPr>
      </p:sp>
      <p:sp>
        <p:nvSpPr>
          <p:cNvPr id="41987" name="Rectangle 3"/>
          <p:cNvSpPr>
            <a:spLocks noGrp="1" noChangeArrowheads="1"/>
          </p:cNvSpPr>
          <p:nvPr>
            <p:ph type="body" idx="1"/>
          </p:nvPr>
        </p:nvSpPr>
        <p:spPr>
          <a:xfrm>
            <a:off x="702946" y="2975861"/>
            <a:ext cx="5617208" cy="5635376"/>
          </a:xfrm>
        </p:spPr>
        <p:txBody>
          <a:bodyPr/>
          <a:lstStyle/>
          <a:p>
            <a:r>
              <a:rPr lang="en-US" sz="1600" b="1"/>
              <a:t>At you end we have NO</a:t>
            </a:r>
            <a:r>
              <a:rPr lang="en-US" sz="1600"/>
              <a:t>  -- the status quo.</a:t>
            </a:r>
          </a:p>
          <a:p>
            <a:endParaRPr lang="en-US" sz="1600"/>
          </a:p>
          <a:p>
            <a:r>
              <a:rPr lang="en-US" sz="1600"/>
              <a:t>At the </a:t>
            </a:r>
            <a:r>
              <a:rPr lang="en-US" sz="1600" b="1"/>
              <a:t>other end we have the our bottom line (sometime same thing or very close). </a:t>
            </a:r>
          </a:p>
          <a:p>
            <a:endParaRPr lang="en-US" sz="1600" b="1"/>
          </a:p>
          <a:p>
            <a:r>
              <a:rPr lang="en-US" sz="1600" b="1"/>
              <a:t>NEXT </a:t>
            </a:r>
            <a:r>
              <a:rPr lang="en-US" sz="1600"/>
              <a:t>we develop our</a:t>
            </a:r>
            <a:r>
              <a:rPr lang="en-US" sz="1600" b="1"/>
              <a:t> initial counterproposal. </a:t>
            </a:r>
            <a:r>
              <a:rPr lang="en-US" sz="1600"/>
              <a:t>This should be</a:t>
            </a:r>
            <a:r>
              <a:rPr lang="en-US" sz="1600" b="1"/>
              <a:t> extremely modest – </a:t>
            </a:r>
            <a:r>
              <a:rPr lang="en-US" sz="1600"/>
              <a:t>leave</a:t>
            </a:r>
            <a:r>
              <a:rPr lang="en-US" sz="1600" b="1"/>
              <a:t> plenty of room for movement </a:t>
            </a:r>
            <a:r>
              <a:rPr lang="en-US" sz="1600"/>
              <a:t>between it and your bottom line.</a:t>
            </a:r>
            <a:r>
              <a:rPr lang="en-US" sz="1600" b="1"/>
              <a:t> </a:t>
            </a:r>
          </a:p>
          <a:p>
            <a:endParaRPr lang="en-US" sz="1600" b="1"/>
          </a:p>
          <a:p>
            <a:r>
              <a:rPr lang="en-US" sz="1600"/>
              <a:t>For instance maybe it addresses only one aspect of the Us proposal.</a:t>
            </a:r>
          </a:p>
          <a:p>
            <a:endParaRPr lang="en-US" sz="1600"/>
          </a:p>
          <a:p>
            <a:r>
              <a:rPr lang="en-US" sz="1600"/>
              <a:t>To illustrate, let’s look at our</a:t>
            </a:r>
            <a:r>
              <a:rPr lang="en-US" sz="1600" b="1"/>
              <a:t> SabT leave proposal. </a:t>
            </a:r>
          </a:p>
          <a:p>
            <a:endParaRPr lang="en-US" sz="1600" b="1"/>
          </a:p>
          <a:p>
            <a:r>
              <a:rPr lang="en-US" sz="1600" b="1"/>
              <a:t>Based on our analysis of the implications of the proposal and its components, we could develop our bottom line counter as follow: (Differ’s by district)</a:t>
            </a:r>
          </a:p>
          <a:p>
            <a:endParaRPr lang="en-US" sz="1600"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B4F2A-1B07-463E-AD3B-AB80C30F4A48}" type="slidenum">
              <a:rPr lang="en-US"/>
              <a:pPr/>
              <a:t>30</a:t>
            </a:fld>
            <a:endParaRPr lang="en-US"/>
          </a:p>
        </p:txBody>
      </p:sp>
      <p:sp>
        <p:nvSpPr>
          <p:cNvPr id="45058" name="Rectangle 2"/>
          <p:cNvSpPr>
            <a:spLocks noGrp="1" noRot="1" noChangeAspect="1" noChangeArrowheads="1" noTextEdit="1"/>
          </p:cNvSpPr>
          <p:nvPr>
            <p:ph type="sldImg"/>
          </p:nvPr>
        </p:nvSpPr>
        <p:spPr>
          <a:xfrm>
            <a:off x="2197100" y="698500"/>
            <a:ext cx="2630488" cy="1971675"/>
          </a:xfrm>
          <a:ln/>
        </p:spPr>
      </p:sp>
      <p:sp>
        <p:nvSpPr>
          <p:cNvPr id="45059" name="Rectangle 3"/>
          <p:cNvSpPr>
            <a:spLocks noGrp="1" noChangeArrowheads="1"/>
          </p:cNvSpPr>
          <p:nvPr>
            <p:ph type="body" idx="1"/>
          </p:nvPr>
        </p:nvSpPr>
        <p:spPr>
          <a:xfrm>
            <a:off x="702948" y="3052164"/>
            <a:ext cx="6008440" cy="5559072"/>
          </a:xfrm>
        </p:spPr>
        <p:txBody>
          <a:bodyPr/>
          <a:lstStyle/>
          <a:p>
            <a:pPr>
              <a:lnSpc>
                <a:spcPct val="90000"/>
              </a:lnSpc>
            </a:pPr>
            <a:r>
              <a:rPr lang="en-US" sz="1400"/>
              <a:t>JUST TO SUM UP – </a:t>
            </a:r>
          </a:p>
          <a:p>
            <a:pPr>
              <a:lnSpc>
                <a:spcPct val="90000"/>
              </a:lnSpc>
            </a:pPr>
            <a:r>
              <a:rPr lang="en-US" sz="1400"/>
              <a:t>If you approach the U proposals and counterproposals, using this step by step approach, you’ll enhance your ability to </a:t>
            </a:r>
            <a:r>
              <a:rPr lang="en-US" sz="1400" b="1"/>
              <a:t>maximize your goals</a:t>
            </a:r>
            <a:r>
              <a:rPr lang="en-US" sz="1400"/>
              <a:t>, </a:t>
            </a:r>
            <a:r>
              <a:rPr lang="en-US" sz="1400" b="1"/>
              <a:t>minimize your costs</a:t>
            </a:r>
            <a:r>
              <a:rPr lang="en-US" sz="1400"/>
              <a:t> and achieve a </a:t>
            </a:r>
            <a:r>
              <a:rPr lang="en-US" sz="1400" b="1"/>
              <a:t>mutually satisfactory settlement</a:t>
            </a:r>
            <a:r>
              <a:rPr lang="en-US" sz="1400"/>
              <a:t>. </a:t>
            </a:r>
          </a:p>
          <a:p>
            <a:pPr>
              <a:lnSpc>
                <a:spcPct val="90000"/>
              </a:lnSpc>
            </a:pPr>
            <a:endParaRPr lang="en-US" sz="1400"/>
          </a:p>
          <a:p>
            <a:pPr>
              <a:lnSpc>
                <a:spcPct val="90000"/>
              </a:lnSpc>
            </a:pPr>
            <a:r>
              <a:rPr lang="en-US" sz="1400"/>
              <a:t>At the beginning I said that negotiations were </a:t>
            </a:r>
            <a:r>
              <a:rPr lang="en-US" sz="1400" b="1"/>
              <a:t>analogous to a chess game</a:t>
            </a:r>
            <a:r>
              <a:rPr lang="en-US" sz="1400"/>
              <a:t>, the </a:t>
            </a:r>
            <a:r>
              <a:rPr lang="en-US" sz="1400" b="1"/>
              <a:t>difference being the objective</a:t>
            </a:r>
            <a:r>
              <a:rPr lang="en-US" sz="1400"/>
              <a:t>. </a:t>
            </a:r>
          </a:p>
          <a:p>
            <a:pPr>
              <a:lnSpc>
                <a:spcPct val="90000"/>
              </a:lnSpc>
            </a:pPr>
            <a:endParaRPr lang="en-US" sz="1400"/>
          </a:p>
          <a:p>
            <a:pPr>
              <a:lnSpc>
                <a:spcPct val="90000"/>
              </a:lnSpc>
            </a:pPr>
            <a:r>
              <a:rPr lang="en-US" sz="1400"/>
              <a:t>Another important difference. At the end you </a:t>
            </a:r>
            <a:r>
              <a:rPr lang="en-US" sz="1400" b="1"/>
              <a:t>don’t walk away and that’s it – there’s an ongoing relationship</a:t>
            </a:r>
            <a:r>
              <a:rPr lang="en-US" sz="1400"/>
              <a:t>. </a:t>
            </a:r>
          </a:p>
          <a:p>
            <a:pPr>
              <a:lnSpc>
                <a:spcPct val="90000"/>
              </a:lnSpc>
            </a:pPr>
            <a:endParaRPr lang="en-US" sz="1400"/>
          </a:p>
          <a:p>
            <a:pPr>
              <a:lnSpc>
                <a:spcPct val="90000"/>
              </a:lnSpc>
            </a:pPr>
            <a:r>
              <a:rPr lang="en-US" sz="1400"/>
              <a:t>Now keep in mind that U proposals are only half the equation. BD other half. </a:t>
            </a:r>
          </a:p>
          <a:p>
            <a:pPr>
              <a:lnSpc>
                <a:spcPct val="90000"/>
              </a:lnSpc>
            </a:pPr>
            <a:endParaRPr lang="en-US" sz="1400"/>
          </a:p>
          <a:p>
            <a:pPr>
              <a:lnSpc>
                <a:spcPct val="90000"/>
              </a:lnSpc>
            </a:pPr>
            <a:r>
              <a:rPr lang="en-US" sz="1400" b="1"/>
              <a:t>We don’t deal with the U proposal in isolation, we use a technique to help us ensure we are getting something in return for our concessions. </a:t>
            </a:r>
          </a:p>
          <a:p>
            <a:pPr>
              <a:lnSpc>
                <a:spcPct val="90000"/>
              </a:lnSpc>
            </a:pPr>
            <a:endParaRPr lang="en-US" sz="1400" b="1"/>
          </a:p>
          <a:p>
            <a:pPr>
              <a:lnSpc>
                <a:spcPct val="90000"/>
              </a:lnSpc>
            </a:pPr>
            <a:r>
              <a:rPr lang="en-US" sz="1400" b="1"/>
              <a:t>That technique of linking issues is known as trade-offs or quid pro quos. </a:t>
            </a:r>
          </a:p>
          <a:p>
            <a:pPr>
              <a:lnSpc>
                <a:spcPct val="90000"/>
              </a:lnSpc>
            </a:pPr>
            <a:endParaRPr lang="en-US" sz="1400" b="1"/>
          </a:p>
          <a:p>
            <a:pPr>
              <a:lnSpc>
                <a:spcPct val="90000"/>
              </a:lnSpc>
            </a:pPr>
            <a:r>
              <a:rPr lang="en-US" sz="1400" b="1"/>
              <a:t>After lunch, ROB will discuss linking and some other tactics with you.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18202-5ECE-4193-AE0A-4E6F0BE97B52}" type="slidenum">
              <a:rPr lang="en-US"/>
              <a:pPr/>
              <a:t>31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1A515E5-4879-4731-84B5-FF34861DC75C}" type="slidenum">
              <a:rPr lang="en-US" altLang="en-US">
                <a:ea typeface="ヒラギノ角ゴ Pro W3" charset="-128"/>
              </a:rPr>
              <a:pPr eaLnBrk="1" hangingPunct="1"/>
              <a:t>5</a:t>
            </a:fld>
            <a:endParaRPr lang="en-US" altLang="en-US">
              <a:ea typeface="ヒラギノ角ゴ Pro W3" charset="-128"/>
            </a:endParaRPr>
          </a:p>
        </p:txBody>
      </p:sp>
      <p:sp>
        <p:nvSpPr>
          <p:cNvPr id="71683"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296863" y="4344988"/>
            <a:ext cx="6337300" cy="434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68" tIns="44441" rIns="90468" bIns="44441" numCol="1" anchor="t" anchorCtr="0" compatLnSpc="1">
            <a:prstTxWarp prst="textNoShape">
              <a:avLst/>
            </a:prstTxWarp>
          </a:bodyPr>
          <a:lstStyle/>
          <a:p>
            <a:pPr eaLnBrk="1" hangingPunct="1">
              <a:lnSpc>
                <a:spcPct val="90000"/>
              </a:lnSpc>
              <a:spcBef>
                <a:spcPct val="0"/>
              </a:spcBef>
            </a:pPr>
            <a:r>
              <a:rPr lang="en-US" altLang="en-US" smtClean="0">
                <a:latin typeface="Arial" panose="020B0604020202020204" pitchFamily="34" charset="0"/>
                <a:ea typeface="ヒラギノ角ゴ Pro W3" charset="-128"/>
              </a:rPr>
              <a:t>LIKE MOST ENDEAVORS, WE SHOULD BEGIN BY SETTING GOALS</a:t>
            </a: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r>
              <a:rPr lang="en-US" altLang="en-US" smtClean="0">
                <a:latin typeface="Arial" panose="020B0604020202020204" pitchFamily="34" charset="0"/>
                <a:ea typeface="ヒラギノ角ゴ Pro W3" charset="-128"/>
              </a:rPr>
              <a:t>LOOK FOR CHANGES THAT YOU NEED TO ACCOMPLISH YOUR DISTRICT</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S GOALS AND LONG RANGE PLAN.  TO RAISE YOUR STUDENTS</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ACHIEVEMENT LEVEL, DO YOU NEED EXTRA INSTRUCTIONA L TIME?</a:t>
            </a: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r>
              <a:rPr lang="en-US" altLang="en-US" smtClean="0">
                <a:latin typeface="Arial" panose="020B0604020202020204" pitchFamily="34" charset="0"/>
                <a:ea typeface="ヒラギノ角ゴ Pro W3" charset="-128"/>
              </a:rPr>
              <a:t>TO STAFF A NEW PROGRAM OR NEW SCHOOL, WILL YOU NEED STAFF?  IF SO, DOES YOUR SALARY GUIDE ENABLE THE  ATTRACTING AND RETAINING OF HIGHLY QUALIFIED STAFF?</a:t>
            </a: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r>
              <a:rPr lang="en-US" altLang="en-US" smtClean="0">
                <a:latin typeface="Arial" panose="020B0604020202020204" pitchFamily="34" charset="0"/>
                <a:ea typeface="ヒラギノ角ゴ Pro W3" charset="-128"/>
              </a:rPr>
              <a:t>WHAT CHANGES IN T&amp;C OF EMPLOYMENT ARE NECESSARY FOR THE DISTRICT OT ACHIEVE ITS EDUACATIONAL AND OPERATIONAL GOALS?</a:t>
            </a: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r>
              <a:rPr lang="en-US" altLang="en-US" smtClean="0">
                <a:latin typeface="Arial" panose="020B0604020202020204" pitchFamily="34" charset="0"/>
                <a:ea typeface="ヒラギノ角ゴ Pro W3" charset="-128"/>
              </a:rPr>
              <a:t>ARE THERE THINGS WE NEED TO CHANGE?   </a:t>
            </a: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r>
              <a:rPr lang="en-US" altLang="en-US" smtClean="0">
                <a:latin typeface="Arial" panose="020B0604020202020204" pitchFamily="34" charset="0"/>
                <a:ea typeface="ヒラギノ角ゴ Pro W3" charset="-128"/>
              </a:rPr>
              <a:t>WANT TO CHANGE? </a:t>
            </a: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r>
              <a:rPr lang="en-US" altLang="en-US" smtClean="0">
                <a:latin typeface="Arial" panose="020B0604020202020204" pitchFamily="34" charset="0"/>
                <a:ea typeface="ヒラギノ角ゴ Pro W3" charset="-128"/>
              </a:rPr>
              <a:t> WHAT CAN WE ANTICIPATE FROM THE UNION?  </a:t>
            </a: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r>
              <a:rPr lang="en-US" altLang="en-US" smtClean="0">
                <a:latin typeface="Arial" panose="020B0604020202020204" pitchFamily="34" charset="0"/>
                <a:ea typeface="ヒラギノ角ゴ Pro W3" charset="-128"/>
              </a:rPr>
              <a:t>WHAT TONE NEED WE SET?</a:t>
            </a: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endParaRPr lang="en-US" altLang="en-US" smtClean="0">
              <a:latin typeface="Arial" panose="020B0604020202020204" pitchFamily="34" charset="0"/>
              <a:ea typeface="ヒラギノ角ゴ Pro W3" charset="-128"/>
            </a:endParaRPr>
          </a:p>
          <a:p>
            <a:pPr eaLnBrk="1" hangingPunct="1">
              <a:lnSpc>
                <a:spcPct val="90000"/>
              </a:lnSpc>
              <a:spcBef>
                <a:spcPct val="0"/>
              </a:spcBef>
            </a:pPr>
            <a:endParaRPr lang="en-US" altLang="en-US" smtClean="0">
              <a:latin typeface="Arial" panose="020B0604020202020204" pitchFamily="34" charset="0"/>
              <a:ea typeface="ヒラギノ角ゴ Pro W3" charset="-128"/>
            </a:endParaRPr>
          </a:p>
        </p:txBody>
      </p:sp>
    </p:spTree>
    <p:extLst>
      <p:ext uri="{BB962C8B-B14F-4D97-AF65-F5344CB8AC3E}">
        <p14:creationId xmlns:p14="http://schemas.microsoft.com/office/powerpoint/2010/main" val="2866247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D2F33D6-19CE-4673-8F17-6223A3A9B9ED}" type="slidenum">
              <a:rPr lang="en-US" altLang="en-US">
                <a:ea typeface="ヒラギノ角ゴ Pro W3" charset="-128"/>
              </a:rPr>
              <a:pPr eaLnBrk="1" hangingPunct="1"/>
              <a:t>6</a:t>
            </a:fld>
            <a:endParaRPr lang="en-US" altLang="en-US">
              <a:ea typeface="ヒラギノ角ゴ Pro W3" charset="-128"/>
            </a:endParaRPr>
          </a:p>
        </p:txBody>
      </p:sp>
      <p:sp>
        <p:nvSpPr>
          <p:cNvPr id="72707" name="Rectangle 2"/>
          <p:cNvSpPr>
            <a:spLocks noGrp="1" noRot="1" noChangeAspect="1" noChangeArrowheads="1" noTextEdit="1"/>
          </p:cNvSpPr>
          <p:nvPr>
            <p:ph type="sldImg"/>
          </p:nvPr>
        </p:nvSpPr>
        <p:spPr bwMode="auto">
          <a:xfrm>
            <a:off x="1152525" y="692150"/>
            <a:ext cx="4554538"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5988" y="4346575"/>
            <a:ext cx="5026025" cy="4110038"/>
          </a:xfrm>
          <a:solidFill>
            <a:srgbClr val="FFFFFF"/>
          </a:solidFill>
          <a:ln w="12700" cap="flat">
            <a:solidFill>
              <a:srgbClr val="000000"/>
            </a:solidFill>
            <a:miter lim="800000"/>
            <a:headEnd/>
            <a:tailEnd/>
          </a:ln>
        </p:spPr>
        <p:txBody>
          <a:bodyPr wrap="square" lIns="90468" tIns="44441" rIns="90468" bIns="44441"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ea typeface="ヒラギノ角ゴ Pro W3" charset="-128"/>
              </a:rPr>
              <a:t>WHO DETERMINES THE BOARDS</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 WANTS AND NEEDS?</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LOOK AT THE BOARDS</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 OVERALL GOALS – HOW IS THE LABOR CONTRACT AFFECTING THEM?</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DOES THE CONTRACT NEED TO CHANGE BECAUSE OF PROGRAMATIC CHANGES?</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AIR BOARD MEMBERS CONCERNS</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HOW IS THE CONTRACT AIDING OR HINDERING YOUR ABILITY TO EFFECTIVELY AND EFFICIENTLY RUN THE DISTRICT?</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endParaRPr lang="en-US" altLang="en-US" smtClean="0">
              <a:latin typeface="Arial" panose="020B0604020202020204" pitchFamily="34" charset="0"/>
              <a:ea typeface="ヒラギノ角ゴ Pro W3" charset="-128"/>
            </a:endParaRPr>
          </a:p>
        </p:txBody>
      </p:sp>
    </p:spTree>
    <p:extLst>
      <p:ext uri="{BB962C8B-B14F-4D97-AF65-F5344CB8AC3E}">
        <p14:creationId xmlns:p14="http://schemas.microsoft.com/office/powerpoint/2010/main" val="295949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82CED7E-AB67-4293-BCB1-788AD593CA8A}" type="slidenum">
              <a:rPr lang="en-US" altLang="en-US">
                <a:ea typeface="ヒラギノ角ゴ Pro W3" charset="-128"/>
              </a:rPr>
              <a:pPr eaLnBrk="1" hangingPunct="1"/>
              <a:t>7</a:t>
            </a:fld>
            <a:endParaRPr lang="en-US" altLang="en-US">
              <a:ea typeface="ヒラギノ角ゴ Pro W3" charset="-128"/>
            </a:endParaRPr>
          </a:p>
        </p:txBody>
      </p:sp>
      <p:sp>
        <p:nvSpPr>
          <p:cNvPr id="73731" name="Rectangle 2"/>
          <p:cNvSpPr>
            <a:spLocks noGrp="1" noRot="1" noChangeAspect="1" noChangeArrowheads="1" noTextEdit="1"/>
          </p:cNvSpPr>
          <p:nvPr>
            <p:ph type="sldImg"/>
          </p:nvPr>
        </p:nvSpPr>
        <p:spPr bwMode="auto">
          <a:xfrm>
            <a:off x="1152525" y="692150"/>
            <a:ext cx="4554538"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xfrm>
            <a:off x="915988" y="4346575"/>
            <a:ext cx="5026025" cy="4110038"/>
          </a:xfrm>
          <a:solidFill>
            <a:srgbClr val="FFFFFF"/>
          </a:solidFill>
          <a:ln w="12700" cap="flat">
            <a:solidFill>
              <a:srgbClr val="000000"/>
            </a:solidFill>
            <a:miter lim="800000"/>
            <a:headEnd/>
            <a:tailEnd/>
          </a:ln>
        </p:spPr>
        <p:txBody>
          <a:bodyPr wrap="square" lIns="90468" tIns="44441" rIns="90468" bIns="44441" numCol="1" anchor="t" anchorCtr="0" compatLnSpc="1">
            <a:prstTxWarp prst="textNoShape">
              <a:avLst/>
            </a:prstTxWarp>
          </a:bodyPr>
          <a:lstStyle/>
          <a:p>
            <a:pPr eaLnBrk="1" hangingPunct="1">
              <a:spcBef>
                <a:spcPct val="0"/>
              </a:spcBef>
            </a:pPr>
            <a:r>
              <a:rPr lang="en-US" altLang="en-US" smtClean="0"/>
              <a:t>WHAT IS IT YOU ARE PROPOSING TO CHANGE?</a:t>
            </a:r>
          </a:p>
          <a:p>
            <a:pPr eaLnBrk="1" hangingPunct="1">
              <a:spcBef>
                <a:spcPct val="0"/>
              </a:spcBef>
            </a:pPr>
            <a:endParaRPr lang="en-US" altLang="en-US" smtClean="0"/>
          </a:p>
          <a:p>
            <a:pPr eaLnBrk="1" hangingPunct="1">
              <a:spcBef>
                <a:spcPct val="0"/>
              </a:spcBef>
            </a:pPr>
            <a:r>
              <a:rPr lang="en-US" altLang="en-US" smtClean="0"/>
              <a:t>IS LANGUAGE AMBIGUOUS OR INSUFFICIENT TO MEET NEED?</a:t>
            </a:r>
          </a:p>
          <a:p>
            <a:pPr eaLnBrk="1" hangingPunct="1">
              <a:spcBef>
                <a:spcPct val="0"/>
              </a:spcBef>
            </a:pPr>
            <a:endParaRPr lang="en-US" altLang="en-US" smtClean="0"/>
          </a:p>
          <a:p>
            <a:pPr eaLnBrk="1" hangingPunct="1">
              <a:spcBef>
                <a:spcPct val="0"/>
              </a:spcBef>
            </a:pPr>
            <a:r>
              <a:rPr lang="en-US" altLang="en-US" smtClean="0"/>
              <a:t>INSTITUTIONAL MEMORY  -  IF YOU TRIED LAST TIME AND DID NOT GET NOT NECESSARY TO IGNORE THIS TIME</a:t>
            </a:r>
          </a:p>
          <a:p>
            <a:pPr eaLnBrk="1" hangingPunct="1">
              <a:spcBef>
                <a:spcPct val="0"/>
              </a:spcBef>
            </a:pPr>
            <a:endParaRPr lang="en-US" altLang="en-US" smtClean="0"/>
          </a:p>
        </p:txBody>
      </p:sp>
    </p:spTree>
    <p:extLst>
      <p:ext uri="{BB962C8B-B14F-4D97-AF65-F5344CB8AC3E}">
        <p14:creationId xmlns:p14="http://schemas.microsoft.com/office/powerpoint/2010/main" val="220007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B165189-9236-49E1-A939-02D5ED4C58BB}" type="slidenum">
              <a:rPr lang="en-US" altLang="en-US">
                <a:ea typeface="ヒラギノ角ゴ Pro W3" charset="-128"/>
              </a:rPr>
              <a:pPr eaLnBrk="1" hangingPunct="1"/>
              <a:t>8</a:t>
            </a:fld>
            <a:endParaRPr lang="en-US" altLang="en-US">
              <a:ea typeface="ヒラギノ角ゴ Pro W3" charset="-128"/>
            </a:endParaRPr>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ea typeface="ヒラギノ角ゴ Pro W3" charset="-128"/>
              </a:rPr>
              <a:t>You do not want to take the time to find solutions to all the problems --- in fact you can</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t solve all problems </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DON</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T WASTE TIME</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for example, you do not want to spend time on a change which the board will eventually find unimportant and which will never find its way to the bargaining table</a:t>
            </a:r>
          </a:p>
        </p:txBody>
      </p:sp>
    </p:spTree>
    <p:extLst>
      <p:ext uri="{BB962C8B-B14F-4D97-AF65-F5344CB8AC3E}">
        <p14:creationId xmlns:p14="http://schemas.microsoft.com/office/powerpoint/2010/main" val="253948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9C3B7AA-C0BA-40D9-9A46-224D75D75EE1}" type="slidenum">
              <a:rPr lang="en-US" altLang="en-US">
                <a:ea typeface="ヒラギノ角ゴ Pro W3" charset="-128"/>
              </a:rPr>
              <a:pPr eaLnBrk="1" hangingPunct="1"/>
              <a:t>9</a:t>
            </a:fld>
            <a:endParaRPr lang="en-US" altLang="en-US">
              <a:ea typeface="ヒラギノ角ゴ Pro W3" charset="-128"/>
            </a:endParaRPr>
          </a:p>
        </p:txBody>
      </p:sp>
      <p:sp>
        <p:nvSpPr>
          <p:cNvPr id="76803" name="Rectangle 2"/>
          <p:cNvSpPr>
            <a:spLocks noGrp="1" noRot="1" noChangeAspect="1" noChangeArrowheads="1" noTextEdit="1"/>
          </p:cNvSpPr>
          <p:nvPr>
            <p:ph type="sldImg"/>
          </p:nvPr>
        </p:nvSpPr>
        <p:spPr bwMode="auto">
          <a:xfrm>
            <a:off x="1152525" y="692150"/>
            <a:ext cx="4554538"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5988" y="4346575"/>
            <a:ext cx="5026025" cy="4110038"/>
          </a:xfrm>
          <a:solidFill>
            <a:srgbClr val="FFFFFF"/>
          </a:solidFill>
          <a:ln w="12700" cap="flat">
            <a:solidFill>
              <a:srgbClr val="000000"/>
            </a:solidFill>
            <a:miter lim="800000"/>
            <a:headEnd/>
            <a:tailEnd/>
          </a:ln>
        </p:spPr>
        <p:txBody>
          <a:bodyPr wrap="square" lIns="90468" tIns="44441" rIns="90468" bIns="44441" numCol="1" anchor="t" anchorCtr="0" compatLnSpc="1">
            <a:prstTxWarp prst="textNoShape">
              <a:avLst/>
            </a:prstTxWarp>
          </a:bodyPr>
          <a:lstStyle/>
          <a:p>
            <a:pPr eaLnBrk="1" hangingPunct="1">
              <a:spcBef>
                <a:spcPct val="0"/>
              </a:spcBef>
            </a:pPr>
            <a:r>
              <a:rPr lang="en-US" altLang="en-US" smtClean="0">
                <a:latin typeface="Arial" panose="020B0604020202020204" pitchFamily="34" charset="0"/>
                <a:ea typeface="ヒラギノ角ゴ Pro W3" charset="-128"/>
              </a:rPr>
              <a:t>ANECDOTE CONCERNING TIME – DON</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T ASK FOR SOMETHING THAT YOU CAN</a:t>
            </a:r>
            <a:r>
              <a:rPr lang="ja-JP" altLang="en-US" smtClean="0">
                <a:latin typeface="Arial" panose="020B0604020202020204" pitchFamily="34" charset="0"/>
                <a:ea typeface="ヒラギノ角ゴ Pro W3" charset="-128"/>
              </a:rPr>
              <a:t>’</a:t>
            </a:r>
            <a:r>
              <a:rPr lang="en-US" altLang="ja-JP" smtClean="0">
                <a:latin typeface="Arial" panose="020B0604020202020204" pitchFamily="34" charset="0"/>
                <a:ea typeface="ヒラギノ角ゴ Pro W3" charset="-128"/>
              </a:rPr>
              <a:t>T USE</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MAKE SURE THAT YOU PROPOSE CHANGES TO CORRECT AREAS OF THE CONTRACT</a:t>
            </a:r>
          </a:p>
          <a:p>
            <a:pPr eaLnBrk="1" hangingPunct="1">
              <a:spcBef>
                <a:spcPct val="0"/>
              </a:spcBef>
            </a:pPr>
            <a:r>
              <a:rPr lang="en-US" altLang="en-US" smtClean="0">
                <a:latin typeface="Arial" panose="020B0604020202020204" pitchFamily="34" charset="0"/>
                <a:ea typeface="ヒラギノ角ゴ Pro W3" charset="-128"/>
              </a:rPr>
              <a:t>					</a:t>
            </a:r>
            <a:r>
              <a:rPr lang="en-US" altLang="en-US" b="1" smtClean="0">
                <a:latin typeface="Arial" panose="020B0604020202020204" pitchFamily="34" charset="0"/>
                <a:ea typeface="ヒラギノ角ゴ Pro W3" charset="-128"/>
              </a:rPr>
              <a:t>Not just changes for sake of changes</a:t>
            </a:r>
          </a:p>
          <a:p>
            <a:pPr eaLnBrk="1" hangingPunct="1">
              <a:spcBef>
                <a:spcPct val="0"/>
              </a:spcBef>
            </a:pPr>
            <a:r>
              <a:rPr lang="en-US" altLang="en-US" smtClean="0">
                <a:latin typeface="Arial" panose="020B0604020202020204" pitchFamily="34" charset="0"/>
                <a:ea typeface="ヒラギノ角ゴ Pro W3" charset="-128"/>
              </a:rPr>
              <a:t>WHAT IS INDEED HAPPENING?  HOW DO WE WANT TO EFFECT CHANGE?</a:t>
            </a:r>
          </a:p>
          <a:p>
            <a:pPr eaLnBrk="1" hangingPunct="1">
              <a:spcBef>
                <a:spcPct val="0"/>
              </a:spcBef>
            </a:pPr>
            <a:endParaRPr lang="en-US" altLang="en-US" smtClean="0">
              <a:latin typeface="Arial" panose="020B0604020202020204" pitchFamily="34" charset="0"/>
              <a:ea typeface="ヒラギノ角ゴ Pro W3" charset="-128"/>
            </a:endParaRPr>
          </a:p>
          <a:p>
            <a:pPr eaLnBrk="1" hangingPunct="1">
              <a:spcBef>
                <a:spcPct val="0"/>
              </a:spcBef>
            </a:pPr>
            <a:r>
              <a:rPr lang="en-US" altLang="en-US" smtClean="0">
                <a:latin typeface="Arial" panose="020B0604020202020204" pitchFamily="34" charset="0"/>
                <a:ea typeface="ヒラギノ角ゴ Pro W3" charset="-128"/>
              </a:rPr>
              <a:t>MAKE A LIST OF WHAT WE NEED TO COVER</a:t>
            </a:r>
          </a:p>
        </p:txBody>
      </p:sp>
    </p:spTree>
    <p:extLst>
      <p:ext uri="{BB962C8B-B14F-4D97-AF65-F5344CB8AC3E}">
        <p14:creationId xmlns:p14="http://schemas.microsoft.com/office/powerpoint/2010/main" val="2322217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B8094DF-6725-43BD-AD45-B752989E0435}" type="slidenum">
              <a:rPr lang="en-US" altLang="en-US">
                <a:ea typeface="ヒラギノ角ゴ Pro W3" charset="-128"/>
              </a:rPr>
              <a:pPr eaLnBrk="1" hangingPunct="1"/>
              <a:t>10</a:t>
            </a:fld>
            <a:endParaRPr lang="en-US" altLang="en-US">
              <a:ea typeface="ヒラギノ角ゴ Pro W3" charset="-128"/>
            </a:endParaRPr>
          </a:p>
        </p:txBody>
      </p:sp>
      <p:sp>
        <p:nvSpPr>
          <p:cNvPr id="82947"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68" tIns="44441" rIns="90468" bIns="44441"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371276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912813"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912813"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912813"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912813"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7383974-C91B-468C-BFFD-687A677B9C0D}" type="slidenum">
              <a:rPr lang="en-US" altLang="en-US">
                <a:ea typeface="ヒラギノ角ゴ Pro W3" charset="-128"/>
              </a:rPr>
              <a:pPr eaLnBrk="1" hangingPunct="1"/>
              <a:t>12</a:t>
            </a:fld>
            <a:endParaRPr lang="en-US" altLang="en-US">
              <a:ea typeface="ヒラギノ角ゴ Pro W3" charset="-128"/>
            </a:endParaRPr>
          </a:p>
        </p:txBody>
      </p:sp>
      <p:sp>
        <p:nvSpPr>
          <p:cNvPr id="83971" name="Rectangle 2"/>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90468" tIns="44441" rIns="90468" bIns="44441"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30935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51" y="0"/>
            <a:ext cx="9235440" cy="6926580"/>
          </a:xfrm>
          <a:prstGeom prst="rect">
            <a:avLst/>
          </a:prstGeom>
        </p:spPr>
      </p:pic>
      <p:sp>
        <p:nvSpPr>
          <p:cNvPr id="3081" name="Rectangle 9"/>
          <p:cNvSpPr>
            <a:spLocks noGrp="1" noChangeArrowheads="1"/>
          </p:cNvSpPr>
          <p:nvPr>
            <p:ph type="ctrTitle" hasCustomPrompt="1"/>
          </p:nvPr>
        </p:nvSpPr>
        <p:spPr>
          <a:xfrm>
            <a:off x="2971800" y="304801"/>
            <a:ext cx="5791200" cy="2743200"/>
          </a:xfrm>
        </p:spPr>
        <p:txBody>
          <a:bodyPr/>
          <a:lstStyle>
            <a:lvl1pPr>
              <a:defRPr sz="4000">
                <a:solidFill>
                  <a:srgbClr val="003366"/>
                </a:solidFill>
              </a:defRPr>
            </a:lvl1pPr>
          </a:lstStyle>
          <a:p>
            <a:pPr lvl="0"/>
            <a:r>
              <a:rPr lang="en-US" dirty="0" smtClean="0">
                <a:latin typeface="Arial Black"/>
                <a:cs typeface="Arial Black"/>
              </a:rPr>
              <a:t>Click to Edit Title</a:t>
            </a:r>
            <a:endParaRPr lang="en-US" noProof="0" dirty="0" smtClean="0"/>
          </a:p>
        </p:txBody>
      </p:sp>
      <p:sp>
        <p:nvSpPr>
          <p:cNvPr id="3082" name="Rectangle 10"/>
          <p:cNvSpPr>
            <a:spLocks noGrp="1" noChangeArrowheads="1"/>
          </p:cNvSpPr>
          <p:nvPr>
            <p:ph type="subTitle" idx="1"/>
          </p:nvPr>
        </p:nvSpPr>
        <p:spPr>
          <a:xfrm>
            <a:off x="2971800" y="3200400"/>
            <a:ext cx="5791200" cy="1752600"/>
          </a:xfrm>
        </p:spPr>
        <p:txBody>
          <a:bodyPr/>
          <a:lstStyle>
            <a:lvl1pPr marL="0" indent="0" algn="ctr">
              <a:buFontTx/>
              <a:buNone/>
              <a:defRPr/>
            </a:lvl1pPr>
          </a:lstStyle>
          <a:p>
            <a:pPr lvl="0"/>
            <a:r>
              <a:rPr lang="en-US" noProof="0" smtClean="0"/>
              <a:t>Click to edit Master subtitle style</a:t>
            </a:r>
          </a:p>
        </p:txBody>
      </p:sp>
      <p:sp>
        <p:nvSpPr>
          <p:cNvPr id="6" name="Text Box 4"/>
          <p:cNvSpPr txBox="1">
            <a:spLocks noChangeArrowheads="1"/>
          </p:cNvSpPr>
          <p:nvPr userDrawn="1"/>
        </p:nvSpPr>
        <p:spPr bwMode="auto">
          <a:xfrm>
            <a:off x="2971800" y="2514600"/>
            <a:ext cx="579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pPr>
            <a:r>
              <a:rPr lang="en-US" dirty="0" smtClean="0">
                <a:solidFill>
                  <a:srgbClr val="993333"/>
                </a:solidFill>
                <a:latin typeface="Arial"/>
                <a:ea typeface="ＭＳ Ｐゴシック"/>
              </a:rPr>
              <a:t>____________________________________________</a:t>
            </a:r>
            <a:endParaRPr lang="en-US" dirty="0">
              <a:solidFill>
                <a:srgbClr val="000000"/>
              </a:solidFill>
              <a:latin typeface="Arial"/>
              <a:ea typeface="ＭＳ Ｐゴシック"/>
            </a:endParaRPr>
          </a:p>
        </p:txBody>
      </p:sp>
    </p:spTree>
    <p:extLst>
      <p:ext uri="{BB962C8B-B14F-4D97-AF65-F5344CB8AC3E}">
        <p14:creationId xmlns:p14="http://schemas.microsoft.com/office/powerpoint/2010/main" val="124455047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6367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314743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78739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181584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95400"/>
            <a:ext cx="3505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733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23557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621682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23656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6818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66282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6629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371600" y="612775"/>
            <a:ext cx="6629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371600" y="5367338"/>
            <a:ext cx="6629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506676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 y="7620"/>
            <a:ext cx="9235440" cy="6926580"/>
          </a:xfrm>
          <a:prstGeom prst="rect">
            <a:avLst/>
          </a:prstGeom>
        </p:spPr>
      </p:pic>
      <p:sp>
        <p:nvSpPr>
          <p:cNvPr id="1037" name="Rectangle 13"/>
          <p:cNvSpPr>
            <a:spLocks noGrp="1" noChangeArrowheads="1"/>
          </p:cNvSpPr>
          <p:nvPr>
            <p:ph type="body" idx="1"/>
          </p:nvPr>
        </p:nvSpPr>
        <p:spPr bwMode="auto">
          <a:xfrm>
            <a:off x="990600" y="1295400"/>
            <a:ext cx="76962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8" name="Rectangle 14"/>
          <p:cNvSpPr>
            <a:spLocks noGrp="1" noChangeArrowheads="1"/>
          </p:cNvSpPr>
          <p:nvPr>
            <p:ph type="title"/>
          </p:nvPr>
        </p:nvSpPr>
        <p:spPr bwMode="auto">
          <a:xfrm>
            <a:off x="990600" y="152400"/>
            <a:ext cx="769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Tree>
    <p:extLst>
      <p:ext uri="{BB962C8B-B14F-4D97-AF65-F5344CB8AC3E}">
        <p14:creationId xmlns:p14="http://schemas.microsoft.com/office/powerpoint/2010/main" val="22950142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993333"/>
          </a:solidFill>
          <a:latin typeface="+mj-lt"/>
          <a:ea typeface="+mj-ea"/>
          <a:cs typeface="+mj-cs"/>
        </a:defRPr>
      </a:lvl1pPr>
      <a:lvl2pPr algn="ctr" rtl="0" eaLnBrk="1" fontAlgn="base" hangingPunct="1">
        <a:spcBef>
          <a:spcPct val="0"/>
        </a:spcBef>
        <a:spcAft>
          <a:spcPct val="0"/>
        </a:spcAft>
        <a:defRPr sz="3600" b="1">
          <a:solidFill>
            <a:srgbClr val="993333"/>
          </a:solidFill>
          <a:latin typeface="Arial" charset="0"/>
          <a:ea typeface="ＭＳ Ｐゴシック" charset="0"/>
        </a:defRPr>
      </a:lvl2pPr>
      <a:lvl3pPr algn="ctr" rtl="0" eaLnBrk="1" fontAlgn="base" hangingPunct="1">
        <a:spcBef>
          <a:spcPct val="0"/>
        </a:spcBef>
        <a:spcAft>
          <a:spcPct val="0"/>
        </a:spcAft>
        <a:defRPr sz="3600" b="1">
          <a:solidFill>
            <a:srgbClr val="993333"/>
          </a:solidFill>
          <a:latin typeface="Arial" charset="0"/>
          <a:ea typeface="ＭＳ Ｐゴシック" charset="0"/>
        </a:defRPr>
      </a:lvl3pPr>
      <a:lvl4pPr algn="ctr" rtl="0" eaLnBrk="1" fontAlgn="base" hangingPunct="1">
        <a:spcBef>
          <a:spcPct val="0"/>
        </a:spcBef>
        <a:spcAft>
          <a:spcPct val="0"/>
        </a:spcAft>
        <a:defRPr sz="3600" b="1">
          <a:solidFill>
            <a:srgbClr val="993333"/>
          </a:solidFill>
          <a:latin typeface="Arial" charset="0"/>
          <a:ea typeface="ＭＳ Ｐゴシック" charset="0"/>
        </a:defRPr>
      </a:lvl4pPr>
      <a:lvl5pPr algn="ctr" rtl="0" eaLnBrk="1" fontAlgn="base" hangingPunct="1">
        <a:spcBef>
          <a:spcPct val="0"/>
        </a:spcBef>
        <a:spcAft>
          <a:spcPct val="0"/>
        </a:spcAft>
        <a:defRPr sz="3600" b="1">
          <a:solidFill>
            <a:srgbClr val="993333"/>
          </a:solidFill>
          <a:latin typeface="Arial" charset="0"/>
          <a:ea typeface="ＭＳ Ｐゴシック" charset="0"/>
        </a:defRPr>
      </a:lvl5pPr>
      <a:lvl6pPr marL="457200" algn="ctr" rtl="0" eaLnBrk="1" fontAlgn="base" hangingPunct="1">
        <a:spcBef>
          <a:spcPct val="0"/>
        </a:spcBef>
        <a:spcAft>
          <a:spcPct val="0"/>
        </a:spcAft>
        <a:defRPr sz="3600" b="1">
          <a:solidFill>
            <a:srgbClr val="993333"/>
          </a:solidFill>
          <a:latin typeface="Arial" charset="0"/>
          <a:ea typeface="ＭＳ Ｐゴシック" charset="0"/>
        </a:defRPr>
      </a:lvl6pPr>
      <a:lvl7pPr marL="914400" algn="ctr" rtl="0" eaLnBrk="1" fontAlgn="base" hangingPunct="1">
        <a:spcBef>
          <a:spcPct val="0"/>
        </a:spcBef>
        <a:spcAft>
          <a:spcPct val="0"/>
        </a:spcAft>
        <a:defRPr sz="3600" b="1">
          <a:solidFill>
            <a:srgbClr val="993333"/>
          </a:solidFill>
          <a:latin typeface="Arial" charset="0"/>
          <a:ea typeface="ＭＳ Ｐゴシック" charset="0"/>
        </a:defRPr>
      </a:lvl7pPr>
      <a:lvl8pPr marL="1371600" algn="ctr" rtl="0" eaLnBrk="1" fontAlgn="base" hangingPunct="1">
        <a:spcBef>
          <a:spcPct val="0"/>
        </a:spcBef>
        <a:spcAft>
          <a:spcPct val="0"/>
        </a:spcAft>
        <a:defRPr sz="3600" b="1">
          <a:solidFill>
            <a:srgbClr val="993333"/>
          </a:solidFill>
          <a:latin typeface="Arial" charset="0"/>
          <a:ea typeface="ＭＳ Ｐゴシック" charset="0"/>
        </a:defRPr>
      </a:lvl8pPr>
      <a:lvl9pPr marL="1828800" algn="ctr" rtl="0" eaLnBrk="1" fontAlgn="base" hangingPunct="1">
        <a:spcBef>
          <a:spcPct val="0"/>
        </a:spcBef>
        <a:spcAft>
          <a:spcPct val="0"/>
        </a:spcAft>
        <a:defRPr sz="3600" b="1">
          <a:solidFill>
            <a:srgbClr val="993333"/>
          </a:solidFill>
          <a:latin typeface="Arial" charset="0"/>
          <a:ea typeface="ＭＳ Ｐゴシック" charset="0"/>
        </a:defRPr>
      </a:lvl9pPr>
    </p:titleStyle>
    <p:bodyStyle>
      <a:lvl1pPr marL="342900" indent="-342900" algn="l" rtl="0" eaLnBrk="1" fontAlgn="base" hangingPunct="1">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1" fontAlgn="base" hangingPunct="1">
        <a:spcBef>
          <a:spcPct val="20000"/>
        </a:spcBef>
        <a:spcAft>
          <a:spcPct val="0"/>
        </a:spcAft>
        <a:buClr>
          <a:srgbClr val="993333"/>
        </a:buClr>
        <a:buChar char="–"/>
        <a:defRPr sz="2800">
          <a:solidFill>
            <a:srgbClr val="003366"/>
          </a:solidFill>
          <a:latin typeface="+mn-lt"/>
          <a:ea typeface="+mn-ea"/>
        </a:defRPr>
      </a:lvl2pPr>
      <a:lvl3pPr marL="1143000" indent="-228600" algn="l" rtl="0" eaLnBrk="1" fontAlgn="base" hangingPunct="1">
        <a:spcBef>
          <a:spcPct val="20000"/>
        </a:spcBef>
        <a:spcAft>
          <a:spcPct val="0"/>
        </a:spcAft>
        <a:buClr>
          <a:srgbClr val="993333"/>
        </a:buClr>
        <a:buChar char="•"/>
        <a:defRPr sz="2400">
          <a:solidFill>
            <a:srgbClr val="003366"/>
          </a:solidFill>
          <a:latin typeface="+mn-lt"/>
          <a:ea typeface="+mn-ea"/>
        </a:defRPr>
      </a:lvl3pPr>
      <a:lvl4pPr marL="1600200" indent="-228600" algn="l" rtl="0" eaLnBrk="1" fontAlgn="base" hangingPunct="1">
        <a:spcBef>
          <a:spcPct val="20000"/>
        </a:spcBef>
        <a:spcAft>
          <a:spcPct val="0"/>
        </a:spcAft>
        <a:buClr>
          <a:srgbClr val="993333"/>
        </a:buClr>
        <a:buChar char="–"/>
        <a:defRPr sz="2000">
          <a:solidFill>
            <a:srgbClr val="003366"/>
          </a:solidFill>
          <a:latin typeface="+mn-lt"/>
          <a:ea typeface="+mn-ea"/>
        </a:defRPr>
      </a:lvl4pPr>
      <a:lvl5pPr marL="2057400" indent="-228600" algn="l" rtl="0" eaLnBrk="1" fontAlgn="base" hangingPunct="1">
        <a:spcBef>
          <a:spcPct val="20000"/>
        </a:spcBef>
        <a:spcAft>
          <a:spcPct val="0"/>
        </a:spcAft>
        <a:buClr>
          <a:srgbClr val="993333"/>
        </a:buClr>
        <a:buChar char="»"/>
        <a:defRPr sz="2000">
          <a:solidFill>
            <a:srgbClr val="003366"/>
          </a:solidFill>
          <a:latin typeface="+mn-lt"/>
          <a:ea typeface="+mn-ea"/>
        </a:defRPr>
      </a:lvl5pPr>
      <a:lvl6pPr marL="2514600" indent="-228600" algn="l" rtl="0" eaLnBrk="1" fontAlgn="base" hangingPunct="1">
        <a:spcBef>
          <a:spcPct val="20000"/>
        </a:spcBef>
        <a:spcAft>
          <a:spcPct val="0"/>
        </a:spcAft>
        <a:buClr>
          <a:srgbClr val="993333"/>
        </a:buClr>
        <a:buChar char="»"/>
        <a:defRPr sz="2000">
          <a:solidFill>
            <a:srgbClr val="003366"/>
          </a:solidFill>
          <a:latin typeface="+mn-lt"/>
          <a:ea typeface="+mn-ea"/>
        </a:defRPr>
      </a:lvl6pPr>
      <a:lvl7pPr marL="2971800" indent="-228600" algn="l" rtl="0" eaLnBrk="1" fontAlgn="base" hangingPunct="1">
        <a:spcBef>
          <a:spcPct val="20000"/>
        </a:spcBef>
        <a:spcAft>
          <a:spcPct val="0"/>
        </a:spcAft>
        <a:buClr>
          <a:srgbClr val="993333"/>
        </a:buClr>
        <a:buChar char="»"/>
        <a:defRPr sz="2000">
          <a:solidFill>
            <a:srgbClr val="003366"/>
          </a:solidFill>
          <a:latin typeface="+mn-lt"/>
          <a:ea typeface="+mn-ea"/>
        </a:defRPr>
      </a:lvl7pPr>
      <a:lvl8pPr marL="3429000" indent="-228600" algn="l" rtl="0" eaLnBrk="1" fontAlgn="base" hangingPunct="1">
        <a:spcBef>
          <a:spcPct val="20000"/>
        </a:spcBef>
        <a:spcAft>
          <a:spcPct val="0"/>
        </a:spcAft>
        <a:buClr>
          <a:srgbClr val="993333"/>
        </a:buClr>
        <a:buChar char="»"/>
        <a:defRPr sz="2000">
          <a:solidFill>
            <a:srgbClr val="003366"/>
          </a:solidFill>
          <a:latin typeface="+mn-lt"/>
          <a:ea typeface="+mn-ea"/>
        </a:defRPr>
      </a:lvl8pPr>
      <a:lvl9pPr marL="3886200" indent="-228600" algn="l" rtl="0" eaLnBrk="1" fontAlgn="base" hangingPunct="1">
        <a:spcBef>
          <a:spcPct val="20000"/>
        </a:spcBef>
        <a:spcAft>
          <a:spcPct val="0"/>
        </a:spcAft>
        <a:buClr>
          <a:srgbClr val="993333"/>
        </a:buClr>
        <a:buChar char="»"/>
        <a:defRPr sz="2000">
          <a:solidFill>
            <a:srgbClr val="0033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3124200" y="152400"/>
            <a:ext cx="5638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3366"/>
                </a:solidFill>
                <a:effectLst/>
                <a:uLnTx/>
                <a:uFillTx/>
              </a:rPr>
              <a:t>PROPOSALS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3366"/>
                </a:solidFill>
                <a:effectLst/>
                <a:uLnTx/>
                <a:uFillTx/>
              </a:rPr>
              <a:t>How To Develop Them</a:t>
            </a:r>
            <a:r>
              <a:rPr kumimoji="0" lang="en-US" sz="3200" b="1" i="0" u="none" strike="noStrike" kern="0" cap="none" spc="0" normalizeH="0" noProof="0" dirty="0" smtClean="0">
                <a:ln>
                  <a:noFill/>
                </a:ln>
                <a:solidFill>
                  <a:srgbClr val="003366"/>
                </a:solidFill>
                <a:effectLst/>
                <a:uLnTx/>
                <a:uFillTx/>
              </a:rPr>
              <a:t> </a:t>
            </a:r>
            <a:r>
              <a:rPr lang="en-US" sz="3200" b="1" kern="0" noProof="0" dirty="0" smtClean="0">
                <a:solidFill>
                  <a:srgbClr val="003366"/>
                </a:solidFill>
              </a:rPr>
              <a:t>a</a:t>
            </a:r>
            <a:r>
              <a:rPr kumimoji="0" lang="en-US" sz="3200" b="1" i="0" u="none" strike="noStrike" kern="0" cap="none" spc="0" normalizeH="0" noProof="0" dirty="0" smtClean="0">
                <a:ln>
                  <a:noFill/>
                </a:ln>
                <a:solidFill>
                  <a:srgbClr val="003366"/>
                </a:solidFill>
                <a:effectLst/>
                <a:uLnTx/>
                <a:uFillTx/>
              </a:rPr>
              <a:t>nd What To Do With Union Proposals</a:t>
            </a:r>
            <a:r>
              <a:rPr kumimoji="0" lang="en-US" sz="3200" b="1" i="0" u="none" strike="noStrike" kern="0" cap="none" spc="0" normalizeH="0" baseline="0" noProof="0" dirty="0" smtClean="0">
                <a:ln>
                  <a:noFill/>
                </a:ln>
                <a:solidFill>
                  <a:srgbClr val="003366"/>
                </a:solidFill>
                <a:effectLst/>
                <a:uLnTx/>
                <a:uFillTx/>
              </a:rPr>
              <a:t> </a:t>
            </a:r>
            <a:endParaRPr kumimoji="0" lang="en-US" sz="3200" b="1" i="0" u="none" strike="noStrike" kern="0" cap="none" spc="0" normalizeH="0" baseline="0" noProof="0" dirty="0">
              <a:ln>
                <a:noFill/>
              </a:ln>
              <a:solidFill>
                <a:srgbClr val="003366"/>
              </a:solidFill>
              <a:effectLst/>
              <a:uLnTx/>
              <a:uFillTx/>
            </a:endParaRPr>
          </a:p>
        </p:txBody>
      </p:sp>
      <p:pic>
        <p:nvPicPr>
          <p:cNvPr id="8" name="Picture 13" descr="pe01561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819400"/>
            <a:ext cx="3440113" cy="22830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9000" y="5181600"/>
            <a:ext cx="4876800" cy="738664"/>
          </a:xfrm>
          <a:prstGeom prst="rect">
            <a:avLst/>
          </a:prstGeom>
          <a:noFill/>
        </p:spPr>
        <p:txBody>
          <a:bodyPr wrap="square" rtlCol="0">
            <a:spAutoFit/>
          </a:bodyPr>
          <a:lstStyle/>
          <a:p>
            <a:r>
              <a:rPr lang="en-US" sz="1050" dirty="0">
                <a:solidFill>
                  <a:schemeClr val="bg1"/>
                </a:solidFill>
              </a:rPr>
              <a:t>© </a:t>
            </a:r>
            <a:r>
              <a:rPr lang="en-US" sz="1050" dirty="0" smtClean="0">
                <a:solidFill>
                  <a:schemeClr val="bg1"/>
                </a:solidFill>
              </a:rPr>
              <a:t>2022 </a:t>
            </a:r>
            <a:r>
              <a:rPr lang="en-US" sz="1050" dirty="0" smtClean="0">
                <a:solidFill>
                  <a:schemeClr val="bg1"/>
                </a:solidFill>
              </a:rPr>
              <a:t>New </a:t>
            </a:r>
            <a:r>
              <a:rPr lang="en-US" sz="1050" dirty="0">
                <a:solidFill>
                  <a:schemeClr val="bg1"/>
                </a:solidFill>
              </a:rPr>
              <a:t>Jersey School Boards Association</a:t>
            </a:r>
          </a:p>
          <a:p>
            <a:r>
              <a:rPr lang="en-US" sz="1050" dirty="0">
                <a:solidFill>
                  <a:schemeClr val="bg1"/>
                </a:solidFill>
              </a:rPr>
              <a:t>    413 West State Street, Trenton, New Jersey 08618</a:t>
            </a:r>
          </a:p>
          <a:p>
            <a:r>
              <a:rPr lang="en-US" sz="1050" i="1" dirty="0">
                <a:solidFill>
                  <a:schemeClr val="bg1"/>
                </a:solidFill>
              </a:rPr>
              <a:t>All rights reserved. No part of this document may be reproduced in any form or by any means without permission in writing from NJSBA.</a:t>
            </a:r>
            <a:endParaRPr lang="en-US" sz="1050" dirty="0">
              <a:solidFill>
                <a:schemeClr val="bg1"/>
              </a:solidFill>
            </a:endParaRPr>
          </a:p>
        </p:txBody>
      </p:sp>
    </p:spTree>
    <p:extLst>
      <p:ext uri="{BB962C8B-B14F-4D97-AF65-F5344CB8AC3E}">
        <p14:creationId xmlns:p14="http://schemas.microsoft.com/office/powerpoint/2010/main" val="23286870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990600" y="304800"/>
            <a:ext cx="7772400" cy="6477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000" b="0" dirty="0" smtClean="0">
                <a:latin typeface="Helvetica" charset="0"/>
                <a:ea typeface="+mj-ea"/>
              </a:rPr>
              <a:t/>
            </a:r>
            <a:br>
              <a:rPr lang="en-US" sz="4000" b="0" dirty="0" smtClean="0">
                <a:latin typeface="Helvetica" charset="0"/>
                <a:ea typeface="+mj-ea"/>
              </a:rPr>
            </a:br>
            <a:r>
              <a:rPr lang="en-US" sz="4000" b="0" dirty="0" smtClean="0">
                <a:latin typeface="Helvetica" charset="0"/>
                <a:ea typeface="+mj-ea"/>
              </a:rPr>
              <a:t> </a:t>
            </a:r>
            <a:r>
              <a:rPr lang="en-US" sz="4000" dirty="0" smtClean="0">
                <a:ea typeface="+mj-ea"/>
              </a:rPr>
              <a:t>KEYS TO DRAFTING PROPOSALS</a:t>
            </a:r>
            <a:br>
              <a:rPr lang="en-US" sz="4000" dirty="0" smtClean="0">
                <a:ea typeface="+mj-ea"/>
              </a:rPr>
            </a:br>
            <a:endParaRPr lang="en-US" sz="4000" b="0" dirty="0" smtClean="0">
              <a:latin typeface="Helvetica" charset="0"/>
              <a:ea typeface="+mj-ea"/>
            </a:endParaRPr>
          </a:p>
        </p:txBody>
      </p:sp>
      <p:sp>
        <p:nvSpPr>
          <p:cNvPr id="93187" name="Rectangle 3"/>
          <p:cNvSpPr>
            <a:spLocks noGrp="1" noChangeArrowheads="1"/>
          </p:cNvSpPr>
          <p:nvPr>
            <p:ph type="body" idx="1"/>
          </p:nvPr>
        </p:nvSpPr>
        <p:spPr>
          <a:xfrm>
            <a:off x="1066800" y="1219200"/>
            <a:ext cx="7620000" cy="3657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35000" indent="-635000" eaLnBrk="1" hangingPunct="1">
              <a:lnSpc>
                <a:spcPct val="90000"/>
              </a:lnSpc>
              <a:spcBef>
                <a:spcPct val="40000"/>
              </a:spcBef>
              <a:buClr>
                <a:srgbClr val="FC0128"/>
              </a:buClr>
              <a:buFont typeface="Wingdings 3" charset="0"/>
              <a:buNone/>
              <a:defRPr/>
            </a:pPr>
            <a:endParaRPr lang="en-US" sz="2400" b="1" dirty="0" smtClean="0">
              <a:solidFill>
                <a:srgbClr val="00279F"/>
              </a:solidFill>
              <a:latin typeface="Helvetica" charset="0"/>
              <a:ea typeface="+mn-ea"/>
            </a:endParaRPr>
          </a:p>
          <a:p>
            <a:pPr eaLnBrk="1" hangingPunct="1">
              <a:spcBef>
                <a:spcPct val="50000"/>
              </a:spcBef>
              <a:buClr>
                <a:srgbClr val="800000"/>
              </a:buClr>
              <a:buFont typeface="Arial"/>
              <a:buChar char="•"/>
              <a:defRPr/>
            </a:pPr>
            <a:r>
              <a:rPr lang="en-US" b="1" dirty="0" smtClean="0">
                <a:solidFill>
                  <a:srgbClr val="FF0000"/>
                </a:solidFill>
                <a:latin typeface="Helvetica" charset="0"/>
                <a:ea typeface="+mn-ea"/>
              </a:rPr>
              <a:t>P</a:t>
            </a:r>
            <a:r>
              <a:rPr lang="en-US" b="1" dirty="0" smtClean="0">
                <a:latin typeface="Helvetica" charset="0"/>
                <a:ea typeface="+mn-ea"/>
              </a:rPr>
              <a:t>repare in advance</a:t>
            </a:r>
          </a:p>
          <a:p>
            <a:pPr eaLnBrk="1" hangingPunct="1">
              <a:spcBef>
                <a:spcPct val="50000"/>
              </a:spcBef>
              <a:buClr>
                <a:srgbClr val="800000"/>
              </a:buClr>
              <a:buFont typeface="Arial"/>
              <a:buChar char="•"/>
              <a:defRPr/>
            </a:pPr>
            <a:r>
              <a:rPr lang="en-US" b="1" dirty="0" smtClean="0">
                <a:solidFill>
                  <a:srgbClr val="FF0000"/>
                </a:solidFill>
                <a:latin typeface="Helvetica" charset="0"/>
                <a:ea typeface="+mn-ea"/>
              </a:rPr>
              <a:t>A</a:t>
            </a:r>
            <a:r>
              <a:rPr lang="en-US" b="1" dirty="0" smtClean="0">
                <a:latin typeface="Helvetica" charset="0"/>
                <a:ea typeface="+mn-ea"/>
              </a:rPr>
              <a:t>nalyze in relation to </a:t>
            </a:r>
            <a:r>
              <a:rPr lang="en-US" b="1" u="sng" dirty="0" smtClean="0">
                <a:latin typeface="Helvetica" charset="0"/>
                <a:ea typeface="+mn-ea"/>
              </a:rPr>
              <a:t>all</a:t>
            </a:r>
            <a:r>
              <a:rPr lang="en-US" b="1" dirty="0" smtClean="0">
                <a:latin typeface="Helvetica" charset="0"/>
                <a:ea typeface="+mn-ea"/>
              </a:rPr>
              <a:t> other provisions in the agreement</a:t>
            </a:r>
          </a:p>
          <a:p>
            <a:pPr eaLnBrk="1" hangingPunct="1">
              <a:spcBef>
                <a:spcPct val="50000"/>
              </a:spcBef>
              <a:buClr>
                <a:srgbClr val="800000"/>
              </a:buClr>
              <a:buFont typeface="Arial"/>
              <a:buChar char="•"/>
              <a:defRPr/>
            </a:pPr>
            <a:r>
              <a:rPr lang="en-US" b="1" dirty="0" smtClean="0">
                <a:solidFill>
                  <a:srgbClr val="FF0000"/>
                </a:solidFill>
                <a:latin typeface="Helvetica" charset="0"/>
                <a:ea typeface="+mn-ea"/>
              </a:rPr>
              <a:t>I</a:t>
            </a:r>
            <a:r>
              <a:rPr lang="en-US" b="1" dirty="0" smtClean="0">
                <a:latin typeface="Helvetica" charset="0"/>
                <a:ea typeface="+mn-ea"/>
              </a:rPr>
              <a:t>dentify </a:t>
            </a:r>
            <a:r>
              <a:rPr lang="en-US" b="1" u="sng" dirty="0" smtClean="0">
                <a:latin typeface="Helvetica" charset="0"/>
                <a:ea typeface="+mn-ea"/>
              </a:rPr>
              <a:t>all</a:t>
            </a:r>
            <a:r>
              <a:rPr lang="en-US" b="1" dirty="0" smtClean="0">
                <a:latin typeface="Helvetica" charset="0"/>
                <a:ea typeface="+mn-ea"/>
              </a:rPr>
              <a:t> hidden costs in the drafted proposal</a:t>
            </a:r>
          </a:p>
          <a:p>
            <a:pPr eaLnBrk="1" hangingPunct="1">
              <a:spcBef>
                <a:spcPct val="50000"/>
              </a:spcBef>
              <a:buClr>
                <a:srgbClr val="800000"/>
              </a:buClr>
              <a:buFont typeface="Arial"/>
              <a:buChar char="•"/>
              <a:defRPr/>
            </a:pPr>
            <a:r>
              <a:rPr lang="en-US" b="1" dirty="0" smtClean="0">
                <a:solidFill>
                  <a:srgbClr val="FF0000"/>
                </a:solidFill>
                <a:latin typeface="Helvetica" charset="0"/>
                <a:ea typeface="+mn-ea"/>
              </a:rPr>
              <a:t>R</a:t>
            </a:r>
            <a:r>
              <a:rPr lang="en-US" b="1" dirty="0" smtClean="0">
                <a:latin typeface="Helvetica" charset="0"/>
                <a:ea typeface="+mn-ea"/>
              </a:rPr>
              <a:t>eview language as to its legality</a:t>
            </a:r>
          </a:p>
        </p:txBody>
      </p:sp>
      <p:pic>
        <p:nvPicPr>
          <p:cNvPr id="4" name="Picture 3" descr="7845425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6883" y="952500"/>
            <a:ext cx="1533554"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8235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Effect transition="in" filter="dissolve">
                                      <p:cBhvr>
                                        <p:cTn id="7" dur="500"/>
                                        <p:tgtEl>
                                          <p:spTgt spid="93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87">
                                            <p:txEl>
                                              <p:pRg st="2" end="2"/>
                                            </p:txEl>
                                          </p:spTgt>
                                        </p:tgtEl>
                                        <p:attrNameLst>
                                          <p:attrName>style.visibility</p:attrName>
                                        </p:attrNameLst>
                                      </p:cBhvr>
                                      <p:to>
                                        <p:strVal val="visible"/>
                                      </p:to>
                                    </p:set>
                                    <p:animEffect transition="in" filter="dissolve">
                                      <p:cBhvr>
                                        <p:cTn id="12" dur="500"/>
                                        <p:tgtEl>
                                          <p:spTgt spid="93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187">
                                            <p:txEl>
                                              <p:pRg st="3" end="3"/>
                                            </p:txEl>
                                          </p:spTgt>
                                        </p:tgtEl>
                                        <p:attrNameLst>
                                          <p:attrName>style.visibility</p:attrName>
                                        </p:attrNameLst>
                                      </p:cBhvr>
                                      <p:to>
                                        <p:strVal val="visible"/>
                                      </p:to>
                                    </p:set>
                                    <p:animEffect transition="in" filter="dissolve">
                                      <p:cBhvr>
                                        <p:cTn id="17" dur="500"/>
                                        <p:tgtEl>
                                          <p:spTgt spid="931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3187">
                                            <p:txEl>
                                              <p:pRg st="4" end="4"/>
                                            </p:txEl>
                                          </p:spTgt>
                                        </p:tgtEl>
                                        <p:attrNameLst>
                                          <p:attrName>style.visibility</p:attrName>
                                        </p:attrNameLst>
                                      </p:cBhvr>
                                      <p:to>
                                        <p:strVal val="visible"/>
                                      </p:to>
                                    </p:set>
                                    <p:animEffect transition="in" filter="dissolve">
                                      <p:cBhvr>
                                        <p:cTn id="22" dur="5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077200" cy="4830763"/>
          </a:xfrm>
        </p:spPr>
        <p:txBody>
          <a:bodyPr/>
          <a:lstStyle/>
          <a:p>
            <a:pPr marL="635000" indent="-635000" algn="ctr" eaLnBrk="1" hangingPunct="1">
              <a:lnSpc>
                <a:spcPct val="110000"/>
              </a:lnSpc>
              <a:spcBef>
                <a:spcPct val="30000"/>
              </a:spcBef>
              <a:buClr>
                <a:srgbClr val="FC0128"/>
              </a:buClr>
              <a:buFont typeface="Wingdings 3" charset="0"/>
              <a:buNone/>
              <a:tabLst>
                <a:tab pos="1150938" algn="l"/>
                <a:tab pos="1370013" algn="l"/>
                <a:tab pos="1666875" algn="l"/>
              </a:tabLst>
              <a:defRPr/>
            </a:pPr>
            <a:r>
              <a:rPr lang="en-US" sz="4800" dirty="0" smtClean="0">
                <a:solidFill>
                  <a:srgbClr val="FF0000"/>
                </a:solidFill>
                <a:latin typeface="Helvetica" charset="0"/>
                <a:ea typeface="+mn-ea"/>
              </a:rPr>
              <a:t>GET A 2</a:t>
            </a:r>
            <a:r>
              <a:rPr lang="en-US" sz="4800" baseline="30000" dirty="0" smtClean="0">
                <a:solidFill>
                  <a:srgbClr val="FF0000"/>
                </a:solidFill>
                <a:latin typeface="Helvetica" charset="0"/>
                <a:ea typeface="+mn-ea"/>
              </a:rPr>
              <a:t>ND</a:t>
            </a:r>
            <a:r>
              <a:rPr lang="en-US" sz="4800" dirty="0" smtClean="0">
                <a:solidFill>
                  <a:srgbClr val="FF0000"/>
                </a:solidFill>
                <a:latin typeface="Helvetica" charset="0"/>
                <a:ea typeface="+mn-ea"/>
              </a:rPr>
              <a:t> OPINION</a:t>
            </a:r>
            <a:r>
              <a:rPr lang="en-US" dirty="0" smtClean="0">
                <a:solidFill>
                  <a:srgbClr val="00279F"/>
                </a:solidFill>
                <a:latin typeface="Helvetica" charset="0"/>
                <a:ea typeface="+mn-ea"/>
              </a:rPr>
              <a:t> </a:t>
            </a:r>
          </a:p>
          <a:p>
            <a:pPr marL="635000" indent="-635000" algn="ctr" eaLnBrk="1" hangingPunct="1">
              <a:lnSpc>
                <a:spcPct val="110000"/>
              </a:lnSpc>
              <a:spcBef>
                <a:spcPct val="30000"/>
              </a:spcBef>
              <a:buClr>
                <a:srgbClr val="FC0128"/>
              </a:buClr>
              <a:buFont typeface="Wingdings 3" charset="0"/>
              <a:buNone/>
              <a:tabLst>
                <a:tab pos="1150938" algn="l"/>
                <a:tab pos="1370013" algn="l"/>
                <a:tab pos="1666875" algn="l"/>
              </a:tabLst>
              <a:defRPr/>
            </a:pPr>
            <a:r>
              <a:rPr lang="en-US" dirty="0" smtClean="0">
                <a:latin typeface="Helvetica" charset="0"/>
                <a:ea typeface="+mn-ea"/>
              </a:rPr>
              <a:t>(</a:t>
            </a:r>
            <a:r>
              <a:rPr lang="en-US" i="1" dirty="0" smtClean="0">
                <a:latin typeface="Helvetica" charset="0"/>
                <a:ea typeface="+mn-ea"/>
              </a:rPr>
              <a:t>and perhaps a 3</a:t>
            </a:r>
            <a:r>
              <a:rPr lang="en-US" i="1" baseline="30000" dirty="0" smtClean="0">
                <a:latin typeface="Helvetica" charset="0"/>
                <a:ea typeface="+mn-ea"/>
              </a:rPr>
              <a:t>rd</a:t>
            </a:r>
            <a:r>
              <a:rPr lang="en-US" dirty="0" smtClean="0">
                <a:latin typeface="Helvetica" charset="0"/>
                <a:ea typeface="+mn-ea"/>
              </a:rPr>
              <a:t>)</a:t>
            </a:r>
          </a:p>
          <a:p>
            <a:pPr marL="1206500" lvl="1" indent="-457200" eaLnBrk="1" hangingPunct="1">
              <a:lnSpc>
                <a:spcPct val="110000"/>
              </a:lnSpc>
              <a:spcBef>
                <a:spcPct val="30000"/>
              </a:spcBef>
              <a:buClr>
                <a:srgbClr val="800000"/>
              </a:buClr>
              <a:buFont typeface="Arial"/>
              <a:buChar char="•"/>
              <a:tabLst>
                <a:tab pos="1150938" algn="l"/>
                <a:tab pos="1370013" algn="l"/>
                <a:tab pos="1666875" algn="l"/>
              </a:tabLst>
              <a:defRPr/>
            </a:pPr>
            <a:r>
              <a:rPr lang="en-US" sz="3200" dirty="0" smtClean="0">
                <a:latin typeface="Helvetica" charset="0"/>
                <a:ea typeface="+mn-ea"/>
              </a:rPr>
              <a:t>Have another team member review the draft</a:t>
            </a:r>
          </a:p>
          <a:p>
            <a:pPr marL="1206500" lvl="1" indent="-457200" eaLnBrk="1" hangingPunct="1">
              <a:lnSpc>
                <a:spcPct val="110000"/>
              </a:lnSpc>
              <a:spcBef>
                <a:spcPct val="30000"/>
              </a:spcBef>
              <a:buClr>
                <a:srgbClr val="800000"/>
              </a:buClr>
              <a:buFont typeface="Arial"/>
              <a:buChar char="•"/>
              <a:tabLst>
                <a:tab pos="1150938" algn="l"/>
                <a:tab pos="1370013" algn="l"/>
                <a:tab pos="1666875" algn="l"/>
              </a:tabLst>
              <a:defRPr/>
            </a:pPr>
            <a:r>
              <a:rPr lang="en-US" sz="3200" dirty="0" smtClean="0">
                <a:latin typeface="Helvetica" charset="0"/>
                <a:ea typeface="+mn-ea"/>
              </a:rPr>
              <a:t>Have the administration review the draft</a:t>
            </a:r>
            <a:endParaRPr lang="en-US" sz="3200" dirty="0">
              <a:latin typeface="Helvetica" charset="0"/>
              <a:ea typeface="+mn-ea"/>
            </a:endParaRPr>
          </a:p>
        </p:txBody>
      </p:sp>
      <p:sp>
        <p:nvSpPr>
          <p:cNvPr id="4" name="Rectangle 2"/>
          <p:cNvSpPr>
            <a:spLocks noGrp="1" noChangeArrowheads="1"/>
          </p:cNvSpPr>
          <p:nvPr>
            <p:ph type="title"/>
          </p:nvPr>
        </p:nvSpPr>
        <p:spPr>
          <a:xfrm>
            <a:off x="990600" y="381000"/>
            <a:ext cx="7696200" cy="419100"/>
          </a:xfrm>
        </p:spPr>
        <p:txBody>
          <a:bodyPr/>
          <a:lstStyle/>
          <a:p>
            <a:pPr>
              <a:defRPr/>
            </a:pPr>
            <a:r>
              <a:rPr lang="en-US" sz="4000" dirty="0" smtClean="0"/>
              <a:t>KEYS TO DRAFTING PROPOSALS</a:t>
            </a:r>
            <a:endParaRPr lang="en-US" sz="4000" b="0" dirty="0" smtClean="0">
              <a:latin typeface="Helvetica" charset="0"/>
            </a:endParaRPr>
          </a:p>
        </p:txBody>
      </p:sp>
    </p:spTree>
    <p:extLst>
      <p:ext uri="{BB962C8B-B14F-4D97-AF65-F5344CB8AC3E}">
        <p14:creationId xmlns:p14="http://schemas.microsoft.com/office/powerpoint/2010/main" val="23997436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000" dirty="0" smtClean="0">
                <a:latin typeface="Helvetica" charset="0"/>
                <a:ea typeface="+mj-ea"/>
              </a:rPr>
              <a:t/>
            </a:r>
            <a:br>
              <a:rPr lang="en-US" sz="4000" dirty="0" smtClean="0">
                <a:latin typeface="Helvetica" charset="0"/>
                <a:ea typeface="+mj-ea"/>
              </a:rPr>
            </a:br>
            <a:r>
              <a:rPr lang="en-US" sz="4000" dirty="0" smtClean="0">
                <a:latin typeface="Helvetica" charset="0"/>
                <a:ea typeface="+mj-ea"/>
              </a:rPr>
              <a:t> DRAFTING </a:t>
            </a:r>
            <a:r>
              <a:rPr lang="en-US" sz="4000" dirty="0" smtClean="0">
                <a:ea typeface="+mj-ea"/>
              </a:rPr>
              <a:t>PROPOSALS</a:t>
            </a:r>
            <a:br>
              <a:rPr lang="en-US" sz="4000" dirty="0" smtClean="0">
                <a:ea typeface="+mj-ea"/>
              </a:rPr>
            </a:br>
            <a:endParaRPr lang="en-US" sz="4000" dirty="0" smtClean="0">
              <a:latin typeface="Helvetica" charset="0"/>
              <a:ea typeface="+mj-ea"/>
            </a:endParaRPr>
          </a:p>
        </p:txBody>
      </p:sp>
      <p:sp>
        <p:nvSpPr>
          <p:cNvPr id="141315" name="Rectangle 3"/>
          <p:cNvSpPr>
            <a:spLocks noGrp="1" noChangeArrowheads="1"/>
          </p:cNvSpPr>
          <p:nvPr>
            <p:ph type="body" idx="1"/>
          </p:nvPr>
        </p:nvSpPr>
        <p:spPr>
          <a:xfrm>
            <a:off x="304800" y="1371600"/>
            <a:ext cx="8458200" cy="3657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35000" indent="-635000" algn="ctr" eaLnBrk="1" hangingPunct="1">
              <a:lnSpc>
                <a:spcPct val="90000"/>
              </a:lnSpc>
              <a:spcBef>
                <a:spcPct val="40000"/>
              </a:spcBef>
              <a:buClr>
                <a:schemeClr val="accent2"/>
              </a:buClr>
              <a:buFont typeface="Wingdings 3" pitchFamily="18" charset="2"/>
              <a:buNone/>
              <a:defRPr/>
            </a:pPr>
            <a:r>
              <a:rPr lang="en-US" sz="4400" dirty="0" smtClean="0">
                <a:solidFill>
                  <a:srgbClr val="FF0000"/>
                </a:solidFill>
                <a:latin typeface="Helvetica" charset="0"/>
                <a:ea typeface="+mn-ea"/>
              </a:rPr>
              <a:t>DO</a:t>
            </a:r>
            <a:r>
              <a:rPr lang="ja-JP" altLang="en-US" sz="4400" dirty="0" smtClean="0">
                <a:solidFill>
                  <a:srgbClr val="FF0000"/>
                </a:solidFill>
                <a:ea typeface="+mn-ea"/>
              </a:rPr>
              <a:t>’</a:t>
            </a:r>
            <a:r>
              <a:rPr lang="en-US" altLang="ja-JP" sz="4400" dirty="0" smtClean="0">
                <a:solidFill>
                  <a:srgbClr val="FF0000"/>
                </a:solidFill>
                <a:latin typeface="Helvetica" charset="0"/>
                <a:ea typeface="+mn-ea"/>
              </a:rPr>
              <a:t>S  </a:t>
            </a:r>
            <a:r>
              <a:rPr lang="en-US" altLang="ja-JP" sz="4400" smtClean="0">
                <a:solidFill>
                  <a:srgbClr val="FF0000"/>
                </a:solidFill>
                <a:latin typeface="Helvetica" charset="0"/>
                <a:ea typeface="+mn-ea"/>
              </a:rPr>
              <a:t>&amp; DON’TS</a:t>
            </a:r>
            <a:endParaRPr lang="en-US" sz="4400" dirty="0" smtClean="0">
              <a:solidFill>
                <a:srgbClr val="FF0000"/>
              </a:solidFill>
              <a:latin typeface="Helvetica" charset="0"/>
              <a:ea typeface="+mn-ea"/>
            </a:endParaRPr>
          </a:p>
        </p:txBody>
      </p:sp>
      <p:pic>
        <p:nvPicPr>
          <p:cNvPr id="58372" name="Picture 1" descr="897060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362200"/>
            <a:ext cx="3054350"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42420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200548983-001.jpg"/>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6324600" y="1447800"/>
            <a:ext cx="2819400" cy="35353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defRPr/>
            </a:pPr>
            <a:r>
              <a:rPr lang="en-US" sz="4000" dirty="0" smtClean="0">
                <a:latin typeface="Helvetica" charset="0"/>
              </a:rPr>
              <a:t/>
            </a:r>
            <a:br>
              <a:rPr lang="en-US" sz="4000" dirty="0" smtClean="0">
                <a:latin typeface="Helvetica" charset="0"/>
              </a:rPr>
            </a:br>
            <a:r>
              <a:rPr lang="en-US" sz="4000" dirty="0" smtClean="0">
                <a:latin typeface="Helvetica" charset="0"/>
              </a:rPr>
              <a:t>DRAFTING </a:t>
            </a:r>
            <a:r>
              <a:rPr lang="en-US" sz="4000" dirty="0" smtClean="0"/>
              <a:t>PROPOSALS</a:t>
            </a:r>
            <a:r>
              <a:rPr lang="en-US" sz="4000" dirty="0"/>
              <a:t/>
            </a:r>
            <a:br>
              <a:rPr lang="en-US" sz="4000" dirty="0"/>
            </a:br>
            <a:endParaRPr lang="en-US" sz="4000" dirty="0"/>
          </a:p>
        </p:txBody>
      </p:sp>
      <p:sp>
        <p:nvSpPr>
          <p:cNvPr id="3" name="Content Placeholder 2"/>
          <p:cNvSpPr>
            <a:spLocks noGrp="1"/>
          </p:cNvSpPr>
          <p:nvPr>
            <p:ph idx="1"/>
          </p:nvPr>
        </p:nvSpPr>
        <p:spPr>
          <a:xfrm>
            <a:off x="838200" y="990600"/>
            <a:ext cx="6705600" cy="4830763"/>
          </a:xfrm>
          <a:ln>
            <a:noFill/>
          </a:ln>
        </p:spPr>
        <p:txBody>
          <a:bodyPr/>
          <a:lstStyle/>
          <a:p>
            <a:pPr marL="635000" indent="-635000" eaLnBrk="1" hangingPunct="1">
              <a:lnSpc>
                <a:spcPct val="90000"/>
              </a:lnSpc>
              <a:spcBef>
                <a:spcPct val="40000"/>
              </a:spcBef>
              <a:buClr>
                <a:schemeClr val="accent2"/>
              </a:buClr>
              <a:buFont typeface="Wingdings 3" pitchFamily="18" charset="2"/>
              <a:buNone/>
              <a:defRPr/>
            </a:pPr>
            <a:r>
              <a:rPr lang="en-US" u="sng" dirty="0" smtClean="0">
                <a:latin typeface="Helvetica" charset="0"/>
                <a:ea typeface="+mn-ea"/>
              </a:rPr>
              <a:t>DO</a:t>
            </a:r>
          </a:p>
          <a:p>
            <a:pPr marL="635000" indent="-635000" eaLnBrk="1" hangingPunct="1">
              <a:spcBef>
                <a:spcPct val="50000"/>
              </a:spcBef>
              <a:buClr>
                <a:srgbClr val="800000"/>
              </a:buClr>
              <a:defRPr/>
            </a:pPr>
            <a:r>
              <a:rPr lang="en-US" dirty="0" smtClean="0">
                <a:latin typeface="Helvetica" charset="0"/>
                <a:ea typeface="+mn-ea"/>
              </a:rPr>
              <a:t>Observe the rules of contract language interpretation</a:t>
            </a:r>
          </a:p>
          <a:p>
            <a:pPr marL="635000" indent="-635000" eaLnBrk="1" hangingPunct="1">
              <a:spcBef>
                <a:spcPct val="50000"/>
              </a:spcBef>
              <a:buClr>
                <a:srgbClr val="800000"/>
              </a:buClr>
              <a:defRPr/>
            </a:pPr>
            <a:r>
              <a:rPr lang="en-US" dirty="0" smtClean="0">
                <a:latin typeface="Helvetica" charset="0"/>
                <a:ea typeface="+mn-ea"/>
              </a:rPr>
              <a:t>Keep it simple and avoid legalese</a:t>
            </a:r>
          </a:p>
          <a:p>
            <a:pPr marL="635000" indent="-635000" eaLnBrk="1" hangingPunct="1">
              <a:spcBef>
                <a:spcPct val="50000"/>
              </a:spcBef>
              <a:buClr>
                <a:srgbClr val="800000"/>
              </a:buClr>
              <a:defRPr/>
            </a:pPr>
            <a:r>
              <a:rPr lang="en-US" dirty="0" smtClean="0">
                <a:latin typeface="Helvetica" charset="0"/>
                <a:ea typeface="+mn-ea"/>
              </a:rPr>
              <a:t>Check language – get a 2</a:t>
            </a:r>
            <a:r>
              <a:rPr lang="en-US" baseline="30000" dirty="0" smtClean="0">
                <a:latin typeface="Helvetica" charset="0"/>
                <a:ea typeface="+mn-ea"/>
              </a:rPr>
              <a:t>nd</a:t>
            </a:r>
            <a:r>
              <a:rPr lang="en-US" dirty="0" smtClean="0">
                <a:latin typeface="Helvetica" charset="0"/>
                <a:ea typeface="+mn-ea"/>
              </a:rPr>
              <a:t> opinion</a:t>
            </a:r>
          </a:p>
          <a:p>
            <a:pPr marL="635000" indent="-635000" eaLnBrk="1" hangingPunct="1">
              <a:spcBef>
                <a:spcPct val="50000"/>
              </a:spcBef>
              <a:buClr>
                <a:srgbClr val="800000"/>
              </a:buClr>
              <a:defRPr/>
            </a:pPr>
            <a:r>
              <a:rPr lang="en-US" dirty="0" smtClean="0">
                <a:latin typeface="Helvetica" charset="0"/>
                <a:ea typeface="+mn-ea"/>
              </a:rPr>
              <a:t>Be consistent in the use of terms</a:t>
            </a:r>
          </a:p>
          <a:p>
            <a:pPr marL="635000" indent="-635000" eaLnBrk="1" hangingPunct="1">
              <a:defRPr/>
            </a:pPr>
            <a:endParaRPr lang="en-US" dirty="0" smtClean="0">
              <a:ea typeface="+mn-ea"/>
            </a:endParaRPr>
          </a:p>
        </p:txBody>
      </p:sp>
    </p:spTree>
    <p:extLst>
      <p:ext uri="{BB962C8B-B14F-4D97-AF65-F5344CB8AC3E}">
        <p14:creationId xmlns:p14="http://schemas.microsoft.com/office/powerpoint/2010/main" val="6813874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latin typeface="Helvetica" charset="0"/>
              </a:rPr>
              <a:t/>
            </a:r>
            <a:br>
              <a:rPr lang="en-US" sz="4000" dirty="0" smtClean="0">
                <a:latin typeface="Helvetica" charset="0"/>
              </a:rPr>
            </a:br>
            <a:r>
              <a:rPr lang="en-US" sz="4000" dirty="0" smtClean="0">
                <a:latin typeface="Helvetica" charset="0"/>
              </a:rPr>
              <a:t>DRAFTING </a:t>
            </a:r>
            <a:r>
              <a:rPr lang="en-US" sz="4000" dirty="0" smtClean="0"/>
              <a:t>PROPOSALS</a:t>
            </a:r>
            <a:r>
              <a:rPr lang="en-US" sz="4000" dirty="0"/>
              <a:t/>
            </a:r>
            <a:br>
              <a:rPr lang="en-US" sz="4000" dirty="0"/>
            </a:br>
            <a:endParaRPr lang="en-US" sz="4000" dirty="0"/>
          </a:p>
        </p:txBody>
      </p:sp>
      <p:pic>
        <p:nvPicPr>
          <p:cNvPr id="4" name="Picture 3"/>
          <p:cNvPicPr>
            <a:picLocks noChangeAspect="1"/>
          </p:cNvPicPr>
          <p:nvPr/>
        </p:nvPicPr>
        <p:blipFill>
          <a:blip r:embed="rId2"/>
          <a:stretch>
            <a:fillRect/>
          </a:stretch>
        </p:blipFill>
        <p:spPr>
          <a:xfrm>
            <a:off x="6400800" y="1447800"/>
            <a:ext cx="2816596" cy="3529890"/>
          </a:xfrm>
          <a:prstGeom prst="rect">
            <a:avLst/>
          </a:prstGeom>
        </p:spPr>
      </p:pic>
      <p:sp>
        <p:nvSpPr>
          <p:cNvPr id="3" name="Content Placeholder 2"/>
          <p:cNvSpPr>
            <a:spLocks noGrp="1"/>
          </p:cNvSpPr>
          <p:nvPr>
            <p:ph idx="1"/>
          </p:nvPr>
        </p:nvSpPr>
        <p:spPr>
          <a:xfrm>
            <a:off x="990600" y="1066800"/>
            <a:ext cx="7696200" cy="4830763"/>
          </a:xfrm>
        </p:spPr>
        <p:txBody>
          <a:bodyPr/>
          <a:lstStyle/>
          <a:p>
            <a:pPr marL="635000" indent="-635000" eaLnBrk="1" hangingPunct="1">
              <a:lnSpc>
                <a:spcPct val="90000"/>
              </a:lnSpc>
              <a:spcBef>
                <a:spcPct val="40000"/>
              </a:spcBef>
              <a:buClr>
                <a:srgbClr val="FC0128"/>
              </a:buClr>
              <a:buFont typeface="Wingdings 3" charset="0"/>
              <a:buNone/>
              <a:defRPr/>
            </a:pPr>
            <a:r>
              <a:rPr lang="en-US" u="sng" dirty="0" smtClean="0">
                <a:latin typeface="Helvetica" charset="0"/>
                <a:ea typeface="+mn-ea"/>
              </a:rPr>
              <a:t>DO</a:t>
            </a:r>
          </a:p>
          <a:p>
            <a:pPr eaLnBrk="1" hangingPunct="1">
              <a:spcBef>
                <a:spcPct val="50000"/>
              </a:spcBef>
              <a:buClr>
                <a:srgbClr val="800000"/>
              </a:buClr>
              <a:buFont typeface="Arial"/>
              <a:buChar char="•"/>
              <a:defRPr/>
            </a:pPr>
            <a:r>
              <a:rPr lang="en-US" dirty="0" smtClean="0">
                <a:latin typeface="Helvetica" charset="0"/>
                <a:ea typeface="+mn-ea"/>
              </a:rPr>
              <a:t>Watch obstructive language</a:t>
            </a:r>
          </a:p>
          <a:p>
            <a:pPr eaLnBrk="1" hangingPunct="1">
              <a:spcBef>
                <a:spcPct val="50000"/>
              </a:spcBef>
              <a:buClr>
                <a:srgbClr val="800000"/>
              </a:buClr>
              <a:buFont typeface="Arial"/>
              <a:buChar char="•"/>
              <a:defRPr/>
            </a:pPr>
            <a:r>
              <a:rPr lang="en-US" dirty="0" smtClean="0">
                <a:latin typeface="Helvetica" charset="0"/>
                <a:ea typeface="+mn-ea"/>
              </a:rPr>
              <a:t>Prepare a checklist</a:t>
            </a:r>
          </a:p>
          <a:p>
            <a:pPr eaLnBrk="1" hangingPunct="1">
              <a:spcBef>
                <a:spcPct val="50000"/>
              </a:spcBef>
              <a:buClr>
                <a:srgbClr val="800000"/>
              </a:buClr>
              <a:buFont typeface="Arial"/>
              <a:buChar char="•"/>
              <a:defRPr/>
            </a:pPr>
            <a:r>
              <a:rPr lang="en-US" dirty="0" smtClean="0">
                <a:latin typeface="Helvetica" charset="0"/>
                <a:ea typeface="+mn-ea"/>
              </a:rPr>
              <a:t>Prepare language in advance</a:t>
            </a:r>
          </a:p>
          <a:p>
            <a:pPr eaLnBrk="1" hangingPunct="1">
              <a:spcBef>
                <a:spcPct val="50000"/>
              </a:spcBef>
              <a:buClr>
                <a:srgbClr val="800000"/>
              </a:buClr>
              <a:buFont typeface="Arial"/>
              <a:buChar char="•"/>
              <a:defRPr/>
            </a:pPr>
            <a:r>
              <a:rPr lang="en-US" dirty="0" smtClean="0">
                <a:latin typeface="Helvetica" charset="0"/>
                <a:ea typeface="+mn-ea"/>
              </a:rPr>
              <a:t>Keep on file</a:t>
            </a:r>
          </a:p>
          <a:p>
            <a:pPr eaLnBrk="1" hangingPunct="1">
              <a:spcBef>
                <a:spcPct val="50000"/>
              </a:spcBef>
              <a:buClr>
                <a:srgbClr val="800000"/>
              </a:buClr>
              <a:buFont typeface="Arial"/>
              <a:buChar char="•"/>
              <a:defRPr/>
            </a:pPr>
            <a:r>
              <a:rPr lang="en-US" dirty="0" smtClean="0">
                <a:latin typeface="Helvetica" charset="0"/>
                <a:ea typeface="+mn-ea"/>
              </a:rPr>
              <a:t>Save room for movement</a:t>
            </a:r>
            <a:endParaRPr lang="en-US" dirty="0">
              <a:ea typeface="+mn-ea"/>
            </a:endParaRPr>
          </a:p>
        </p:txBody>
      </p:sp>
    </p:spTree>
    <p:extLst>
      <p:ext uri="{BB962C8B-B14F-4D97-AF65-F5344CB8AC3E}">
        <p14:creationId xmlns:p14="http://schemas.microsoft.com/office/powerpoint/2010/main" val="2775182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200548983-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4113" y="2408238"/>
            <a:ext cx="2909887"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sz="4000" dirty="0" smtClean="0">
                <a:latin typeface="Helvetica" charset="0"/>
              </a:rPr>
              <a:t>DRAFTING </a:t>
            </a:r>
            <a:r>
              <a:rPr lang="en-US" sz="4000" dirty="0" smtClean="0"/>
              <a:t>PROPOSALS</a:t>
            </a:r>
            <a:endParaRPr lang="en-US" sz="4000" dirty="0"/>
          </a:p>
        </p:txBody>
      </p:sp>
      <p:sp>
        <p:nvSpPr>
          <p:cNvPr id="3" name="Content Placeholder 2"/>
          <p:cNvSpPr>
            <a:spLocks noGrp="1"/>
          </p:cNvSpPr>
          <p:nvPr>
            <p:ph idx="1"/>
          </p:nvPr>
        </p:nvSpPr>
        <p:spPr>
          <a:xfrm>
            <a:off x="914400" y="1112838"/>
            <a:ext cx="7239000" cy="4830762"/>
          </a:xfrm>
        </p:spPr>
        <p:txBody>
          <a:bodyPr/>
          <a:lstStyle/>
          <a:p>
            <a:pPr marL="635000" indent="-635000" eaLnBrk="1" hangingPunct="1">
              <a:lnSpc>
                <a:spcPct val="90000"/>
              </a:lnSpc>
              <a:spcBef>
                <a:spcPct val="40000"/>
              </a:spcBef>
              <a:buClr>
                <a:srgbClr val="FC0128"/>
              </a:buClr>
              <a:buFont typeface="Wingdings 3" pitchFamily="18" charset="2"/>
              <a:buNone/>
              <a:defRPr/>
            </a:pPr>
            <a:r>
              <a:rPr lang="en-US" u="sng" dirty="0" smtClean="0">
                <a:latin typeface="Helvetica" charset="0"/>
                <a:ea typeface="+mn-ea"/>
              </a:rPr>
              <a:t>DON</a:t>
            </a:r>
            <a:r>
              <a:rPr lang="ja-JP" altLang="en-US" u="sng" dirty="0" smtClean="0">
                <a:ea typeface="+mn-ea"/>
              </a:rPr>
              <a:t>’</a:t>
            </a:r>
            <a:r>
              <a:rPr lang="en-US" altLang="ja-JP" u="sng" dirty="0" smtClean="0">
                <a:latin typeface="Helvetica" charset="0"/>
                <a:ea typeface="+mn-ea"/>
              </a:rPr>
              <a:t>T</a:t>
            </a:r>
          </a:p>
          <a:p>
            <a:pPr marL="635000" indent="-635000" eaLnBrk="1" hangingPunct="1">
              <a:spcBef>
                <a:spcPct val="40000"/>
              </a:spcBef>
              <a:buClr>
                <a:srgbClr val="800000"/>
              </a:buClr>
              <a:defRPr/>
            </a:pPr>
            <a:r>
              <a:rPr lang="en-US" sz="3100" dirty="0" smtClean="0">
                <a:latin typeface="Helvetica" charset="0"/>
                <a:ea typeface="+mn-ea"/>
              </a:rPr>
              <a:t>Depend on legal counsel to write the contract – have counsel </a:t>
            </a:r>
            <a:r>
              <a:rPr lang="en-US" sz="3100" u="sng" dirty="0" smtClean="0">
                <a:latin typeface="Helvetica" charset="0"/>
                <a:ea typeface="+mn-ea"/>
              </a:rPr>
              <a:t>review draft</a:t>
            </a:r>
            <a:endParaRPr lang="en-US" sz="3100" dirty="0" smtClean="0">
              <a:latin typeface="Helvetica" charset="0"/>
              <a:ea typeface="+mn-ea"/>
            </a:endParaRPr>
          </a:p>
          <a:p>
            <a:pPr marL="635000" indent="-635000" eaLnBrk="1" hangingPunct="1">
              <a:spcBef>
                <a:spcPct val="40000"/>
              </a:spcBef>
              <a:buClr>
                <a:srgbClr val="800000"/>
              </a:buClr>
              <a:defRPr/>
            </a:pPr>
            <a:r>
              <a:rPr lang="en-US" sz="3100" dirty="0" smtClean="0">
                <a:latin typeface="Helvetica" charset="0"/>
                <a:ea typeface="+mn-ea"/>
              </a:rPr>
              <a:t>Use ambiguous terms</a:t>
            </a:r>
          </a:p>
          <a:p>
            <a:pPr marL="635000" indent="-635000" eaLnBrk="1" hangingPunct="1">
              <a:spcBef>
                <a:spcPct val="40000"/>
              </a:spcBef>
              <a:buClr>
                <a:srgbClr val="800000"/>
              </a:buClr>
              <a:defRPr/>
            </a:pPr>
            <a:r>
              <a:rPr lang="en-US" sz="3100" dirty="0" smtClean="0">
                <a:latin typeface="Helvetica" charset="0"/>
                <a:ea typeface="+mn-ea"/>
              </a:rPr>
              <a:t>Depend on examples</a:t>
            </a:r>
          </a:p>
          <a:p>
            <a:pPr marL="635000" indent="-635000" eaLnBrk="1" hangingPunct="1">
              <a:spcBef>
                <a:spcPct val="40000"/>
              </a:spcBef>
              <a:buClr>
                <a:srgbClr val="800000"/>
              </a:buClr>
              <a:defRPr/>
            </a:pPr>
            <a:r>
              <a:rPr lang="en-US" sz="3100" dirty="0" smtClean="0">
                <a:latin typeface="Helvetica" charset="0"/>
                <a:ea typeface="+mn-ea"/>
              </a:rPr>
              <a:t>Paraphrase the law</a:t>
            </a:r>
          </a:p>
          <a:p>
            <a:pPr marL="635000" indent="-635000" eaLnBrk="1" hangingPunct="1">
              <a:spcBef>
                <a:spcPct val="40000"/>
              </a:spcBef>
              <a:buClr>
                <a:srgbClr val="800000"/>
              </a:buClr>
              <a:defRPr/>
            </a:pPr>
            <a:r>
              <a:rPr lang="en-US" sz="3100" dirty="0" smtClean="0">
                <a:latin typeface="Helvetica" charset="0"/>
                <a:ea typeface="+mn-ea"/>
              </a:rPr>
              <a:t>Agree to philosophic goal statements</a:t>
            </a:r>
          </a:p>
          <a:p>
            <a:pPr marL="635000" indent="-635000" eaLnBrk="1" hangingPunct="1">
              <a:defRPr/>
            </a:pPr>
            <a:endParaRPr lang="en-US" dirty="0" smtClean="0">
              <a:ea typeface="+mn-ea"/>
            </a:endParaRPr>
          </a:p>
        </p:txBody>
      </p:sp>
    </p:spTree>
    <p:extLst>
      <p:ext uri="{BB962C8B-B14F-4D97-AF65-F5344CB8AC3E}">
        <p14:creationId xmlns:p14="http://schemas.microsoft.com/office/powerpoint/2010/main" val="3755741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200548983-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6813" y="2362200"/>
            <a:ext cx="2909887"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sz="4000" dirty="0" smtClean="0">
                <a:latin typeface="Helvetica" charset="0"/>
              </a:rPr>
              <a:t>DRAFTING </a:t>
            </a:r>
            <a:r>
              <a:rPr lang="en-US" sz="4000" dirty="0" smtClean="0"/>
              <a:t>PROPOSALS</a:t>
            </a:r>
            <a:endParaRPr lang="en-US" sz="4000" dirty="0"/>
          </a:p>
        </p:txBody>
      </p:sp>
      <p:sp>
        <p:nvSpPr>
          <p:cNvPr id="3" name="Content Placeholder 2"/>
          <p:cNvSpPr>
            <a:spLocks noGrp="1"/>
          </p:cNvSpPr>
          <p:nvPr>
            <p:ph idx="1"/>
          </p:nvPr>
        </p:nvSpPr>
        <p:spPr>
          <a:xfrm>
            <a:off x="838200" y="1295400"/>
            <a:ext cx="6553200" cy="4830763"/>
          </a:xfrm>
        </p:spPr>
        <p:txBody>
          <a:bodyPr/>
          <a:lstStyle/>
          <a:p>
            <a:pPr marL="0" indent="0" eaLnBrk="1" hangingPunct="1">
              <a:lnSpc>
                <a:spcPct val="80000"/>
              </a:lnSpc>
              <a:spcBef>
                <a:spcPct val="40000"/>
              </a:spcBef>
              <a:buClr>
                <a:srgbClr val="800000"/>
              </a:buClr>
              <a:buNone/>
              <a:defRPr/>
            </a:pPr>
            <a:r>
              <a:rPr lang="en-US" u="sng" dirty="0" smtClean="0">
                <a:latin typeface="Helvetica" charset="0"/>
                <a:ea typeface="+mn-ea"/>
              </a:rPr>
              <a:t>DON</a:t>
            </a:r>
            <a:r>
              <a:rPr lang="ja-JP" altLang="en-US" u="sng" dirty="0" smtClean="0">
                <a:ea typeface="+mn-ea"/>
              </a:rPr>
              <a:t>’</a:t>
            </a:r>
            <a:r>
              <a:rPr lang="en-US" altLang="ja-JP" u="sng" dirty="0" smtClean="0">
                <a:latin typeface="Helvetica" charset="0"/>
                <a:ea typeface="+mn-ea"/>
              </a:rPr>
              <a:t>T</a:t>
            </a:r>
          </a:p>
          <a:p>
            <a:pPr eaLnBrk="1" hangingPunct="1">
              <a:lnSpc>
                <a:spcPct val="80000"/>
              </a:lnSpc>
              <a:spcBef>
                <a:spcPct val="50000"/>
              </a:spcBef>
              <a:buClr>
                <a:srgbClr val="800000"/>
              </a:buClr>
              <a:defRPr/>
            </a:pPr>
            <a:r>
              <a:rPr lang="en-US" dirty="0" smtClean="0">
                <a:latin typeface="Helvetica" charset="0"/>
                <a:ea typeface="+mn-ea"/>
              </a:rPr>
              <a:t>Incorporate detailed implementation procedures</a:t>
            </a:r>
          </a:p>
          <a:p>
            <a:pPr eaLnBrk="1" hangingPunct="1">
              <a:lnSpc>
                <a:spcPct val="80000"/>
              </a:lnSpc>
              <a:spcBef>
                <a:spcPct val="50000"/>
              </a:spcBef>
              <a:buClr>
                <a:srgbClr val="800000"/>
              </a:buClr>
              <a:defRPr/>
            </a:pPr>
            <a:r>
              <a:rPr lang="en-US" dirty="0" smtClean="0">
                <a:latin typeface="Helvetica" charset="0"/>
                <a:ea typeface="+mn-ea"/>
              </a:rPr>
              <a:t>Ask for what you already have absent a compelling need</a:t>
            </a:r>
          </a:p>
          <a:p>
            <a:pPr eaLnBrk="1" hangingPunct="1">
              <a:lnSpc>
                <a:spcPct val="80000"/>
              </a:lnSpc>
              <a:spcBef>
                <a:spcPct val="50000"/>
              </a:spcBef>
              <a:buClr>
                <a:srgbClr val="800000"/>
              </a:buClr>
              <a:defRPr/>
            </a:pPr>
            <a:r>
              <a:rPr lang="en-US" dirty="0" smtClean="0">
                <a:latin typeface="Helvetica" charset="0"/>
                <a:ea typeface="+mn-ea"/>
              </a:rPr>
              <a:t>Personalize an issue</a:t>
            </a:r>
          </a:p>
          <a:p>
            <a:pPr eaLnBrk="1" hangingPunct="1">
              <a:lnSpc>
                <a:spcPct val="80000"/>
              </a:lnSpc>
              <a:spcBef>
                <a:spcPct val="50000"/>
              </a:spcBef>
              <a:buClr>
                <a:srgbClr val="800000"/>
              </a:buClr>
              <a:defRPr/>
            </a:pPr>
            <a:r>
              <a:rPr lang="en-US" dirty="0" smtClean="0">
                <a:latin typeface="Helvetica" charset="0"/>
                <a:ea typeface="+mn-ea"/>
              </a:rPr>
              <a:t>Word negatively, if avoidable</a:t>
            </a:r>
            <a:endParaRPr lang="en-US" dirty="0" smtClean="0">
              <a:ea typeface="+mn-ea"/>
            </a:endParaRPr>
          </a:p>
        </p:txBody>
      </p:sp>
    </p:spTree>
    <p:extLst>
      <p:ext uri="{BB962C8B-B14F-4D97-AF65-F5344CB8AC3E}">
        <p14:creationId xmlns:p14="http://schemas.microsoft.com/office/powerpoint/2010/main" val="529585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45432" y="26469"/>
            <a:ext cx="8458200" cy="9525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000" dirty="0" smtClean="0">
                <a:latin typeface="Helvetica" charset="0"/>
                <a:ea typeface="+mj-ea"/>
              </a:rPr>
              <a:t/>
            </a:r>
            <a:br>
              <a:rPr lang="en-US" sz="4000" dirty="0" smtClean="0">
                <a:latin typeface="Helvetica" charset="0"/>
                <a:ea typeface="+mj-ea"/>
              </a:rPr>
            </a:br>
            <a:r>
              <a:rPr lang="en-US" sz="4000" dirty="0" smtClean="0">
                <a:latin typeface="Helvetica" charset="0"/>
                <a:ea typeface="+mj-ea"/>
              </a:rPr>
              <a:t/>
            </a:r>
            <a:br>
              <a:rPr lang="en-US" sz="4000" dirty="0" smtClean="0">
                <a:latin typeface="Helvetica" charset="0"/>
                <a:ea typeface="+mj-ea"/>
              </a:rPr>
            </a:br>
            <a:r>
              <a:rPr lang="en-US" sz="4000" dirty="0" smtClean="0">
                <a:latin typeface="Helvetica" charset="0"/>
                <a:ea typeface="+mj-ea"/>
              </a:rPr>
              <a:t>INTERPRETATION RULES </a:t>
            </a:r>
            <a:r>
              <a:rPr lang="en-US" sz="4000" dirty="0" smtClean="0">
                <a:ea typeface="+mj-ea"/>
              </a:rPr>
              <a:t/>
            </a:r>
            <a:br>
              <a:rPr lang="en-US" sz="4000" dirty="0" smtClean="0">
                <a:ea typeface="+mj-ea"/>
              </a:rPr>
            </a:br>
            <a:r>
              <a:rPr lang="en-US" sz="4000" dirty="0" smtClean="0">
                <a:latin typeface="Helvetica" charset="0"/>
                <a:ea typeface="+mj-ea"/>
              </a:rPr>
              <a:t/>
            </a:r>
            <a:br>
              <a:rPr lang="en-US" sz="4000" dirty="0" smtClean="0">
                <a:latin typeface="Helvetica" charset="0"/>
                <a:ea typeface="+mj-ea"/>
              </a:rPr>
            </a:br>
            <a:endParaRPr lang="en-US" sz="4000" dirty="0" smtClean="0">
              <a:latin typeface="Helvetica" charset="0"/>
              <a:ea typeface="+mj-ea"/>
            </a:endParaRPr>
          </a:p>
        </p:txBody>
      </p:sp>
      <p:sp>
        <p:nvSpPr>
          <p:cNvPr id="105475" name="Rectangle 3"/>
          <p:cNvSpPr>
            <a:spLocks noGrp="1" noChangeArrowheads="1"/>
          </p:cNvSpPr>
          <p:nvPr>
            <p:ph type="body" idx="1"/>
          </p:nvPr>
        </p:nvSpPr>
        <p:spPr>
          <a:xfrm>
            <a:off x="838200" y="1143000"/>
            <a:ext cx="8153400" cy="4800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35000" indent="-635000" eaLnBrk="1" hangingPunct="1">
              <a:spcBef>
                <a:spcPct val="40000"/>
              </a:spcBef>
              <a:buClr>
                <a:srgbClr val="FC0128"/>
              </a:buClr>
              <a:buFont typeface="Wingdings 3" charset="0"/>
              <a:buChar char="u"/>
              <a:tabLst>
                <a:tab pos="1190625" algn="l"/>
                <a:tab pos="1766888" algn="l"/>
              </a:tabLst>
              <a:defRPr/>
            </a:pPr>
            <a:endParaRPr lang="en-US" sz="2400" b="1" dirty="0" smtClean="0">
              <a:solidFill>
                <a:schemeClr val="accent4">
                  <a:lumMod val="95000"/>
                  <a:lumOff val="5000"/>
                </a:schemeClr>
              </a:solidFill>
              <a:latin typeface="Helvetica" charset="0"/>
              <a:ea typeface="+mn-ea"/>
            </a:endParaRPr>
          </a:p>
          <a:p>
            <a:pPr marL="0" indent="0" eaLnBrk="1" hangingPunct="1">
              <a:spcBef>
                <a:spcPct val="40000"/>
              </a:spcBef>
              <a:buClr>
                <a:srgbClr val="800000"/>
              </a:buClr>
              <a:buNone/>
              <a:tabLst>
                <a:tab pos="1190625" algn="l"/>
                <a:tab pos="1766888" algn="l"/>
              </a:tabLst>
              <a:defRPr/>
            </a:pPr>
            <a:r>
              <a:rPr lang="en-US" sz="3300" dirty="0" smtClean="0">
                <a:latin typeface="Helvetica" charset="0"/>
                <a:ea typeface="+mn-ea"/>
              </a:rPr>
              <a:t>Seek </a:t>
            </a:r>
            <a:r>
              <a:rPr lang="en-US" sz="3300" dirty="0" smtClean="0">
                <a:latin typeface="Helvetica" charset="0"/>
              </a:rPr>
              <a:t>h</a:t>
            </a:r>
            <a:r>
              <a:rPr lang="en-US" sz="3300" dirty="0" smtClean="0">
                <a:latin typeface="Helvetica" charset="0"/>
                <a:ea typeface="+mn-ea"/>
              </a:rPr>
              <a:t>elp in drafting proposals that:</a:t>
            </a:r>
          </a:p>
          <a:p>
            <a:pPr marL="1309688" lvl="1" indent="-560388" eaLnBrk="1" hangingPunct="1">
              <a:spcBef>
                <a:spcPct val="40000"/>
              </a:spcBef>
              <a:buClr>
                <a:srgbClr val="800000"/>
              </a:buClr>
              <a:buFont typeface="Lucida Grande"/>
              <a:buChar char="-"/>
              <a:tabLst>
                <a:tab pos="1190625" algn="l"/>
                <a:tab pos="1766888" algn="l"/>
              </a:tabLst>
              <a:defRPr/>
            </a:pPr>
            <a:r>
              <a:rPr lang="en-US" dirty="0" smtClean="0">
                <a:latin typeface="Helvetica" charset="0"/>
                <a:ea typeface="+mn-ea"/>
              </a:rPr>
              <a:t>Is clear and unambiguous</a:t>
            </a:r>
          </a:p>
          <a:p>
            <a:pPr marL="1309688" lvl="1" indent="-560388" eaLnBrk="1" hangingPunct="1">
              <a:spcBef>
                <a:spcPct val="40000"/>
              </a:spcBef>
              <a:buClr>
                <a:srgbClr val="800000"/>
              </a:buClr>
              <a:buFont typeface="Lucida Grande"/>
              <a:buChar char="-"/>
              <a:tabLst>
                <a:tab pos="1190625" algn="l"/>
                <a:tab pos="1766888" algn="l"/>
              </a:tabLst>
              <a:defRPr/>
            </a:pPr>
            <a:r>
              <a:rPr lang="en-US" dirty="0" smtClean="0">
                <a:latin typeface="Helvetica" charset="0"/>
                <a:ea typeface="+mn-ea"/>
              </a:rPr>
              <a:t>Is not adversely affected by other </a:t>
            </a:r>
            <a:r>
              <a:rPr lang="en-US" dirty="0">
                <a:latin typeface="Helvetica" charset="0"/>
                <a:ea typeface="+mn-ea"/>
              </a:rPr>
              <a:t> </a:t>
            </a:r>
            <a:r>
              <a:rPr lang="en-US" dirty="0" smtClean="0">
                <a:latin typeface="Helvetica" charset="0"/>
                <a:ea typeface="+mn-ea"/>
              </a:rPr>
              <a:t>provisions or past practice</a:t>
            </a:r>
          </a:p>
          <a:p>
            <a:pPr marL="1309688" lvl="1" indent="-560388" eaLnBrk="1" hangingPunct="1">
              <a:spcBef>
                <a:spcPct val="40000"/>
              </a:spcBef>
              <a:buClr>
                <a:srgbClr val="800000"/>
              </a:buClr>
              <a:buFont typeface="Lucida Grande"/>
              <a:buChar char="-"/>
              <a:tabLst>
                <a:tab pos="1190625" algn="l"/>
                <a:tab pos="1766888" algn="l"/>
              </a:tabLst>
              <a:defRPr/>
            </a:pPr>
            <a:r>
              <a:rPr lang="en-US" dirty="0" smtClean="0">
                <a:latin typeface="Helvetica" charset="0"/>
                <a:ea typeface="+mn-ea"/>
              </a:rPr>
              <a:t>Insures the board gets what it	 	  bargained for and only gives that </a:t>
            </a:r>
            <a:r>
              <a:rPr lang="en-US" dirty="0">
                <a:latin typeface="Helvetica" charset="0"/>
              </a:rPr>
              <a:t> </a:t>
            </a:r>
            <a:r>
              <a:rPr lang="en-US" dirty="0" smtClean="0">
                <a:latin typeface="Helvetica" charset="0"/>
              </a:rPr>
              <a:t>           </a:t>
            </a:r>
            <a:r>
              <a:rPr lang="en-US" dirty="0" smtClean="0">
                <a:latin typeface="Helvetica" charset="0"/>
                <a:ea typeface="+mn-ea"/>
              </a:rPr>
              <a:t>which it intended to give </a:t>
            </a:r>
            <a:r>
              <a:rPr lang="en-US" b="1" dirty="0" smtClean="0">
                <a:solidFill>
                  <a:schemeClr val="accent4">
                    <a:lumMod val="95000"/>
                    <a:lumOff val="5000"/>
                  </a:schemeClr>
                </a:solidFill>
                <a:latin typeface="Helvetica" charset="0"/>
                <a:ea typeface="+mn-ea"/>
              </a:rPr>
              <a:t>	 	</a:t>
            </a:r>
          </a:p>
        </p:txBody>
      </p:sp>
    </p:spTree>
    <p:extLst>
      <p:ext uri="{BB962C8B-B14F-4D97-AF65-F5344CB8AC3E}">
        <p14:creationId xmlns:p14="http://schemas.microsoft.com/office/powerpoint/2010/main" val="193839969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838200" y="304800"/>
            <a:ext cx="8305800" cy="762000"/>
          </a:xfrm>
        </p:spPr>
        <p:txBody>
          <a:bodyPr/>
          <a:lstStyle/>
          <a:p>
            <a:pPr eaLnBrk="1" hangingPunct="1">
              <a:defRPr/>
            </a:pPr>
            <a:r>
              <a:rPr lang="en-US" sz="4000" dirty="0" smtClean="0">
                <a:ea typeface="+mj-ea"/>
              </a:rPr>
              <a:t>DO NOT FALL IN LOVE WITH INITIAL PROPOSAL</a:t>
            </a:r>
          </a:p>
        </p:txBody>
      </p:sp>
      <p:sp>
        <p:nvSpPr>
          <p:cNvPr id="107523" name="Rectangle 3"/>
          <p:cNvSpPr>
            <a:spLocks noGrp="1" noChangeArrowheads="1"/>
          </p:cNvSpPr>
          <p:nvPr>
            <p:ph type="body" idx="1"/>
          </p:nvPr>
        </p:nvSpPr>
        <p:spPr>
          <a:xfrm>
            <a:off x="762000" y="1905000"/>
            <a:ext cx="5105400" cy="3276600"/>
          </a:xfrm>
        </p:spPr>
        <p:txBody>
          <a:bodyPr/>
          <a:lstStyle/>
          <a:p>
            <a:pPr marL="647700" lvl="1" indent="-533400" eaLnBrk="1" hangingPunct="1">
              <a:buClr>
                <a:srgbClr val="800000"/>
              </a:buClr>
              <a:buFont typeface="Arial" pitchFamily="34" charset="0"/>
              <a:buChar char="•"/>
              <a:defRPr/>
            </a:pPr>
            <a:r>
              <a:rPr lang="en-US" sz="3200" dirty="0" smtClean="0">
                <a:latin typeface="Helvetica" charset="0"/>
                <a:ea typeface="+mn-ea"/>
              </a:rPr>
              <a:t>Always keep in mind the Board</a:t>
            </a:r>
            <a:r>
              <a:rPr lang="ja-JP" altLang="en-US" sz="3200" dirty="0" smtClean="0">
                <a:ea typeface="+mn-ea"/>
              </a:rPr>
              <a:t>’</a:t>
            </a:r>
            <a:r>
              <a:rPr lang="en-US" altLang="ja-JP" sz="3200" dirty="0" smtClean="0">
                <a:latin typeface="Helvetica" charset="0"/>
                <a:ea typeface="+mn-ea"/>
              </a:rPr>
              <a:t>s </a:t>
            </a:r>
            <a:r>
              <a:rPr lang="en-US" altLang="ja-JP" sz="3200" u="sng" dirty="0" smtClean="0">
                <a:latin typeface="Helvetica" charset="0"/>
                <a:ea typeface="+mn-ea"/>
              </a:rPr>
              <a:t>real</a:t>
            </a:r>
            <a:r>
              <a:rPr lang="en-US" altLang="ja-JP" sz="3200" dirty="0" smtClean="0">
                <a:latin typeface="Helvetica" charset="0"/>
                <a:ea typeface="+mn-ea"/>
              </a:rPr>
              <a:t> wants and needs</a:t>
            </a:r>
          </a:p>
          <a:p>
            <a:pPr marL="647700" lvl="1" indent="-533400" eaLnBrk="1" hangingPunct="1">
              <a:buClr>
                <a:srgbClr val="800000"/>
              </a:buClr>
              <a:buFont typeface="Arial" pitchFamily="34" charset="0"/>
              <a:buChar char="•"/>
              <a:defRPr/>
            </a:pPr>
            <a:r>
              <a:rPr lang="en-US" sz="3200" dirty="0" smtClean="0">
                <a:latin typeface="Helvetica" charset="0"/>
                <a:ea typeface="+mn-ea"/>
              </a:rPr>
              <a:t>Avoid pride of authorship</a:t>
            </a:r>
          </a:p>
        </p:txBody>
      </p:sp>
      <p:pic>
        <p:nvPicPr>
          <p:cNvPr id="2" name="Picture 1" descr="7846645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048000"/>
            <a:ext cx="2970113" cy="1979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9343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838200" y="152400"/>
            <a:ext cx="8305800" cy="914400"/>
          </a:xfrm>
        </p:spPr>
        <p:txBody>
          <a:bodyPr/>
          <a:lstStyle/>
          <a:p>
            <a:pPr algn="l"/>
            <a:r>
              <a:rPr lang="en-US" sz="4000" dirty="0"/>
              <a:t>ORIGIN OF UNION PROPOSALS</a:t>
            </a:r>
          </a:p>
        </p:txBody>
      </p:sp>
      <p:sp>
        <p:nvSpPr>
          <p:cNvPr id="5123" name="Rectangle 3"/>
          <p:cNvSpPr>
            <a:spLocks noGrp="1" noChangeArrowheads="1"/>
          </p:cNvSpPr>
          <p:nvPr>
            <p:ph type="body" idx="4294967295"/>
          </p:nvPr>
        </p:nvSpPr>
        <p:spPr>
          <a:xfrm>
            <a:off x="1447800" y="1066800"/>
            <a:ext cx="7315200" cy="4800600"/>
          </a:xfrm>
        </p:spPr>
        <p:txBody>
          <a:bodyPr/>
          <a:lstStyle/>
          <a:p>
            <a:pPr marL="609600" indent="-609600">
              <a:buFontTx/>
              <a:buNone/>
            </a:pPr>
            <a:endParaRPr lang="en-US" dirty="0"/>
          </a:p>
          <a:p>
            <a:pPr marL="609600" indent="-609600">
              <a:lnSpc>
                <a:spcPct val="70000"/>
              </a:lnSpc>
              <a:buFontTx/>
              <a:buAutoNum type="arabicPeriod"/>
            </a:pPr>
            <a:r>
              <a:rPr lang="en-US" dirty="0"/>
              <a:t>Membership needs</a:t>
            </a:r>
          </a:p>
          <a:p>
            <a:pPr marL="609600" indent="-609600">
              <a:lnSpc>
                <a:spcPct val="70000"/>
              </a:lnSpc>
              <a:buFontTx/>
              <a:buAutoNum type="arabicPeriod"/>
            </a:pPr>
            <a:endParaRPr lang="en-US" dirty="0"/>
          </a:p>
          <a:p>
            <a:pPr marL="609600" indent="-609600">
              <a:lnSpc>
                <a:spcPct val="70000"/>
              </a:lnSpc>
              <a:buFontTx/>
              <a:buAutoNum type="arabicPeriod"/>
            </a:pPr>
            <a:r>
              <a:rPr lang="en-US" dirty="0"/>
              <a:t>Organization and leadership needs</a:t>
            </a:r>
          </a:p>
          <a:p>
            <a:pPr marL="609600" indent="-609600">
              <a:lnSpc>
                <a:spcPct val="70000"/>
              </a:lnSpc>
              <a:buFontTx/>
              <a:buAutoNum type="arabicPeriod"/>
            </a:pPr>
            <a:endParaRPr lang="en-US" dirty="0"/>
          </a:p>
          <a:p>
            <a:pPr marL="609600" indent="-609600">
              <a:lnSpc>
                <a:spcPct val="70000"/>
              </a:lnSpc>
              <a:buFontTx/>
              <a:buAutoNum type="arabicPeriod"/>
            </a:pPr>
            <a:r>
              <a:rPr lang="en-US" dirty="0"/>
              <a:t>District experience</a:t>
            </a:r>
          </a:p>
          <a:p>
            <a:pPr marL="609600" indent="-609600">
              <a:lnSpc>
                <a:spcPct val="70000"/>
              </a:lnSpc>
              <a:buFontTx/>
              <a:buAutoNum type="arabicPeriod"/>
            </a:pPr>
            <a:endParaRPr lang="en-US" dirty="0"/>
          </a:p>
          <a:p>
            <a:pPr marL="609600" indent="-609600">
              <a:lnSpc>
                <a:spcPct val="70000"/>
              </a:lnSpc>
              <a:buFontTx/>
              <a:buAutoNum type="arabicPeriod"/>
            </a:pPr>
            <a:r>
              <a:rPr lang="en-US" dirty="0"/>
              <a:t>Comparability goals</a:t>
            </a:r>
          </a:p>
          <a:p>
            <a:pPr marL="609600" indent="-609600">
              <a:lnSpc>
                <a:spcPct val="70000"/>
              </a:lnSpc>
              <a:buFontTx/>
              <a:buAutoNum type="arabicPeriod"/>
            </a:pPr>
            <a:endParaRPr lang="en-US" dirty="0"/>
          </a:p>
          <a:p>
            <a:pPr marL="609600" indent="-609600">
              <a:lnSpc>
                <a:spcPct val="70000"/>
              </a:lnSpc>
              <a:buFontTx/>
              <a:buAutoNum type="arabicPeriod"/>
            </a:pPr>
            <a:r>
              <a:rPr lang="en-US" dirty="0"/>
              <a:t>Bargaining strategy</a:t>
            </a:r>
          </a:p>
        </p:txBody>
      </p:sp>
    </p:spTree>
    <p:extLst>
      <p:ext uri="{BB962C8B-B14F-4D97-AF65-F5344CB8AC3E}">
        <p14:creationId xmlns:p14="http://schemas.microsoft.com/office/powerpoint/2010/main" val="2711908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2000"/>
                                        <p:tgtEl>
                                          <p:spTgt spid="51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fade">
                                      <p:cBhvr>
                                        <p:cTn id="22" dur="2000"/>
                                        <p:tgtEl>
                                          <p:spTgt spid="512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fade">
                                      <p:cBhvr>
                                        <p:cTn id="27" dur="2000"/>
                                        <p:tgtEl>
                                          <p:spTgt spid="512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9" end="9"/>
                                            </p:txEl>
                                          </p:spTgt>
                                        </p:tgtEl>
                                        <p:attrNameLst>
                                          <p:attrName>style.visibility</p:attrName>
                                        </p:attrNameLst>
                                      </p:cBhvr>
                                      <p:to>
                                        <p:strVal val="visible"/>
                                      </p:to>
                                    </p:set>
                                    <p:animEffect transition="in" filter="fade">
                                      <p:cBhvr>
                                        <p:cTn id="32" dur="20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sz="2000" dirty="0"/>
              <a:t>The content discussed in or distributed at this presentation is for informational purposes only and not for the purpose of providing legal advice. Use of and access to this information does not create an attorney-client relationship or other confidential relationship between any attorney employed by the New Jersey School Boards Association (NJSBA) and the viewer or audience, either individually or collectively. The application and impact of laws can vary widely based on the specific facts involved. No action should be taken in reliance on information discussed in or distributed at this presentation, and the NJSBA disclaims all liability for actions taken or not taken based on such content to the fullest extent permitted by law. You should contact your board/school attorney to obtain advice with respect to any particular issue or problem. </a:t>
            </a:r>
          </a:p>
        </p:txBody>
      </p:sp>
      <p:sp>
        <p:nvSpPr>
          <p:cNvPr id="4" name="Rectangle 3"/>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86042242"/>
      </p:ext>
    </p:extLst>
  </p:cSld>
  <p:clrMapOvr>
    <a:masterClrMapping/>
  </p:clrMapOvr>
  <p:transition advTm="2923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762000" y="228600"/>
            <a:ext cx="8382000" cy="838200"/>
          </a:xfrm>
        </p:spPr>
        <p:txBody>
          <a:bodyPr/>
          <a:lstStyle/>
          <a:p>
            <a:r>
              <a:rPr lang="en-US" sz="4000" dirty="0" smtClean="0"/>
              <a:t>THRESHOLD LEGAL ANALYSIS OF NEGOTIABILITY </a:t>
            </a:r>
            <a:endParaRPr lang="en-US" sz="4000" dirty="0"/>
          </a:p>
        </p:txBody>
      </p:sp>
      <p:sp>
        <p:nvSpPr>
          <p:cNvPr id="55299" name="Rectangle 3"/>
          <p:cNvSpPr>
            <a:spLocks noGrp="1" noChangeArrowheads="1"/>
          </p:cNvSpPr>
          <p:nvPr>
            <p:ph type="body" idx="4294967295"/>
          </p:nvPr>
        </p:nvSpPr>
        <p:spPr>
          <a:xfrm>
            <a:off x="457200" y="1752600"/>
            <a:ext cx="5105400" cy="4343400"/>
          </a:xfrm>
        </p:spPr>
        <p:txBody>
          <a:bodyPr/>
          <a:lstStyle/>
          <a:p>
            <a:pPr marL="990600" lvl="1" indent="-533400">
              <a:lnSpc>
                <a:spcPct val="90000"/>
              </a:lnSpc>
              <a:buFontTx/>
              <a:buAutoNum type="arabicPeriod"/>
            </a:pPr>
            <a:r>
              <a:rPr lang="en-US" dirty="0">
                <a:solidFill>
                  <a:srgbClr val="002060"/>
                </a:solidFill>
              </a:rPr>
              <a:t>Intimately and directly affect work and welfare; </a:t>
            </a:r>
          </a:p>
          <a:p>
            <a:pPr marL="990600" lvl="1" indent="-533400">
              <a:lnSpc>
                <a:spcPct val="90000"/>
              </a:lnSpc>
              <a:buFontTx/>
              <a:buAutoNum type="arabicPeriod"/>
            </a:pPr>
            <a:r>
              <a:rPr lang="en-US" dirty="0">
                <a:solidFill>
                  <a:srgbClr val="002060"/>
                </a:solidFill>
              </a:rPr>
              <a:t>Not preempted by statute or regulation; AND, </a:t>
            </a:r>
          </a:p>
          <a:p>
            <a:pPr marL="990600" lvl="1" indent="-533400">
              <a:lnSpc>
                <a:spcPct val="90000"/>
              </a:lnSpc>
              <a:buFontTx/>
              <a:buAutoNum type="arabicPeriod"/>
            </a:pPr>
            <a:r>
              <a:rPr lang="en-US" dirty="0">
                <a:solidFill>
                  <a:srgbClr val="002060"/>
                </a:solidFill>
              </a:rPr>
              <a:t>Must not significantly interfere with managerial prerogative to determine educational policy</a:t>
            </a:r>
          </a:p>
          <a:p>
            <a:pPr marL="990600" lvl="1" indent="-533400">
              <a:lnSpc>
                <a:spcPct val="90000"/>
              </a:lnSpc>
            </a:pPr>
            <a:endParaRPr lang="en-US" dirty="0"/>
          </a:p>
          <a:p>
            <a:pPr marL="990600" lvl="1" indent="-533400">
              <a:lnSpc>
                <a:spcPct val="90000"/>
              </a:lnSpc>
              <a:buFontTx/>
              <a:buNone/>
            </a:pPr>
            <a:endParaRPr lang="en-US" dirty="0"/>
          </a:p>
          <a:p>
            <a:pPr marL="609600" indent="-609600">
              <a:lnSpc>
                <a:spcPct val="90000"/>
              </a:lnSpc>
              <a:buFontTx/>
              <a:buNone/>
            </a:pPr>
            <a:endParaRPr lang="en-US" dirty="0"/>
          </a:p>
        </p:txBody>
      </p:sp>
      <p:pic>
        <p:nvPicPr>
          <p:cNvPr id="55301" name="Picture 5" descr="MCSY01004A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09800"/>
            <a:ext cx="3048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993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fade">
                                      <p:cBhvr>
                                        <p:cTn id="12" dur="2000"/>
                                        <p:tgtEl>
                                          <p:spTgt spid="5529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299">
                                            <p:txEl>
                                              <p:pRg st="1" end="1"/>
                                            </p:txEl>
                                          </p:spTgt>
                                        </p:tgtEl>
                                        <p:attrNameLst>
                                          <p:attrName>style.visibility</p:attrName>
                                        </p:attrNameLst>
                                      </p:cBhvr>
                                      <p:to>
                                        <p:strVal val="visible"/>
                                      </p:to>
                                    </p:set>
                                    <p:animEffect transition="in" filter="fade">
                                      <p:cBhvr>
                                        <p:cTn id="15" dur="2000"/>
                                        <p:tgtEl>
                                          <p:spTgt spid="552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299">
                                            <p:txEl>
                                              <p:pRg st="2" end="2"/>
                                            </p:txEl>
                                          </p:spTgt>
                                        </p:tgtEl>
                                        <p:attrNameLst>
                                          <p:attrName>style.visibility</p:attrName>
                                        </p:attrNameLst>
                                      </p:cBhvr>
                                      <p:to>
                                        <p:strVal val="visible"/>
                                      </p:to>
                                    </p:set>
                                    <p:animEffect transition="in" filter="fade">
                                      <p:cBhvr>
                                        <p:cTn id="18" dur="20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295400" y="152400"/>
            <a:ext cx="7696200" cy="1295400"/>
          </a:xfrm>
        </p:spPr>
        <p:txBody>
          <a:bodyPr/>
          <a:lstStyle/>
          <a:p>
            <a:r>
              <a:rPr lang="en-US" sz="4000" dirty="0" smtClean="0"/>
              <a:t>ASSESSING IMPORTANCE TO THE UNION</a:t>
            </a:r>
            <a:endParaRPr lang="en-US" sz="4000" dirty="0"/>
          </a:p>
        </p:txBody>
      </p:sp>
      <p:sp>
        <p:nvSpPr>
          <p:cNvPr id="7171" name="Rectangle 3"/>
          <p:cNvSpPr>
            <a:spLocks noGrp="1" noChangeArrowheads="1"/>
          </p:cNvSpPr>
          <p:nvPr>
            <p:ph type="body" idx="4294967295"/>
          </p:nvPr>
        </p:nvSpPr>
        <p:spPr>
          <a:xfrm>
            <a:off x="1295400" y="1676400"/>
            <a:ext cx="7818922" cy="4602163"/>
          </a:xfrm>
        </p:spPr>
        <p:txBody>
          <a:bodyPr/>
          <a:lstStyle/>
          <a:p>
            <a:pPr>
              <a:lnSpc>
                <a:spcPct val="75000"/>
              </a:lnSpc>
            </a:pPr>
            <a:r>
              <a:rPr lang="en-US" dirty="0"/>
              <a:t>Look at membership and leadership</a:t>
            </a:r>
          </a:p>
          <a:p>
            <a:pPr>
              <a:lnSpc>
                <a:spcPct val="75000"/>
              </a:lnSpc>
              <a:buFontTx/>
              <a:buNone/>
            </a:pPr>
            <a:endParaRPr lang="en-US" dirty="0"/>
          </a:p>
          <a:p>
            <a:pPr>
              <a:lnSpc>
                <a:spcPct val="75000"/>
              </a:lnSpc>
            </a:pPr>
            <a:r>
              <a:rPr lang="en-US" dirty="0"/>
              <a:t>Review district records</a:t>
            </a:r>
          </a:p>
          <a:p>
            <a:pPr>
              <a:lnSpc>
                <a:spcPct val="75000"/>
              </a:lnSpc>
            </a:pPr>
            <a:endParaRPr lang="en-US" dirty="0"/>
          </a:p>
          <a:p>
            <a:pPr>
              <a:lnSpc>
                <a:spcPct val="75000"/>
              </a:lnSpc>
            </a:pPr>
            <a:r>
              <a:rPr lang="en-US" dirty="0"/>
              <a:t>Look at negotiations/grievance history</a:t>
            </a:r>
          </a:p>
          <a:p>
            <a:pPr>
              <a:lnSpc>
                <a:spcPct val="75000"/>
              </a:lnSpc>
            </a:pPr>
            <a:endParaRPr lang="en-US" dirty="0"/>
          </a:p>
          <a:p>
            <a:pPr>
              <a:lnSpc>
                <a:spcPct val="75000"/>
              </a:lnSpc>
            </a:pPr>
            <a:r>
              <a:rPr lang="en-US" dirty="0"/>
              <a:t>Consult with administrators</a:t>
            </a:r>
          </a:p>
          <a:p>
            <a:pPr>
              <a:lnSpc>
                <a:spcPct val="75000"/>
              </a:lnSpc>
            </a:pPr>
            <a:endParaRPr lang="en-US" dirty="0"/>
          </a:p>
          <a:p>
            <a:pPr>
              <a:lnSpc>
                <a:spcPct val="75000"/>
              </a:lnSpc>
            </a:pPr>
            <a:r>
              <a:rPr lang="en-US" dirty="0"/>
              <a:t>Use communications skills</a:t>
            </a:r>
          </a:p>
        </p:txBody>
      </p:sp>
    </p:spTree>
    <p:extLst>
      <p:ext uri="{BB962C8B-B14F-4D97-AF65-F5344CB8AC3E}">
        <p14:creationId xmlns:p14="http://schemas.microsoft.com/office/powerpoint/2010/main" val="3254778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360"/>
                                          </p:val>
                                        </p:tav>
                                        <p:tav tm="100000">
                                          <p:val>
                                            <p:fltVal val="0"/>
                                          </p:val>
                                        </p:tav>
                                      </p:tavLst>
                                    </p:anim>
                                    <p:animEffect transition="in" filter="fade">
                                      <p:cBhvr>
                                        <p:cTn id="10" dur="500"/>
                                        <p:tgtEl>
                                          <p:spTgt spid="71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7171">
                                            <p:txEl>
                                              <p:pRg st="0" end="0"/>
                                            </p:txEl>
                                          </p:spTgt>
                                        </p:tgtEl>
                                        <p:attrNameLst>
                                          <p:attrName>style.visibility</p:attrName>
                                        </p:attrNameLst>
                                      </p:cBhvr>
                                      <p:to>
                                        <p:strVal val="visible"/>
                                      </p:to>
                                    </p:set>
                                    <p:anim calcmode="lin" valueType="num">
                                      <p:cBhvr>
                                        <p:cTn id="15"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717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717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7171">
                                            <p:txEl>
                                              <p:pRg st="2" end="2"/>
                                            </p:txEl>
                                          </p:spTgt>
                                        </p:tgtEl>
                                        <p:attrNameLst>
                                          <p:attrName>style.visibility</p:attrName>
                                        </p:attrNameLst>
                                      </p:cBhvr>
                                      <p:to>
                                        <p:strVal val="visible"/>
                                      </p:to>
                                    </p:set>
                                    <p:anim calcmode="lin" valueType="num">
                                      <p:cBhvr>
                                        <p:cTn id="23"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7171">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717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p:cTn id="31"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171">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7171">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717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7171">
                                            <p:txEl>
                                              <p:pRg st="6" end="6"/>
                                            </p:txEl>
                                          </p:spTgt>
                                        </p:tgtEl>
                                        <p:attrNameLst>
                                          <p:attrName>style.visibility</p:attrName>
                                        </p:attrNameLst>
                                      </p:cBhvr>
                                      <p:to>
                                        <p:strVal val="visible"/>
                                      </p:to>
                                    </p:set>
                                    <p:anim calcmode="lin" valueType="num">
                                      <p:cBhvr>
                                        <p:cTn id="39" dur="5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6" end="6"/>
                                            </p:txEl>
                                          </p:spTgt>
                                        </p:tgtEl>
                                        <p:attrNameLst>
                                          <p:attrName>ppt_h</p:attrName>
                                        </p:attrNameLst>
                                      </p:cBhvr>
                                      <p:tavLst>
                                        <p:tav tm="0">
                                          <p:val>
                                            <p:fltVal val="0"/>
                                          </p:val>
                                        </p:tav>
                                        <p:tav tm="100000">
                                          <p:val>
                                            <p:strVal val="#ppt_h"/>
                                          </p:val>
                                        </p:tav>
                                      </p:tavLst>
                                    </p:anim>
                                    <p:anim calcmode="lin" valueType="num">
                                      <p:cBhvr>
                                        <p:cTn id="41" dur="500" fill="hold"/>
                                        <p:tgtEl>
                                          <p:spTgt spid="7171">
                                            <p:txEl>
                                              <p:pRg st="6" end="6"/>
                                            </p:txEl>
                                          </p:spTgt>
                                        </p:tgtEl>
                                        <p:attrNameLst>
                                          <p:attrName>style.rotation</p:attrName>
                                        </p:attrNameLst>
                                      </p:cBhvr>
                                      <p:tavLst>
                                        <p:tav tm="0">
                                          <p:val>
                                            <p:fltVal val="360"/>
                                          </p:val>
                                        </p:tav>
                                        <p:tav tm="100000">
                                          <p:val>
                                            <p:fltVal val="0"/>
                                          </p:val>
                                        </p:tav>
                                      </p:tavLst>
                                    </p:anim>
                                    <p:animEffect transition="in" filter="fade">
                                      <p:cBhvr>
                                        <p:cTn id="42" dur="500"/>
                                        <p:tgtEl>
                                          <p:spTgt spid="717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7171">
                                            <p:txEl>
                                              <p:pRg st="8" end="8"/>
                                            </p:txEl>
                                          </p:spTgt>
                                        </p:tgtEl>
                                        <p:attrNameLst>
                                          <p:attrName>style.visibility</p:attrName>
                                        </p:attrNameLst>
                                      </p:cBhvr>
                                      <p:to>
                                        <p:strVal val="visible"/>
                                      </p:to>
                                    </p:set>
                                    <p:anim calcmode="lin" valueType="num">
                                      <p:cBhvr>
                                        <p:cTn id="47" dur="500" fill="hold"/>
                                        <p:tgtEl>
                                          <p:spTgt spid="7171">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7171">
                                            <p:txEl>
                                              <p:pRg st="8" end="8"/>
                                            </p:txEl>
                                          </p:spTgt>
                                        </p:tgtEl>
                                        <p:attrNameLst>
                                          <p:attrName>ppt_h</p:attrName>
                                        </p:attrNameLst>
                                      </p:cBhvr>
                                      <p:tavLst>
                                        <p:tav tm="0">
                                          <p:val>
                                            <p:fltVal val="0"/>
                                          </p:val>
                                        </p:tav>
                                        <p:tav tm="100000">
                                          <p:val>
                                            <p:strVal val="#ppt_h"/>
                                          </p:val>
                                        </p:tav>
                                      </p:tavLst>
                                    </p:anim>
                                    <p:anim calcmode="lin" valueType="num">
                                      <p:cBhvr>
                                        <p:cTn id="49" dur="500" fill="hold"/>
                                        <p:tgtEl>
                                          <p:spTgt spid="7171">
                                            <p:txEl>
                                              <p:pRg st="8" end="8"/>
                                            </p:txEl>
                                          </p:spTgt>
                                        </p:tgtEl>
                                        <p:attrNameLst>
                                          <p:attrName>style.rotation</p:attrName>
                                        </p:attrNameLst>
                                      </p:cBhvr>
                                      <p:tavLst>
                                        <p:tav tm="0">
                                          <p:val>
                                            <p:fltVal val="360"/>
                                          </p:val>
                                        </p:tav>
                                        <p:tav tm="100000">
                                          <p:val>
                                            <p:fltVal val="0"/>
                                          </p:val>
                                        </p:tav>
                                      </p:tavLst>
                                    </p:anim>
                                    <p:animEffect transition="in" filter="fade">
                                      <p:cBhvr>
                                        <p:cTn id="50"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762000" y="152400"/>
            <a:ext cx="8382000" cy="1066800"/>
          </a:xfrm>
        </p:spPr>
        <p:txBody>
          <a:bodyPr/>
          <a:lstStyle/>
          <a:p>
            <a:r>
              <a:rPr lang="en-US" sz="4000" dirty="0" smtClean="0"/>
              <a:t>BOARD’S ANALYSIS OF UNION PROPOSALS</a:t>
            </a:r>
            <a:endParaRPr lang="en-US" sz="4000" dirty="0"/>
          </a:p>
        </p:txBody>
      </p:sp>
      <p:sp>
        <p:nvSpPr>
          <p:cNvPr id="23555" name="Rectangle 3"/>
          <p:cNvSpPr>
            <a:spLocks noGrp="1" noChangeArrowheads="1"/>
          </p:cNvSpPr>
          <p:nvPr>
            <p:ph type="body" idx="4294967295"/>
          </p:nvPr>
        </p:nvSpPr>
        <p:spPr>
          <a:xfrm>
            <a:off x="0" y="1524000"/>
            <a:ext cx="8229600" cy="3048000"/>
          </a:xfrm>
        </p:spPr>
        <p:txBody>
          <a:bodyPr/>
          <a:lstStyle/>
          <a:p>
            <a:pPr marL="1143000" indent="979488">
              <a:buFontTx/>
              <a:buAutoNum type="arabicPeriod"/>
            </a:pPr>
            <a:r>
              <a:rPr lang="en-US" dirty="0"/>
              <a:t>Threshold legal analysis</a:t>
            </a:r>
          </a:p>
          <a:p>
            <a:pPr marL="1143000" indent="979488">
              <a:buFontTx/>
              <a:buAutoNum type="arabicPeriod"/>
            </a:pPr>
            <a:r>
              <a:rPr lang="en-US" dirty="0"/>
              <a:t>Importance to the Union</a:t>
            </a:r>
          </a:p>
          <a:p>
            <a:pPr marL="1143000" indent="979488">
              <a:buFontTx/>
              <a:buAutoNum type="arabicPeriod"/>
            </a:pPr>
            <a:r>
              <a:rPr lang="en-US" dirty="0"/>
              <a:t>Economic implications</a:t>
            </a:r>
          </a:p>
          <a:p>
            <a:pPr marL="1143000" indent="979488">
              <a:buFontTx/>
              <a:buAutoNum type="arabicPeriod"/>
            </a:pPr>
            <a:r>
              <a:rPr lang="en-US" dirty="0"/>
              <a:t>Non-economic implications</a:t>
            </a:r>
          </a:p>
          <a:p>
            <a:pPr marL="1143000" indent="979488">
              <a:buFontTx/>
              <a:buAutoNum type="arabicPeriod"/>
            </a:pPr>
            <a:r>
              <a:rPr lang="en-US" dirty="0"/>
              <a:t>Possible ambiguities</a:t>
            </a:r>
          </a:p>
          <a:p>
            <a:pPr marL="1143000" indent="979488">
              <a:buFontTx/>
              <a:buNone/>
            </a:pPr>
            <a:endParaRPr lang="en-US" b="1" dirty="0"/>
          </a:p>
        </p:txBody>
      </p:sp>
      <p:sp>
        <p:nvSpPr>
          <p:cNvPr id="23556" name="Line 4"/>
          <p:cNvSpPr>
            <a:spLocks noChangeShapeType="1"/>
          </p:cNvSpPr>
          <p:nvPr/>
        </p:nvSpPr>
        <p:spPr bwMode="auto">
          <a:xfrm>
            <a:off x="4343400" y="4495800"/>
            <a:ext cx="0" cy="990600"/>
          </a:xfrm>
          <a:prstGeom prst="line">
            <a:avLst/>
          </a:prstGeom>
          <a:noFill/>
          <a:ln w="130175">
            <a:solidFill>
              <a:srgbClr val="99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Text Box 5"/>
          <p:cNvSpPr txBox="1">
            <a:spLocks noChangeArrowheads="1"/>
          </p:cNvSpPr>
          <p:nvPr/>
        </p:nvSpPr>
        <p:spPr bwMode="auto">
          <a:xfrm>
            <a:off x="914400" y="5334000"/>
            <a:ext cx="762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dirty="0">
                <a:solidFill>
                  <a:srgbClr val="993333"/>
                </a:solidFill>
              </a:rPr>
              <a:t>Board’s Position Based on Analysis</a:t>
            </a:r>
          </a:p>
        </p:txBody>
      </p:sp>
    </p:spTree>
    <p:extLst>
      <p:ext uri="{BB962C8B-B14F-4D97-AF65-F5344CB8AC3E}">
        <p14:creationId xmlns:p14="http://schemas.microsoft.com/office/powerpoint/2010/main" val="3482993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762000" y="228600"/>
            <a:ext cx="8382000" cy="647700"/>
          </a:xfrm>
        </p:spPr>
        <p:txBody>
          <a:bodyPr/>
          <a:lstStyle/>
          <a:p>
            <a:r>
              <a:rPr lang="en-US" dirty="0" smtClean="0"/>
              <a:t>DEVELOPING THE BOARD’S POSITION ON UNION PROPOSALS</a:t>
            </a:r>
            <a:endParaRPr lang="en-US" dirty="0"/>
          </a:p>
        </p:txBody>
      </p:sp>
      <p:sp>
        <p:nvSpPr>
          <p:cNvPr id="57347" name="Rectangle 3"/>
          <p:cNvSpPr>
            <a:spLocks noGrp="1" noChangeArrowheads="1"/>
          </p:cNvSpPr>
          <p:nvPr>
            <p:ph type="body" idx="4294967295"/>
          </p:nvPr>
        </p:nvSpPr>
        <p:spPr>
          <a:xfrm>
            <a:off x="914400" y="1371600"/>
            <a:ext cx="4495800" cy="4602163"/>
          </a:xfrm>
        </p:spPr>
        <p:txBody>
          <a:bodyPr/>
          <a:lstStyle/>
          <a:p>
            <a:pPr>
              <a:lnSpc>
                <a:spcPct val="90000"/>
              </a:lnSpc>
            </a:pPr>
            <a:r>
              <a:rPr lang="en-US" sz="3600" dirty="0"/>
              <a:t>Not formal </a:t>
            </a:r>
          </a:p>
          <a:p>
            <a:pPr>
              <a:lnSpc>
                <a:spcPct val="90000"/>
              </a:lnSpc>
            </a:pPr>
            <a:r>
              <a:rPr lang="en-US" sz="3600" dirty="0"/>
              <a:t>Internal determination </a:t>
            </a:r>
          </a:p>
          <a:p>
            <a:pPr>
              <a:lnSpc>
                <a:spcPct val="90000"/>
              </a:lnSpc>
            </a:pPr>
            <a:r>
              <a:rPr lang="en-US" sz="3600" dirty="0"/>
              <a:t>Break </a:t>
            </a:r>
            <a:r>
              <a:rPr lang="en-US" sz="3600" dirty="0" smtClean="0"/>
              <a:t>down </a:t>
            </a:r>
            <a:r>
              <a:rPr lang="en-US" sz="3600" dirty="0"/>
              <a:t>into </a:t>
            </a:r>
            <a:r>
              <a:rPr lang="en-US" sz="3600" dirty="0" smtClean="0"/>
              <a:t>components</a:t>
            </a:r>
            <a:endParaRPr lang="en-US" sz="3600" dirty="0"/>
          </a:p>
          <a:p>
            <a:pPr>
              <a:lnSpc>
                <a:spcPct val="90000"/>
              </a:lnSpc>
            </a:pPr>
            <a:r>
              <a:rPr lang="en-US" sz="3600" dirty="0"/>
              <a:t>Overall </a:t>
            </a:r>
            <a:r>
              <a:rPr lang="en-US" sz="3600" dirty="0" smtClean="0"/>
              <a:t>reaction</a:t>
            </a:r>
            <a:endParaRPr lang="en-US" sz="3600" dirty="0"/>
          </a:p>
          <a:p>
            <a:pPr>
              <a:lnSpc>
                <a:spcPct val="90000"/>
              </a:lnSpc>
            </a:pPr>
            <a:r>
              <a:rPr lang="en-US" sz="3600" dirty="0"/>
              <a:t>Continually </a:t>
            </a:r>
            <a:r>
              <a:rPr lang="en-US" sz="3600" dirty="0" smtClean="0"/>
              <a:t>reassess</a:t>
            </a:r>
            <a:endParaRPr lang="en-US" sz="3600" dirty="0"/>
          </a:p>
          <a:p>
            <a:pPr>
              <a:lnSpc>
                <a:spcPct val="90000"/>
              </a:lnSpc>
              <a:buFontTx/>
              <a:buNone/>
            </a:pPr>
            <a:endParaRPr lang="en-US" sz="3600" dirty="0"/>
          </a:p>
          <a:p>
            <a:pPr>
              <a:lnSpc>
                <a:spcPct val="90000"/>
              </a:lnSpc>
            </a:pPr>
            <a:endParaRPr lang="en-US" sz="3600" dirty="0"/>
          </a:p>
          <a:p>
            <a:pPr>
              <a:lnSpc>
                <a:spcPct val="90000"/>
              </a:lnSpc>
              <a:buFontTx/>
              <a:buNone/>
            </a:pPr>
            <a:endParaRPr lang="en-US" sz="3600" dirty="0"/>
          </a:p>
          <a:p>
            <a:pPr>
              <a:lnSpc>
                <a:spcPct val="90000"/>
              </a:lnSpc>
            </a:pPr>
            <a:endParaRPr lang="en-US" sz="3600" dirty="0"/>
          </a:p>
          <a:p>
            <a:pPr>
              <a:lnSpc>
                <a:spcPct val="90000"/>
              </a:lnSpc>
              <a:buFontTx/>
              <a:buNone/>
            </a:pPr>
            <a:endParaRPr lang="en-US" sz="3600" dirty="0"/>
          </a:p>
          <a:p>
            <a:pPr>
              <a:lnSpc>
                <a:spcPct val="90000"/>
              </a:lnSpc>
            </a:pPr>
            <a:endParaRPr lang="en-US" sz="3600" dirty="0"/>
          </a:p>
          <a:p>
            <a:pPr>
              <a:lnSpc>
                <a:spcPct val="90000"/>
              </a:lnSpc>
            </a:pPr>
            <a:endParaRPr lang="en-US" dirty="0"/>
          </a:p>
        </p:txBody>
      </p:sp>
      <p:pic>
        <p:nvPicPr>
          <p:cNvPr id="57348" name="Picture 4" descr="MCj032010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209800"/>
            <a:ext cx="4191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40136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447800" y="152400"/>
            <a:ext cx="7696200" cy="647700"/>
          </a:xfrm>
        </p:spPr>
        <p:txBody>
          <a:bodyPr/>
          <a:lstStyle/>
          <a:p>
            <a:pPr algn="ctr"/>
            <a:r>
              <a:rPr lang="en-US" sz="4000" dirty="0"/>
              <a:t>UNION </a:t>
            </a:r>
            <a:r>
              <a:rPr lang="en-US" sz="4000" dirty="0" smtClean="0"/>
              <a:t>PROPOSAL (</a:t>
            </a:r>
            <a:r>
              <a:rPr lang="en-US" sz="4000" i="1" dirty="0" smtClean="0"/>
              <a:t>Hypo</a:t>
            </a:r>
            <a:r>
              <a:rPr lang="en-US" sz="4000" dirty="0" smtClean="0"/>
              <a:t>)</a:t>
            </a:r>
            <a:endParaRPr lang="en-US" sz="4000" dirty="0"/>
          </a:p>
        </p:txBody>
      </p:sp>
      <p:sp>
        <p:nvSpPr>
          <p:cNvPr id="9219" name="Rectangle 3"/>
          <p:cNvSpPr>
            <a:spLocks noGrp="1" noChangeArrowheads="1"/>
          </p:cNvSpPr>
          <p:nvPr>
            <p:ph type="body" idx="4294967295"/>
          </p:nvPr>
        </p:nvSpPr>
        <p:spPr>
          <a:xfrm>
            <a:off x="1066800" y="1219200"/>
            <a:ext cx="7391400" cy="4724400"/>
          </a:xfrm>
        </p:spPr>
        <p:txBody>
          <a:bodyPr/>
          <a:lstStyle/>
          <a:p>
            <a:pPr indent="0">
              <a:buFontTx/>
              <a:buNone/>
            </a:pPr>
            <a:r>
              <a:rPr lang="en-US" b="1" u="sng" dirty="0" smtClean="0"/>
              <a:t>Personal Leave </a:t>
            </a:r>
            <a:r>
              <a:rPr lang="en-US" b="1" i="1" u="sng" dirty="0"/>
              <a:t>(new)</a:t>
            </a:r>
          </a:p>
          <a:p>
            <a:pPr indent="0">
              <a:buNone/>
            </a:pPr>
            <a:r>
              <a:rPr lang="en-US" i="1" dirty="0"/>
              <a:t>Each Teacher shall be granted, with full pay, up to four (4) personal leave days of absence. Teachers shall not be required to state a reason for these leave days</a:t>
            </a:r>
            <a:r>
              <a:rPr lang="en-US" i="1" dirty="0" smtClean="0"/>
              <a:t>.</a:t>
            </a:r>
            <a:r>
              <a:rPr lang="en-US" i="1" dirty="0"/>
              <a:t> Any unused personal leave days shall be added to the Teacher’s sick leave account at the end of the year.</a:t>
            </a:r>
            <a:endParaRPr lang="en-US" dirty="0"/>
          </a:p>
          <a:p>
            <a:pPr indent="0">
              <a:buNone/>
            </a:pPr>
            <a:endParaRPr lang="en-US" dirty="0"/>
          </a:p>
          <a:p>
            <a:pPr indent="0">
              <a:buFontTx/>
              <a:buNone/>
            </a:pPr>
            <a:endParaRPr lang="en-US" b="1" i="1" u="sng" dirty="0"/>
          </a:p>
        </p:txBody>
      </p:sp>
    </p:spTree>
    <p:extLst>
      <p:ext uri="{BB962C8B-B14F-4D97-AF65-F5344CB8AC3E}">
        <p14:creationId xmlns:p14="http://schemas.microsoft.com/office/powerpoint/2010/main" val="278744047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62000" y="0"/>
            <a:ext cx="8382000" cy="1600200"/>
          </a:xfrm>
        </p:spPr>
        <p:txBody>
          <a:bodyPr/>
          <a:lstStyle/>
          <a:p>
            <a:r>
              <a:rPr lang="en-US" sz="4000" dirty="0" smtClean="0"/>
              <a:t>COMPONENTS OF UNION PROPOSAL: PERSONAL LEAVE</a:t>
            </a:r>
            <a:endParaRPr lang="en-US" sz="4000" dirty="0"/>
          </a:p>
        </p:txBody>
      </p:sp>
      <p:sp>
        <p:nvSpPr>
          <p:cNvPr id="10243" name="Rectangle 3"/>
          <p:cNvSpPr>
            <a:spLocks noGrp="1" noChangeArrowheads="1"/>
          </p:cNvSpPr>
          <p:nvPr>
            <p:ph type="body" idx="4294967295"/>
          </p:nvPr>
        </p:nvSpPr>
        <p:spPr>
          <a:xfrm>
            <a:off x="1752600" y="1981200"/>
            <a:ext cx="6400800" cy="4114800"/>
          </a:xfrm>
        </p:spPr>
        <p:txBody>
          <a:bodyPr/>
          <a:lstStyle/>
          <a:p>
            <a:pPr marL="609600" indent="-609600">
              <a:buFontTx/>
              <a:buAutoNum type="arabicPeriod"/>
            </a:pPr>
            <a:r>
              <a:rPr lang="en-US" dirty="0" smtClean="0"/>
              <a:t>“Shall</a:t>
            </a:r>
            <a:r>
              <a:rPr lang="en-US" dirty="0"/>
              <a:t>” be </a:t>
            </a:r>
            <a:r>
              <a:rPr lang="en-US" dirty="0" smtClean="0"/>
              <a:t>granted</a:t>
            </a:r>
            <a:endParaRPr lang="en-US" dirty="0"/>
          </a:p>
          <a:p>
            <a:pPr marL="609600" indent="-609600">
              <a:buFontTx/>
              <a:buAutoNum type="arabicPeriod"/>
            </a:pPr>
            <a:r>
              <a:rPr lang="en-US" dirty="0"/>
              <a:t>Up to </a:t>
            </a:r>
            <a:r>
              <a:rPr lang="en-US" dirty="0" smtClean="0"/>
              <a:t>4 days </a:t>
            </a:r>
            <a:endParaRPr lang="en-US" dirty="0"/>
          </a:p>
          <a:p>
            <a:pPr marL="609600" indent="-609600">
              <a:buFontTx/>
              <a:buAutoNum type="arabicPeriod"/>
            </a:pPr>
            <a:r>
              <a:rPr lang="en-US" dirty="0" smtClean="0"/>
              <a:t>Full pay </a:t>
            </a:r>
            <a:endParaRPr lang="en-US" dirty="0"/>
          </a:p>
          <a:p>
            <a:pPr marL="609600" indent="-609600">
              <a:buFontTx/>
              <a:buAutoNum type="arabicPeriod"/>
            </a:pPr>
            <a:r>
              <a:rPr lang="en-US" dirty="0" smtClean="0"/>
              <a:t>No stated reason</a:t>
            </a:r>
          </a:p>
          <a:p>
            <a:pPr marL="609600" indent="-609600">
              <a:buFontTx/>
              <a:buAutoNum type="arabicPeriod"/>
            </a:pPr>
            <a:r>
              <a:rPr lang="en-US" dirty="0" smtClean="0"/>
              <a:t>Conversion to sick days </a:t>
            </a:r>
            <a:endParaRPr lang="en-US" dirty="0"/>
          </a:p>
        </p:txBody>
      </p:sp>
    </p:spTree>
    <p:extLst>
      <p:ext uri="{BB962C8B-B14F-4D97-AF65-F5344CB8AC3E}">
        <p14:creationId xmlns:p14="http://schemas.microsoft.com/office/powerpoint/2010/main" val="28131944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790280" y="152400"/>
            <a:ext cx="8429920" cy="647700"/>
          </a:xfrm>
        </p:spPr>
        <p:txBody>
          <a:bodyPr/>
          <a:lstStyle/>
          <a:p>
            <a:r>
              <a:rPr lang="en-US" sz="4000" dirty="0"/>
              <a:t>ASSESSING A UNION PROPOSAL</a:t>
            </a:r>
          </a:p>
        </p:txBody>
      </p:sp>
      <p:sp>
        <p:nvSpPr>
          <p:cNvPr id="11268" name="Rectangle 4"/>
          <p:cNvSpPr>
            <a:spLocks noGrp="1" noChangeArrowheads="1"/>
          </p:cNvSpPr>
          <p:nvPr>
            <p:ph type="body" sz="half" idx="4294967295"/>
          </p:nvPr>
        </p:nvSpPr>
        <p:spPr>
          <a:xfrm>
            <a:off x="781050" y="1287610"/>
            <a:ext cx="4038600" cy="4525963"/>
          </a:xfrm>
        </p:spPr>
        <p:txBody>
          <a:bodyPr/>
          <a:lstStyle/>
          <a:p>
            <a:pPr marL="533400" indent="-533400">
              <a:buFontTx/>
              <a:buNone/>
            </a:pPr>
            <a:endParaRPr lang="en-US" sz="2400" b="1" dirty="0"/>
          </a:p>
          <a:p>
            <a:pPr marL="533400" indent="-533400">
              <a:buClr>
                <a:srgbClr val="003366"/>
              </a:buClr>
              <a:buFontTx/>
              <a:buAutoNum type="arabicPeriod"/>
            </a:pPr>
            <a:r>
              <a:rPr lang="en-US" sz="2000" dirty="0" smtClean="0"/>
              <a:t>“Shall</a:t>
            </a:r>
            <a:r>
              <a:rPr lang="en-US" sz="2000" dirty="0"/>
              <a:t>”</a:t>
            </a:r>
          </a:p>
          <a:p>
            <a:pPr marL="533400" indent="-533400">
              <a:buClr>
                <a:srgbClr val="003366"/>
              </a:buClr>
              <a:buFontTx/>
              <a:buAutoNum type="arabicPeriod"/>
            </a:pPr>
            <a:endParaRPr lang="en-US" sz="2000" dirty="0"/>
          </a:p>
          <a:p>
            <a:pPr marL="533400" indent="-533400">
              <a:buClr>
                <a:srgbClr val="003366"/>
              </a:buClr>
              <a:buFontTx/>
              <a:buAutoNum type="arabicPeriod"/>
            </a:pPr>
            <a:r>
              <a:rPr lang="en-US" sz="2000" dirty="0"/>
              <a:t>Up to </a:t>
            </a:r>
            <a:r>
              <a:rPr lang="en-US" sz="2000" dirty="0" smtClean="0"/>
              <a:t>4 days </a:t>
            </a:r>
            <a:endParaRPr lang="en-US" sz="2000" dirty="0"/>
          </a:p>
          <a:p>
            <a:pPr marL="533400" indent="-533400">
              <a:buClr>
                <a:srgbClr val="003366"/>
              </a:buClr>
              <a:buFontTx/>
              <a:buAutoNum type="arabicPeriod"/>
            </a:pPr>
            <a:endParaRPr lang="en-US" sz="2000" dirty="0"/>
          </a:p>
          <a:p>
            <a:pPr marL="533400" indent="-533400">
              <a:buClr>
                <a:srgbClr val="003366"/>
              </a:buClr>
              <a:buFontTx/>
              <a:buAutoNum type="arabicPeriod"/>
            </a:pPr>
            <a:r>
              <a:rPr lang="en-US" sz="2000" dirty="0" smtClean="0"/>
              <a:t>Full pay</a:t>
            </a:r>
            <a:endParaRPr lang="en-US" sz="2000" dirty="0"/>
          </a:p>
          <a:p>
            <a:pPr marL="533400" indent="-533400">
              <a:buClr>
                <a:srgbClr val="003366"/>
              </a:buClr>
              <a:buFontTx/>
              <a:buAutoNum type="arabicPeriod"/>
            </a:pPr>
            <a:endParaRPr lang="en-US" sz="2000" dirty="0"/>
          </a:p>
          <a:p>
            <a:pPr marL="533400" indent="-533400">
              <a:buClr>
                <a:srgbClr val="003366"/>
              </a:buClr>
              <a:buFontTx/>
              <a:buAutoNum type="arabicPeriod"/>
            </a:pPr>
            <a:r>
              <a:rPr lang="en-US" sz="2000" dirty="0" smtClean="0"/>
              <a:t>No stated reason</a:t>
            </a:r>
          </a:p>
          <a:p>
            <a:pPr marL="0" indent="0">
              <a:buClr>
                <a:srgbClr val="003366"/>
              </a:buClr>
              <a:buNone/>
            </a:pPr>
            <a:endParaRPr lang="en-US" sz="2000" dirty="0"/>
          </a:p>
          <a:p>
            <a:pPr marL="0" indent="0">
              <a:buClr>
                <a:srgbClr val="003366"/>
              </a:buClr>
              <a:buNone/>
            </a:pPr>
            <a:r>
              <a:rPr lang="en-US" sz="2000" dirty="0" smtClean="0"/>
              <a:t>5.    Conversion to sick days </a:t>
            </a:r>
            <a:endParaRPr lang="en-US" sz="2000" dirty="0"/>
          </a:p>
        </p:txBody>
      </p:sp>
      <p:sp>
        <p:nvSpPr>
          <p:cNvPr id="11269" name="Rectangle 5"/>
          <p:cNvSpPr>
            <a:spLocks noGrp="1" noChangeArrowheads="1"/>
          </p:cNvSpPr>
          <p:nvPr>
            <p:ph type="body" sz="half" idx="4294967295"/>
          </p:nvPr>
        </p:nvSpPr>
        <p:spPr>
          <a:xfrm>
            <a:off x="4714173" y="1744810"/>
            <a:ext cx="4419600" cy="3976688"/>
          </a:xfrm>
        </p:spPr>
        <p:txBody>
          <a:bodyPr/>
          <a:lstStyle/>
          <a:p>
            <a:pPr marL="533400" indent="-533400">
              <a:buFontTx/>
              <a:buAutoNum type="arabicPeriod"/>
            </a:pPr>
            <a:r>
              <a:rPr lang="en-US" sz="2000" dirty="0">
                <a:solidFill>
                  <a:srgbClr val="993333"/>
                </a:solidFill>
              </a:rPr>
              <a:t>No (needs discretion)</a:t>
            </a:r>
          </a:p>
          <a:p>
            <a:pPr marL="533400" indent="-533400">
              <a:buFontTx/>
              <a:buAutoNum type="arabicPeriod"/>
            </a:pPr>
            <a:endParaRPr lang="en-US" sz="2000" dirty="0">
              <a:solidFill>
                <a:srgbClr val="993333"/>
              </a:solidFill>
            </a:endParaRPr>
          </a:p>
          <a:p>
            <a:pPr marL="533400" indent="-533400">
              <a:buFontTx/>
              <a:buAutoNum type="arabicPeriod"/>
            </a:pPr>
            <a:r>
              <a:rPr lang="en-US" sz="2000" i="1" dirty="0">
                <a:solidFill>
                  <a:srgbClr val="993333"/>
                </a:solidFill>
              </a:rPr>
              <a:t> </a:t>
            </a:r>
            <a:r>
              <a:rPr lang="en-US" sz="2000" dirty="0">
                <a:solidFill>
                  <a:srgbClr val="993333"/>
                </a:solidFill>
              </a:rPr>
              <a:t>No (staffing problems)</a:t>
            </a:r>
          </a:p>
          <a:p>
            <a:pPr marL="533400" indent="-533400">
              <a:buFontTx/>
              <a:buAutoNum type="arabicPeriod"/>
            </a:pPr>
            <a:endParaRPr lang="en-US" sz="2000" dirty="0">
              <a:solidFill>
                <a:srgbClr val="993333"/>
              </a:solidFill>
            </a:endParaRPr>
          </a:p>
          <a:p>
            <a:pPr marL="533400" indent="-533400">
              <a:buFontTx/>
              <a:buAutoNum type="arabicPeriod"/>
            </a:pPr>
            <a:r>
              <a:rPr lang="en-US" sz="2000" dirty="0" smtClean="0">
                <a:solidFill>
                  <a:srgbClr val="993333"/>
                </a:solidFill>
              </a:rPr>
              <a:t>Maybe (Cost dependent)</a:t>
            </a:r>
          </a:p>
          <a:p>
            <a:pPr marL="0" indent="0">
              <a:buNone/>
            </a:pPr>
            <a:endParaRPr lang="en-US" sz="2000" i="1" dirty="0">
              <a:solidFill>
                <a:srgbClr val="993333"/>
              </a:solidFill>
            </a:endParaRPr>
          </a:p>
          <a:p>
            <a:pPr marL="0" indent="0">
              <a:buNone/>
            </a:pPr>
            <a:r>
              <a:rPr lang="en-US" sz="2000" dirty="0" smtClean="0">
                <a:solidFill>
                  <a:srgbClr val="993333"/>
                </a:solidFill>
              </a:rPr>
              <a:t>4.    No  </a:t>
            </a:r>
            <a:r>
              <a:rPr lang="en-US" sz="2000" dirty="0">
                <a:solidFill>
                  <a:srgbClr val="993333"/>
                </a:solidFill>
              </a:rPr>
              <a:t>(too costly</a:t>
            </a:r>
            <a:r>
              <a:rPr lang="en-US" sz="2000" dirty="0" smtClean="0">
                <a:solidFill>
                  <a:srgbClr val="993333"/>
                </a:solidFill>
              </a:rPr>
              <a:t>)</a:t>
            </a:r>
          </a:p>
          <a:p>
            <a:pPr marL="0" indent="0">
              <a:buNone/>
            </a:pPr>
            <a:endParaRPr lang="en-US" sz="2000" dirty="0">
              <a:solidFill>
                <a:srgbClr val="993333"/>
              </a:solidFill>
            </a:endParaRPr>
          </a:p>
          <a:p>
            <a:pPr marL="0" indent="0">
              <a:buNone/>
            </a:pPr>
            <a:r>
              <a:rPr lang="en-US" sz="2000" dirty="0" smtClean="0">
                <a:solidFill>
                  <a:srgbClr val="993333"/>
                </a:solidFill>
              </a:rPr>
              <a:t>5.    Maybe (cost dependent) </a:t>
            </a:r>
            <a:endParaRPr lang="en-US" sz="2000" dirty="0">
              <a:solidFill>
                <a:srgbClr val="993333"/>
              </a:solidFill>
            </a:endParaRPr>
          </a:p>
        </p:txBody>
      </p:sp>
      <p:sp>
        <p:nvSpPr>
          <p:cNvPr id="11271" name="Text Box 7"/>
          <p:cNvSpPr txBox="1">
            <a:spLocks noChangeArrowheads="1"/>
          </p:cNvSpPr>
          <p:nvPr/>
        </p:nvSpPr>
        <p:spPr bwMode="auto">
          <a:xfrm>
            <a:off x="304800" y="1219200"/>
            <a:ext cx="426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1272" name="Text Box 8"/>
          <p:cNvSpPr txBox="1">
            <a:spLocks noChangeArrowheads="1"/>
          </p:cNvSpPr>
          <p:nvPr/>
        </p:nvSpPr>
        <p:spPr bwMode="auto">
          <a:xfrm>
            <a:off x="762000" y="10668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u="sng" dirty="0">
                <a:solidFill>
                  <a:srgbClr val="003366"/>
                </a:solidFill>
              </a:rPr>
              <a:t>Components of Proposal</a:t>
            </a:r>
          </a:p>
        </p:txBody>
      </p:sp>
      <p:sp>
        <p:nvSpPr>
          <p:cNvPr id="11273" name="Text Box 9"/>
          <p:cNvSpPr txBox="1">
            <a:spLocks noChangeArrowheads="1"/>
          </p:cNvSpPr>
          <p:nvPr/>
        </p:nvSpPr>
        <p:spPr bwMode="auto">
          <a:xfrm>
            <a:off x="4581525" y="10668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u="sng" dirty="0">
                <a:solidFill>
                  <a:srgbClr val="993333"/>
                </a:solidFill>
              </a:rPr>
              <a:t>Board Position/Response</a:t>
            </a:r>
          </a:p>
        </p:txBody>
      </p:sp>
      <p:sp>
        <p:nvSpPr>
          <p:cNvPr id="11274" name="Text Box 10"/>
          <p:cNvSpPr txBox="1">
            <a:spLocks noChangeArrowheads="1"/>
          </p:cNvSpPr>
          <p:nvPr/>
        </p:nvSpPr>
        <p:spPr bwMode="auto">
          <a:xfrm>
            <a:off x="762000" y="5217144"/>
            <a:ext cx="8343900" cy="904863"/>
          </a:xfrm>
          <a:prstGeom prst="rect">
            <a:avLst/>
          </a:prstGeom>
          <a:noFill/>
          <a:ln w="57150">
            <a:solidFill>
              <a:srgbClr val="9933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5000"/>
              </a:lnSpc>
              <a:spcBef>
                <a:spcPct val="50000"/>
              </a:spcBef>
            </a:pPr>
            <a:r>
              <a:rPr lang="en-US" sz="2400" b="1" dirty="0">
                <a:solidFill>
                  <a:srgbClr val="993333"/>
                </a:solidFill>
              </a:rPr>
              <a:t>Board’s position on general concept of </a:t>
            </a:r>
            <a:r>
              <a:rPr lang="en-US" sz="2400" b="1" dirty="0" smtClean="0">
                <a:solidFill>
                  <a:srgbClr val="993333"/>
                </a:solidFill>
              </a:rPr>
              <a:t>personal leave:</a:t>
            </a:r>
            <a:endParaRPr lang="en-US" sz="2400" b="1" dirty="0">
              <a:solidFill>
                <a:srgbClr val="993333"/>
              </a:solidFill>
            </a:endParaRPr>
          </a:p>
          <a:p>
            <a:pPr algn="ctr">
              <a:lnSpc>
                <a:spcPct val="85000"/>
              </a:lnSpc>
              <a:spcBef>
                <a:spcPct val="50000"/>
              </a:spcBef>
            </a:pPr>
            <a:r>
              <a:rPr lang="en-US" sz="2400" b="1" dirty="0">
                <a:solidFill>
                  <a:srgbClr val="993333"/>
                </a:solidFill>
              </a:rPr>
              <a:t>“Maybe”</a:t>
            </a:r>
          </a:p>
        </p:txBody>
      </p:sp>
    </p:spTree>
    <p:extLst>
      <p:ext uri="{BB962C8B-B14F-4D97-AF65-F5344CB8AC3E}">
        <p14:creationId xmlns:p14="http://schemas.microsoft.com/office/powerpoint/2010/main" val="2812573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26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8">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9">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69">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127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74">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274">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274">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85800" y="152400"/>
            <a:ext cx="8610600" cy="647700"/>
          </a:xfrm>
        </p:spPr>
        <p:txBody>
          <a:bodyPr/>
          <a:lstStyle/>
          <a:p>
            <a:pPr algn="l"/>
            <a:r>
              <a:rPr lang="en-US" dirty="0" smtClean="0"/>
              <a:t>PURPOSE OF COUNTERPROPOSALS</a:t>
            </a:r>
            <a:endParaRPr lang="en-US" dirty="0"/>
          </a:p>
        </p:txBody>
      </p:sp>
      <p:sp>
        <p:nvSpPr>
          <p:cNvPr id="24579" name="Rectangle 3"/>
          <p:cNvSpPr>
            <a:spLocks noGrp="1" noChangeArrowheads="1"/>
          </p:cNvSpPr>
          <p:nvPr>
            <p:ph type="body" idx="4294967295"/>
          </p:nvPr>
        </p:nvSpPr>
        <p:spPr>
          <a:xfrm>
            <a:off x="838200" y="1265237"/>
            <a:ext cx="8229600" cy="4525963"/>
          </a:xfrm>
        </p:spPr>
        <p:txBody>
          <a:bodyPr/>
          <a:lstStyle/>
          <a:p>
            <a:pPr>
              <a:lnSpc>
                <a:spcPct val="90000"/>
              </a:lnSpc>
            </a:pPr>
            <a:r>
              <a:rPr lang="en-US" dirty="0"/>
              <a:t>Explore possible areas of acceptability</a:t>
            </a:r>
          </a:p>
          <a:p>
            <a:pPr>
              <a:lnSpc>
                <a:spcPct val="90000"/>
              </a:lnSpc>
            </a:pPr>
            <a:endParaRPr lang="en-US" dirty="0"/>
          </a:p>
          <a:p>
            <a:pPr>
              <a:lnSpc>
                <a:spcPct val="90000"/>
              </a:lnSpc>
            </a:pPr>
            <a:r>
              <a:rPr lang="en-US" dirty="0"/>
              <a:t>Satisfy Union needs while protecting Board interests</a:t>
            </a:r>
          </a:p>
          <a:p>
            <a:pPr>
              <a:lnSpc>
                <a:spcPct val="90000"/>
              </a:lnSpc>
            </a:pPr>
            <a:endParaRPr lang="en-US" dirty="0"/>
          </a:p>
          <a:p>
            <a:pPr>
              <a:lnSpc>
                <a:spcPct val="90000"/>
              </a:lnSpc>
            </a:pPr>
            <a:r>
              <a:rPr lang="en-US" dirty="0"/>
              <a:t>Assist Board to give as little as necessary to settle the issue</a:t>
            </a:r>
          </a:p>
          <a:p>
            <a:pPr>
              <a:lnSpc>
                <a:spcPct val="90000"/>
              </a:lnSpc>
            </a:pPr>
            <a:endParaRPr lang="en-US" dirty="0"/>
          </a:p>
          <a:p>
            <a:pPr>
              <a:lnSpc>
                <a:spcPct val="90000"/>
              </a:lnSpc>
            </a:pPr>
            <a:r>
              <a:rPr lang="en-US" dirty="0"/>
              <a:t>Move the parties toward agreement</a:t>
            </a:r>
          </a:p>
        </p:txBody>
      </p:sp>
    </p:spTree>
    <p:extLst>
      <p:ext uri="{BB962C8B-B14F-4D97-AF65-F5344CB8AC3E}">
        <p14:creationId xmlns:p14="http://schemas.microsoft.com/office/powerpoint/2010/main" val="2804753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04800" y="152400"/>
            <a:ext cx="9372600" cy="647700"/>
          </a:xfrm>
        </p:spPr>
        <p:txBody>
          <a:bodyPr/>
          <a:lstStyle/>
          <a:p>
            <a:r>
              <a:rPr lang="en-US" dirty="0"/>
              <a:t>DEVELOPING COUNTERPROPOSALS</a:t>
            </a:r>
          </a:p>
        </p:txBody>
      </p:sp>
      <p:sp>
        <p:nvSpPr>
          <p:cNvPr id="13315" name="Rectangle 3"/>
          <p:cNvSpPr>
            <a:spLocks noGrp="1" noChangeArrowheads="1"/>
          </p:cNvSpPr>
          <p:nvPr>
            <p:ph type="body" idx="4294967295"/>
          </p:nvPr>
        </p:nvSpPr>
        <p:spPr>
          <a:xfrm>
            <a:off x="838200" y="1523999"/>
            <a:ext cx="8534400" cy="4495801"/>
          </a:xfrm>
        </p:spPr>
        <p:txBody>
          <a:bodyPr/>
          <a:lstStyle/>
          <a:p>
            <a:pPr>
              <a:lnSpc>
                <a:spcPct val="75000"/>
              </a:lnSpc>
            </a:pPr>
            <a:r>
              <a:rPr lang="en-US" dirty="0"/>
              <a:t>Identify aspects of proposals that are acceptable</a:t>
            </a:r>
          </a:p>
          <a:p>
            <a:pPr>
              <a:spcBef>
                <a:spcPct val="45000"/>
              </a:spcBef>
            </a:pPr>
            <a:r>
              <a:rPr lang="en-US" dirty="0"/>
              <a:t>Eliminate aspects which are unacceptable</a:t>
            </a:r>
          </a:p>
          <a:p>
            <a:pPr>
              <a:spcBef>
                <a:spcPct val="50000"/>
              </a:spcBef>
              <a:spcAft>
                <a:spcPct val="30000"/>
              </a:spcAft>
            </a:pPr>
            <a:r>
              <a:rPr lang="en-US" dirty="0"/>
              <a:t>Modify aspects to increase acceptability</a:t>
            </a:r>
          </a:p>
          <a:p>
            <a:pPr>
              <a:lnSpc>
                <a:spcPct val="65000"/>
              </a:lnSpc>
              <a:spcBef>
                <a:spcPct val="60000"/>
              </a:spcBef>
            </a:pPr>
            <a:r>
              <a:rPr lang="en-US" dirty="0"/>
              <a:t>Add aspects to protect Board’s interests</a:t>
            </a:r>
          </a:p>
          <a:p>
            <a:pPr>
              <a:lnSpc>
                <a:spcPct val="65000"/>
              </a:lnSpc>
              <a:spcBef>
                <a:spcPct val="75000"/>
              </a:spcBef>
            </a:pPr>
            <a:r>
              <a:rPr lang="en-US" dirty="0"/>
              <a:t>Develop proposals  incrementally, leaving room for movement</a:t>
            </a:r>
          </a:p>
        </p:txBody>
      </p:sp>
    </p:spTree>
    <p:extLst>
      <p:ext uri="{BB962C8B-B14F-4D97-AF65-F5344CB8AC3E}">
        <p14:creationId xmlns:p14="http://schemas.microsoft.com/office/powerpoint/2010/main" val="2111451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62000" y="152400"/>
            <a:ext cx="8430126" cy="647700"/>
          </a:xfrm>
        </p:spPr>
        <p:txBody>
          <a:bodyPr/>
          <a:lstStyle/>
          <a:p>
            <a:r>
              <a:rPr lang="en-US" dirty="0"/>
              <a:t>COUNTERING TO UNION PROPOSAL</a:t>
            </a:r>
          </a:p>
        </p:txBody>
      </p:sp>
      <p:sp>
        <p:nvSpPr>
          <p:cNvPr id="14339" name="Rectangle 3"/>
          <p:cNvSpPr>
            <a:spLocks noGrp="1" noChangeArrowheads="1"/>
          </p:cNvSpPr>
          <p:nvPr>
            <p:ph type="body" idx="4294967295"/>
          </p:nvPr>
        </p:nvSpPr>
        <p:spPr>
          <a:xfrm>
            <a:off x="990600" y="1143001"/>
            <a:ext cx="8229600" cy="4984112"/>
          </a:xfrm>
        </p:spPr>
        <p:txBody>
          <a:bodyPr/>
          <a:lstStyle/>
          <a:p>
            <a:pPr>
              <a:buSzPct val="200000"/>
            </a:pPr>
            <a:r>
              <a:rPr lang="en-US" b="1" dirty="0"/>
              <a:t>Status Quo (no to proposal)</a:t>
            </a:r>
          </a:p>
        </p:txBody>
      </p:sp>
      <p:sp>
        <p:nvSpPr>
          <p:cNvPr id="14340" name="Line 4"/>
          <p:cNvSpPr>
            <a:spLocks noChangeShapeType="1"/>
          </p:cNvSpPr>
          <p:nvPr/>
        </p:nvSpPr>
        <p:spPr bwMode="auto">
          <a:xfrm>
            <a:off x="1219200" y="1676400"/>
            <a:ext cx="0" cy="3657600"/>
          </a:xfrm>
          <a:prstGeom prst="line">
            <a:avLst/>
          </a:prstGeom>
          <a:noFill/>
          <a:ln w="76200">
            <a:solidFill>
              <a:srgbClr val="9933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Text Box 6"/>
          <p:cNvSpPr txBox="1">
            <a:spLocks noChangeArrowheads="1"/>
          </p:cNvSpPr>
          <p:nvPr/>
        </p:nvSpPr>
        <p:spPr bwMode="auto">
          <a:xfrm>
            <a:off x="990600" y="5562600"/>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33"/>
              </a:buClr>
              <a:buSzPct val="325000"/>
              <a:buFontTx/>
              <a:buChar char="•"/>
            </a:pPr>
            <a:r>
              <a:rPr lang="en-US" dirty="0"/>
              <a:t>  </a:t>
            </a:r>
            <a:r>
              <a:rPr lang="en-US" sz="3200" b="1" dirty="0">
                <a:solidFill>
                  <a:srgbClr val="003366"/>
                </a:solidFill>
              </a:rPr>
              <a:t>Bottom Line Counterproposal</a:t>
            </a:r>
            <a:endParaRPr lang="en-US" dirty="0">
              <a:solidFill>
                <a:srgbClr val="003366"/>
              </a:solidFill>
            </a:endParaRPr>
          </a:p>
        </p:txBody>
      </p:sp>
      <p:sp>
        <p:nvSpPr>
          <p:cNvPr id="14343" name="Text Box 7"/>
          <p:cNvSpPr txBox="1">
            <a:spLocks noChangeArrowheads="1"/>
          </p:cNvSpPr>
          <p:nvPr/>
        </p:nvSpPr>
        <p:spPr bwMode="auto">
          <a:xfrm>
            <a:off x="1981200" y="2209800"/>
            <a:ext cx="59436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993333"/>
              </a:buClr>
              <a:buSzPct val="300000"/>
              <a:buFontTx/>
              <a:buChar char="•"/>
            </a:pPr>
            <a:r>
              <a:rPr lang="en-US" dirty="0"/>
              <a:t>  </a:t>
            </a:r>
            <a:r>
              <a:rPr lang="en-US" dirty="0" smtClean="0"/>
              <a:t> </a:t>
            </a:r>
            <a:r>
              <a:rPr lang="en-US" sz="2800" dirty="0" smtClean="0">
                <a:solidFill>
                  <a:srgbClr val="003366"/>
                </a:solidFill>
              </a:rPr>
              <a:t>Initial </a:t>
            </a:r>
            <a:r>
              <a:rPr lang="en-US" sz="2800" dirty="0">
                <a:solidFill>
                  <a:srgbClr val="003366"/>
                </a:solidFill>
              </a:rPr>
              <a:t>counterproposal</a:t>
            </a:r>
          </a:p>
          <a:p>
            <a:pPr>
              <a:spcBef>
                <a:spcPct val="50000"/>
              </a:spcBef>
              <a:buClr>
                <a:srgbClr val="993333"/>
              </a:buClr>
              <a:buSzPct val="200000"/>
              <a:buFontTx/>
              <a:buChar char="•"/>
            </a:pPr>
            <a:r>
              <a:rPr lang="en-US" sz="2800" dirty="0">
                <a:solidFill>
                  <a:srgbClr val="003366"/>
                </a:solidFill>
              </a:rPr>
              <a:t>  Interim counterproposal</a:t>
            </a:r>
          </a:p>
          <a:p>
            <a:pPr>
              <a:spcBef>
                <a:spcPct val="50000"/>
              </a:spcBef>
              <a:buClr>
                <a:srgbClr val="993333"/>
              </a:buClr>
              <a:buSzPct val="300000"/>
              <a:buFontTx/>
              <a:buChar char="•"/>
            </a:pPr>
            <a:r>
              <a:rPr lang="en-US" dirty="0"/>
              <a:t>   </a:t>
            </a:r>
            <a:r>
              <a:rPr lang="en-US" sz="2800" dirty="0">
                <a:solidFill>
                  <a:srgbClr val="003366"/>
                </a:solidFill>
              </a:rPr>
              <a:t>Interim counterproposal</a:t>
            </a:r>
          </a:p>
          <a:p>
            <a:pPr>
              <a:spcBef>
                <a:spcPct val="50000"/>
              </a:spcBef>
              <a:buClr>
                <a:srgbClr val="993333"/>
              </a:buClr>
              <a:buSzPct val="200000"/>
              <a:buFontTx/>
              <a:buChar char="•"/>
            </a:pPr>
            <a:r>
              <a:rPr lang="en-US" sz="2800" dirty="0">
                <a:solidFill>
                  <a:srgbClr val="003366"/>
                </a:solidFill>
              </a:rPr>
              <a:t>  Interim counterproposal</a:t>
            </a:r>
          </a:p>
          <a:p>
            <a:pPr>
              <a:spcBef>
                <a:spcPct val="50000"/>
              </a:spcBef>
              <a:buClr>
                <a:srgbClr val="993333"/>
              </a:buClr>
              <a:buSzPct val="200000"/>
              <a:buFontTx/>
              <a:buChar char="•"/>
            </a:pPr>
            <a:endParaRPr lang="en-US" sz="2800" dirty="0">
              <a:solidFill>
                <a:srgbClr val="003366"/>
              </a:solidFill>
            </a:endParaRPr>
          </a:p>
          <a:p>
            <a:pPr>
              <a:spcBef>
                <a:spcPct val="50000"/>
              </a:spcBef>
              <a:buClr>
                <a:srgbClr val="993333"/>
              </a:buClr>
              <a:buSzPct val="200000"/>
            </a:pPr>
            <a:r>
              <a:rPr lang="en-US" sz="2800" dirty="0"/>
              <a:t>  </a:t>
            </a:r>
          </a:p>
        </p:txBody>
      </p:sp>
    </p:spTree>
    <p:extLst>
      <p:ext uri="{BB962C8B-B14F-4D97-AF65-F5344CB8AC3E}">
        <p14:creationId xmlns:p14="http://schemas.microsoft.com/office/powerpoint/2010/main" val="2726533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EXCHANGE OF PROPOSALS</a:t>
            </a:r>
            <a:endParaRPr lang="en-US" sz="4000" dirty="0"/>
          </a:p>
        </p:txBody>
      </p:sp>
      <p:sp>
        <p:nvSpPr>
          <p:cNvPr id="3" name="Content Placeholder 2"/>
          <p:cNvSpPr>
            <a:spLocks noGrp="1"/>
          </p:cNvSpPr>
          <p:nvPr>
            <p:ph idx="1"/>
          </p:nvPr>
        </p:nvSpPr>
        <p:spPr/>
        <p:txBody>
          <a:bodyPr/>
          <a:lstStyle/>
          <a:p>
            <a:r>
              <a:rPr lang="en-US" b="1" dirty="0" smtClean="0">
                <a:solidFill>
                  <a:srgbClr val="FF0000"/>
                </a:solidFill>
              </a:rPr>
              <a:t>Union Proposal</a:t>
            </a:r>
          </a:p>
          <a:p>
            <a:pPr lvl="1"/>
            <a:r>
              <a:rPr lang="en-US" dirty="0" smtClean="0"/>
              <a:t>Basis for it?  (where does it come from?)</a:t>
            </a:r>
          </a:p>
          <a:p>
            <a:pPr lvl="1"/>
            <a:r>
              <a:rPr lang="en-US" dirty="0" smtClean="0"/>
              <a:t>Is it a legal topic?</a:t>
            </a:r>
          </a:p>
          <a:p>
            <a:pPr lvl="1"/>
            <a:r>
              <a:rPr lang="en-US" i="1" dirty="0" smtClean="0"/>
              <a:t>Cost involved?</a:t>
            </a:r>
          </a:p>
          <a:p>
            <a:pPr lvl="1"/>
            <a:r>
              <a:rPr lang="en-US" dirty="0" smtClean="0"/>
              <a:t>Importance to Union membership? </a:t>
            </a:r>
          </a:p>
          <a:p>
            <a:r>
              <a:rPr lang="en-US" b="1" dirty="0" smtClean="0">
                <a:solidFill>
                  <a:srgbClr val="FF0000"/>
                </a:solidFill>
              </a:rPr>
              <a:t>Board Proposal </a:t>
            </a:r>
          </a:p>
          <a:p>
            <a:pPr lvl="1"/>
            <a:r>
              <a:rPr lang="en-US" dirty="0" smtClean="0"/>
              <a:t>How develop?</a:t>
            </a:r>
          </a:p>
          <a:p>
            <a:pPr lvl="1"/>
            <a:r>
              <a:rPr lang="en-US" dirty="0" smtClean="0"/>
              <a:t>Draft it</a:t>
            </a:r>
          </a:p>
          <a:p>
            <a:pPr lvl="1"/>
            <a:r>
              <a:rPr lang="en-US" dirty="0" smtClean="0"/>
              <a:t>Is it administratively feasible? </a:t>
            </a:r>
            <a:endParaRPr lang="en-US" dirty="0"/>
          </a:p>
        </p:txBody>
      </p:sp>
    </p:spTree>
    <p:extLst>
      <p:ext uri="{BB962C8B-B14F-4D97-AF65-F5344CB8AC3E}">
        <p14:creationId xmlns:p14="http://schemas.microsoft.com/office/powerpoint/2010/main" val="13973456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762000" y="152400"/>
            <a:ext cx="8382000" cy="647700"/>
          </a:xfrm>
        </p:spPr>
        <p:txBody>
          <a:bodyPr/>
          <a:lstStyle/>
          <a:p>
            <a:pPr algn="ctr"/>
            <a:r>
              <a:rPr lang="en-US" sz="4000" dirty="0"/>
              <a:t>THE BOARD SHOULD:</a:t>
            </a:r>
          </a:p>
        </p:txBody>
      </p:sp>
      <p:sp>
        <p:nvSpPr>
          <p:cNvPr id="18435" name="Rectangle 3"/>
          <p:cNvSpPr>
            <a:spLocks noGrp="1" noChangeArrowheads="1"/>
          </p:cNvSpPr>
          <p:nvPr>
            <p:ph type="body" idx="4294967295"/>
          </p:nvPr>
        </p:nvSpPr>
        <p:spPr>
          <a:xfrm>
            <a:off x="1371600" y="876301"/>
            <a:ext cx="7620000" cy="533400"/>
          </a:xfrm>
        </p:spPr>
        <p:txBody>
          <a:bodyPr/>
          <a:lstStyle/>
          <a:p>
            <a:pPr marL="609600" indent="-609600">
              <a:lnSpc>
                <a:spcPct val="90000"/>
              </a:lnSpc>
              <a:buFontTx/>
              <a:buAutoNum type="alphaUcPeriod"/>
            </a:pPr>
            <a:r>
              <a:rPr lang="en-US" b="1" dirty="0">
                <a:solidFill>
                  <a:srgbClr val="993333"/>
                </a:solidFill>
              </a:rPr>
              <a:t>Analyze the union’s proposal</a:t>
            </a:r>
          </a:p>
        </p:txBody>
      </p:sp>
      <p:sp>
        <p:nvSpPr>
          <p:cNvPr id="18436" name="Text Box 4"/>
          <p:cNvSpPr txBox="1">
            <a:spLocks noChangeArrowheads="1"/>
          </p:cNvSpPr>
          <p:nvPr/>
        </p:nvSpPr>
        <p:spPr bwMode="auto">
          <a:xfrm>
            <a:off x="1907005" y="1704181"/>
            <a:ext cx="6248400" cy="13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40000"/>
              </a:lnSpc>
              <a:spcBef>
                <a:spcPct val="50000"/>
              </a:spcBef>
              <a:buSzPct val="125000"/>
              <a:buFontTx/>
              <a:buChar char="•"/>
            </a:pPr>
            <a:r>
              <a:rPr lang="en-US" dirty="0"/>
              <a:t>  </a:t>
            </a:r>
            <a:r>
              <a:rPr lang="en-US" sz="2000" dirty="0">
                <a:solidFill>
                  <a:srgbClr val="003366"/>
                </a:solidFill>
              </a:rPr>
              <a:t>legality</a:t>
            </a:r>
          </a:p>
          <a:p>
            <a:pPr>
              <a:lnSpc>
                <a:spcPct val="40000"/>
              </a:lnSpc>
              <a:spcBef>
                <a:spcPct val="50000"/>
              </a:spcBef>
              <a:buFontTx/>
              <a:buChar char="•"/>
            </a:pPr>
            <a:r>
              <a:rPr lang="en-US" sz="2000" dirty="0">
                <a:solidFill>
                  <a:srgbClr val="003366"/>
                </a:solidFill>
              </a:rPr>
              <a:t>  importance to union</a:t>
            </a:r>
          </a:p>
          <a:p>
            <a:pPr>
              <a:lnSpc>
                <a:spcPct val="40000"/>
              </a:lnSpc>
              <a:spcBef>
                <a:spcPct val="50000"/>
              </a:spcBef>
              <a:buFontTx/>
              <a:buChar char="•"/>
            </a:pPr>
            <a:r>
              <a:rPr lang="en-US" sz="2000" dirty="0">
                <a:solidFill>
                  <a:srgbClr val="003366"/>
                </a:solidFill>
              </a:rPr>
              <a:t>  economic cost</a:t>
            </a:r>
          </a:p>
          <a:p>
            <a:pPr>
              <a:lnSpc>
                <a:spcPct val="40000"/>
              </a:lnSpc>
              <a:spcBef>
                <a:spcPct val="50000"/>
              </a:spcBef>
              <a:buFontTx/>
              <a:buChar char="•"/>
            </a:pPr>
            <a:r>
              <a:rPr lang="en-US" sz="2000" dirty="0">
                <a:solidFill>
                  <a:srgbClr val="003366"/>
                </a:solidFill>
              </a:rPr>
              <a:t>  non-economic implications</a:t>
            </a:r>
          </a:p>
          <a:p>
            <a:pPr>
              <a:lnSpc>
                <a:spcPct val="40000"/>
              </a:lnSpc>
              <a:spcBef>
                <a:spcPct val="50000"/>
              </a:spcBef>
              <a:buFontTx/>
              <a:buChar char="•"/>
            </a:pPr>
            <a:r>
              <a:rPr lang="en-US" sz="2000" dirty="0">
                <a:solidFill>
                  <a:srgbClr val="003366"/>
                </a:solidFill>
              </a:rPr>
              <a:t>  ambiguities in wording</a:t>
            </a:r>
          </a:p>
        </p:txBody>
      </p:sp>
      <p:sp>
        <p:nvSpPr>
          <p:cNvPr id="18437" name="Text Box 5"/>
          <p:cNvSpPr txBox="1">
            <a:spLocks noChangeArrowheads="1"/>
          </p:cNvSpPr>
          <p:nvPr/>
        </p:nvSpPr>
        <p:spPr bwMode="auto">
          <a:xfrm>
            <a:off x="1447800" y="3041076"/>
            <a:ext cx="6743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993333"/>
                </a:solidFill>
              </a:rPr>
              <a:t>B.  Develop its position:</a:t>
            </a:r>
          </a:p>
        </p:txBody>
      </p:sp>
      <p:sp>
        <p:nvSpPr>
          <p:cNvPr id="18438" name="Text Box 6"/>
          <p:cNvSpPr txBox="1">
            <a:spLocks noChangeArrowheads="1"/>
          </p:cNvSpPr>
          <p:nvPr/>
        </p:nvSpPr>
        <p:spPr bwMode="auto">
          <a:xfrm>
            <a:off x="1920641" y="3765549"/>
            <a:ext cx="5181600" cy="83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45000"/>
              </a:lnSpc>
              <a:spcBef>
                <a:spcPct val="50000"/>
              </a:spcBef>
              <a:buSzPct val="150000"/>
              <a:buFontTx/>
              <a:buChar char="•"/>
            </a:pPr>
            <a:r>
              <a:rPr lang="en-US" dirty="0"/>
              <a:t>  </a:t>
            </a:r>
            <a:r>
              <a:rPr lang="en-US" sz="2000" dirty="0">
                <a:solidFill>
                  <a:srgbClr val="003366"/>
                </a:solidFill>
              </a:rPr>
              <a:t>which aspects are acceptable</a:t>
            </a:r>
          </a:p>
          <a:p>
            <a:pPr>
              <a:lnSpc>
                <a:spcPct val="45000"/>
              </a:lnSpc>
              <a:spcBef>
                <a:spcPct val="50000"/>
              </a:spcBef>
              <a:buFontTx/>
              <a:buChar char="•"/>
            </a:pPr>
            <a:r>
              <a:rPr lang="en-US" sz="2000" dirty="0">
                <a:solidFill>
                  <a:srgbClr val="003366"/>
                </a:solidFill>
              </a:rPr>
              <a:t>  which aspects are unacceptable</a:t>
            </a:r>
          </a:p>
          <a:p>
            <a:pPr>
              <a:lnSpc>
                <a:spcPct val="45000"/>
              </a:lnSpc>
              <a:spcBef>
                <a:spcPct val="50000"/>
              </a:spcBef>
              <a:buFontTx/>
              <a:buChar char="•"/>
            </a:pPr>
            <a:r>
              <a:rPr lang="en-US" sz="2000" dirty="0">
                <a:solidFill>
                  <a:srgbClr val="003366"/>
                </a:solidFill>
              </a:rPr>
              <a:t>  add protective language</a:t>
            </a:r>
          </a:p>
        </p:txBody>
      </p:sp>
      <p:sp>
        <p:nvSpPr>
          <p:cNvPr id="18439" name="Text Box 7"/>
          <p:cNvSpPr txBox="1">
            <a:spLocks noChangeArrowheads="1"/>
          </p:cNvSpPr>
          <p:nvPr/>
        </p:nvSpPr>
        <p:spPr bwMode="auto">
          <a:xfrm>
            <a:off x="1434164" y="4596825"/>
            <a:ext cx="73921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a:solidFill>
                  <a:srgbClr val="993333"/>
                </a:solidFill>
              </a:rPr>
              <a:t>C.  Draft counterproposals</a:t>
            </a:r>
          </a:p>
        </p:txBody>
      </p:sp>
      <p:sp>
        <p:nvSpPr>
          <p:cNvPr id="18440" name="Text Box 8"/>
          <p:cNvSpPr txBox="1">
            <a:spLocks noChangeArrowheads="1"/>
          </p:cNvSpPr>
          <p:nvPr/>
        </p:nvSpPr>
        <p:spPr bwMode="auto">
          <a:xfrm>
            <a:off x="1907005" y="5277279"/>
            <a:ext cx="7010400" cy="76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45000"/>
              </a:lnSpc>
              <a:spcBef>
                <a:spcPct val="50000"/>
              </a:spcBef>
              <a:buSzPct val="150000"/>
              <a:buFontTx/>
              <a:buChar char="•"/>
            </a:pPr>
            <a:r>
              <a:rPr lang="en-US" dirty="0"/>
              <a:t> </a:t>
            </a:r>
            <a:r>
              <a:rPr lang="en-US" dirty="0" smtClean="0">
                <a:solidFill>
                  <a:srgbClr val="003366"/>
                </a:solidFill>
              </a:rPr>
              <a:t>bottom </a:t>
            </a:r>
            <a:r>
              <a:rPr lang="en-US" dirty="0">
                <a:solidFill>
                  <a:srgbClr val="003366"/>
                </a:solidFill>
              </a:rPr>
              <a:t>line first</a:t>
            </a:r>
          </a:p>
          <a:p>
            <a:pPr>
              <a:lnSpc>
                <a:spcPct val="45000"/>
              </a:lnSpc>
              <a:spcBef>
                <a:spcPct val="50000"/>
              </a:spcBef>
              <a:buFontTx/>
              <a:buChar char="•"/>
            </a:pPr>
            <a:r>
              <a:rPr lang="en-US" dirty="0">
                <a:solidFill>
                  <a:srgbClr val="003366"/>
                </a:solidFill>
              </a:rPr>
              <a:t>  initial counter next</a:t>
            </a:r>
          </a:p>
          <a:p>
            <a:pPr>
              <a:lnSpc>
                <a:spcPct val="45000"/>
              </a:lnSpc>
              <a:spcBef>
                <a:spcPct val="50000"/>
              </a:spcBef>
              <a:buFontTx/>
              <a:buChar char="•"/>
            </a:pPr>
            <a:r>
              <a:rPr lang="en-US" dirty="0">
                <a:solidFill>
                  <a:srgbClr val="003366"/>
                </a:solidFill>
              </a:rPr>
              <a:t>  interim positions leaving room for movement</a:t>
            </a:r>
          </a:p>
        </p:txBody>
      </p:sp>
      <p:sp>
        <p:nvSpPr>
          <p:cNvPr id="18441" name="Line 9"/>
          <p:cNvSpPr>
            <a:spLocks noChangeShapeType="1"/>
          </p:cNvSpPr>
          <p:nvPr/>
        </p:nvSpPr>
        <p:spPr bwMode="auto">
          <a:xfrm>
            <a:off x="2057400" y="1409701"/>
            <a:ext cx="5638800" cy="0"/>
          </a:xfrm>
          <a:prstGeom prst="line">
            <a:avLst/>
          </a:prstGeom>
          <a:noFill/>
          <a:ln w="38100">
            <a:solidFill>
              <a:srgbClr val="99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Line 10"/>
          <p:cNvSpPr>
            <a:spLocks noChangeShapeType="1"/>
          </p:cNvSpPr>
          <p:nvPr/>
        </p:nvSpPr>
        <p:spPr bwMode="auto">
          <a:xfrm flipV="1">
            <a:off x="2209800" y="3581400"/>
            <a:ext cx="3810000" cy="0"/>
          </a:xfrm>
          <a:prstGeom prst="line">
            <a:avLst/>
          </a:prstGeom>
          <a:noFill/>
          <a:ln w="38100">
            <a:solidFill>
              <a:srgbClr val="99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3" name="Line 11"/>
          <p:cNvSpPr>
            <a:spLocks noChangeShapeType="1"/>
          </p:cNvSpPr>
          <p:nvPr/>
        </p:nvSpPr>
        <p:spPr bwMode="auto">
          <a:xfrm>
            <a:off x="2209800" y="5105400"/>
            <a:ext cx="4419600" cy="0"/>
          </a:xfrm>
          <a:prstGeom prst="line">
            <a:avLst/>
          </a:prstGeom>
          <a:noFill/>
          <a:ln w="38100">
            <a:solidFill>
              <a:srgbClr val="99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484149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3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8">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4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43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40">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40">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440">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1" grpId="0" animBg="1"/>
      <p:bldP spid="18442" grpId="0" animBg="1"/>
      <p:bldP spid="184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762000" y="228600"/>
            <a:ext cx="8382000" cy="647700"/>
          </a:xfrm>
        </p:spPr>
        <p:txBody>
          <a:bodyPr/>
          <a:lstStyle/>
          <a:p>
            <a:pPr algn="ctr"/>
            <a:r>
              <a:rPr lang="en-US" sz="4000"/>
              <a:t>QUESTIONS? </a:t>
            </a:r>
          </a:p>
        </p:txBody>
      </p:sp>
      <p:pic>
        <p:nvPicPr>
          <p:cNvPr id="47109" name="Picture 5" descr="MCj03605160000[1]"/>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752600" y="1371600"/>
            <a:ext cx="5943600" cy="4191000"/>
          </a:xfrm>
        </p:spPr>
      </p:pic>
    </p:spTree>
    <p:extLst>
      <p:ext uri="{BB962C8B-B14F-4D97-AF65-F5344CB8AC3E}">
        <p14:creationId xmlns:p14="http://schemas.microsoft.com/office/powerpoint/2010/main" val="26480508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914400" y="304800"/>
            <a:ext cx="7543800" cy="647700"/>
          </a:xfrm>
        </p:spPr>
        <p:txBody>
          <a:bodyPr/>
          <a:lstStyle/>
          <a:p>
            <a:pPr eaLnBrk="1" hangingPunct="1">
              <a:defRPr/>
            </a:pPr>
            <a:r>
              <a:rPr lang="en-US" sz="4000" dirty="0" smtClean="0">
                <a:ea typeface="+mj-ea"/>
              </a:rPr>
              <a:t>BOARD PROPOSALS</a:t>
            </a:r>
          </a:p>
        </p:txBody>
      </p:sp>
      <p:sp>
        <p:nvSpPr>
          <p:cNvPr id="6" name="Rectangle 3"/>
          <p:cNvSpPr txBox="1">
            <a:spLocks noChangeArrowheads="1"/>
          </p:cNvSpPr>
          <p:nvPr/>
        </p:nvSpPr>
        <p:spPr bwMode="auto">
          <a:xfrm>
            <a:off x="838200" y="1295400"/>
            <a:ext cx="7848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lvl1pPr marL="566738" indent="-449263" eaLnBrk="0" hangingPunct="0">
              <a:defRPr sz="3200" b="1">
                <a:solidFill>
                  <a:schemeClr val="bg1"/>
                </a:solidFill>
                <a:latin typeface="Arial" pitchFamily="34" charset="0"/>
                <a:ea typeface="ヒラギノ角ゴ Pro W3" charset="-128"/>
              </a:defRPr>
            </a:lvl1pPr>
            <a:lvl2pPr marL="742950" indent="-285750" eaLnBrk="0" hangingPunct="0">
              <a:defRPr sz="3200" b="1">
                <a:solidFill>
                  <a:schemeClr val="bg1"/>
                </a:solidFill>
                <a:latin typeface="Arial" pitchFamily="34" charset="0"/>
                <a:ea typeface="ヒラギノ角ゴ Pro W3" charset="-128"/>
              </a:defRPr>
            </a:lvl2pPr>
            <a:lvl3pPr marL="1143000" indent="-228600" eaLnBrk="0" hangingPunct="0">
              <a:defRPr sz="3200" b="1">
                <a:solidFill>
                  <a:schemeClr val="bg1"/>
                </a:solidFill>
                <a:latin typeface="Arial" pitchFamily="34" charset="0"/>
                <a:ea typeface="ヒラギノ角ゴ Pro W3" charset="-128"/>
              </a:defRPr>
            </a:lvl3pPr>
            <a:lvl4pPr marL="1600200" indent="-228600" eaLnBrk="0" hangingPunct="0">
              <a:defRPr sz="3200" b="1">
                <a:solidFill>
                  <a:schemeClr val="bg1"/>
                </a:solidFill>
                <a:latin typeface="Arial" pitchFamily="34" charset="0"/>
                <a:ea typeface="ヒラギノ角ゴ Pro W3" charset="-128"/>
              </a:defRPr>
            </a:lvl4pPr>
            <a:lvl5pPr marL="2057400" indent="-228600" eaLnBrk="0" hangingPunct="0">
              <a:defRPr sz="3200" b="1">
                <a:solidFill>
                  <a:schemeClr val="bg1"/>
                </a:solidFill>
                <a:latin typeface="Arial" pitchFamily="34" charset="0"/>
                <a:ea typeface="ヒラギノ角ゴ Pro W3" charset="-128"/>
              </a:defRPr>
            </a:lvl5pPr>
            <a:lvl6pPr marL="2514600" indent="-228600" eaLnBrk="0" fontAlgn="base" hangingPunct="0">
              <a:spcBef>
                <a:spcPct val="0"/>
              </a:spcBef>
              <a:spcAft>
                <a:spcPct val="0"/>
              </a:spcAft>
              <a:defRPr sz="3200" b="1">
                <a:solidFill>
                  <a:schemeClr val="bg1"/>
                </a:solidFill>
                <a:latin typeface="Arial" pitchFamily="34" charset="0"/>
                <a:ea typeface="ヒラギノ角ゴ Pro W3" charset="-128"/>
              </a:defRPr>
            </a:lvl6pPr>
            <a:lvl7pPr marL="2971800" indent="-228600" eaLnBrk="0" fontAlgn="base" hangingPunct="0">
              <a:spcBef>
                <a:spcPct val="0"/>
              </a:spcBef>
              <a:spcAft>
                <a:spcPct val="0"/>
              </a:spcAft>
              <a:defRPr sz="3200" b="1">
                <a:solidFill>
                  <a:schemeClr val="bg1"/>
                </a:solidFill>
                <a:latin typeface="Arial" pitchFamily="34" charset="0"/>
                <a:ea typeface="ヒラギノ角ゴ Pro W3" charset="-128"/>
              </a:defRPr>
            </a:lvl7pPr>
            <a:lvl8pPr marL="3429000" indent="-228600" eaLnBrk="0" fontAlgn="base" hangingPunct="0">
              <a:spcBef>
                <a:spcPct val="0"/>
              </a:spcBef>
              <a:spcAft>
                <a:spcPct val="0"/>
              </a:spcAft>
              <a:defRPr sz="3200" b="1">
                <a:solidFill>
                  <a:schemeClr val="bg1"/>
                </a:solidFill>
                <a:latin typeface="Arial" pitchFamily="34" charset="0"/>
                <a:ea typeface="ヒラギノ角ゴ Pro W3" charset="-128"/>
              </a:defRPr>
            </a:lvl8pPr>
            <a:lvl9pPr marL="3886200" indent="-228600" eaLnBrk="0" fontAlgn="base" hangingPunct="0">
              <a:spcBef>
                <a:spcPct val="0"/>
              </a:spcBef>
              <a:spcAft>
                <a:spcPct val="0"/>
              </a:spcAft>
              <a:defRPr sz="3200" b="1">
                <a:solidFill>
                  <a:schemeClr val="bg1"/>
                </a:solidFill>
                <a:latin typeface="Arial" pitchFamily="34" charset="0"/>
                <a:ea typeface="ヒラギノ角ゴ Pro W3" charset="-128"/>
              </a:defRPr>
            </a:lvl9pPr>
          </a:lstStyle>
          <a:p>
            <a:pPr fontAlgn="auto">
              <a:lnSpc>
                <a:spcPct val="80000"/>
              </a:lnSpc>
              <a:spcBef>
                <a:spcPct val="20000"/>
              </a:spcBef>
              <a:spcAft>
                <a:spcPts val="0"/>
              </a:spcAft>
              <a:buClr>
                <a:srgbClr val="993333"/>
              </a:buClr>
              <a:buFontTx/>
              <a:buChar char="•"/>
              <a:defRPr/>
            </a:pPr>
            <a:r>
              <a:rPr lang="en-US" sz="2800" b="0" dirty="0" smtClean="0">
                <a:solidFill>
                  <a:srgbClr val="003366"/>
                </a:solidFill>
                <a:cs typeface="+mn-cs"/>
              </a:rPr>
              <a:t>Board</a:t>
            </a:r>
            <a:r>
              <a:rPr lang="ja-JP" altLang="en-US" sz="2800" b="0" dirty="0" smtClean="0">
                <a:solidFill>
                  <a:srgbClr val="003366"/>
                </a:solidFill>
                <a:cs typeface="+mn-cs"/>
              </a:rPr>
              <a:t>’</a:t>
            </a:r>
            <a:r>
              <a:rPr lang="en-US" altLang="ja-JP" sz="2800" b="0" dirty="0" smtClean="0">
                <a:solidFill>
                  <a:srgbClr val="003366"/>
                </a:solidFill>
                <a:cs typeface="+mn-cs"/>
              </a:rPr>
              <a:t>s expression of the </a:t>
            </a:r>
            <a:r>
              <a:rPr lang="en-US" altLang="ja-JP" sz="2800" b="0" dirty="0" smtClean="0">
                <a:solidFill>
                  <a:srgbClr val="CC0000"/>
                </a:solidFill>
                <a:cs typeface="+mn-cs"/>
              </a:rPr>
              <a:t>changes</a:t>
            </a:r>
            <a:r>
              <a:rPr lang="en-US" altLang="ja-JP" sz="2800" b="0" dirty="0" smtClean="0">
                <a:solidFill>
                  <a:schemeClr val="accent2"/>
                </a:solidFill>
                <a:cs typeface="+mn-cs"/>
              </a:rPr>
              <a:t> </a:t>
            </a:r>
            <a:r>
              <a:rPr lang="en-US" altLang="ja-JP" sz="2800" b="0" dirty="0" smtClean="0">
                <a:solidFill>
                  <a:srgbClr val="003366"/>
                </a:solidFill>
                <a:cs typeface="+mn-cs"/>
              </a:rPr>
              <a:t>it needs (or wants) </a:t>
            </a:r>
            <a:r>
              <a:rPr lang="en-US" altLang="ja-JP" sz="2800" b="0" dirty="0" smtClean="0">
                <a:solidFill>
                  <a:srgbClr val="CC0000"/>
                </a:solidFill>
                <a:cs typeface="+mn-cs"/>
              </a:rPr>
              <a:t>in</a:t>
            </a:r>
            <a:r>
              <a:rPr lang="en-US" altLang="ja-JP" sz="2800" b="0" dirty="0" smtClean="0">
                <a:solidFill>
                  <a:schemeClr val="accent2"/>
                </a:solidFill>
                <a:cs typeface="+mn-cs"/>
              </a:rPr>
              <a:t> </a:t>
            </a:r>
            <a:r>
              <a:rPr lang="en-US" altLang="ja-JP" sz="2800" b="0" dirty="0" smtClean="0">
                <a:solidFill>
                  <a:srgbClr val="CC0000"/>
                </a:solidFill>
                <a:cs typeface="+mn-cs"/>
              </a:rPr>
              <a:t>terms and conditions</a:t>
            </a:r>
            <a:r>
              <a:rPr lang="en-US" altLang="ja-JP" sz="2800" b="0" dirty="0" smtClean="0">
                <a:solidFill>
                  <a:schemeClr val="accent2"/>
                </a:solidFill>
                <a:cs typeface="+mn-cs"/>
              </a:rPr>
              <a:t> </a:t>
            </a:r>
            <a:r>
              <a:rPr lang="en-US" altLang="ja-JP" sz="2800" b="0" dirty="0" smtClean="0">
                <a:solidFill>
                  <a:srgbClr val="003366"/>
                </a:solidFill>
                <a:cs typeface="+mn-cs"/>
              </a:rPr>
              <a:t>of employment</a:t>
            </a:r>
          </a:p>
          <a:p>
            <a:pPr fontAlgn="auto">
              <a:lnSpc>
                <a:spcPct val="80000"/>
              </a:lnSpc>
              <a:spcBef>
                <a:spcPct val="20000"/>
              </a:spcBef>
              <a:spcAft>
                <a:spcPts val="0"/>
              </a:spcAft>
              <a:buClr>
                <a:srgbClr val="993333"/>
              </a:buClr>
              <a:defRPr/>
            </a:pPr>
            <a:endParaRPr lang="en-US" sz="2800" dirty="0" smtClean="0">
              <a:solidFill>
                <a:schemeClr val="accent2"/>
              </a:solidFill>
              <a:cs typeface="+mn-cs"/>
            </a:endParaRPr>
          </a:p>
          <a:p>
            <a:pPr fontAlgn="auto">
              <a:lnSpc>
                <a:spcPct val="80000"/>
              </a:lnSpc>
              <a:spcBef>
                <a:spcPct val="20000"/>
              </a:spcBef>
              <a:spcAft>
                <a:spcPts val="0"/>
              </a:spcAft>
              <a:buClr>
                <a:srgbClr val="993333"/>
              </a:buClr>
              <a:buFontTx/>
              <a:buChar char="•"/>
              <a:defRPr/>
            </a:pPr>
            <a:r>
              <a:rPr lang="en-US" sz="2800" b="0" dirty="0" smtClean="0">
                <a:solidFill>
                  <a:srgbClr val="003366"/>
                </a:solidFill>
                <a:cs typeface="+mn-cs"/>
              </a:rPr>
              <a:t>Board proposals should reflect:</a:t>
            </a:r>
          </a:p>
          <a:p>
            <a:pPr lvl="1" fontAlgn="auto">
              <a:spcBef>
                <a:spcPct val="50000"/>
              </a:spcBef>
              <a:spcAft>
                <a:spcPts val="0"/>
              </a:spcAft>
              <a:buClr>
                <a:srgbClr val="993333"/>
              </a:buClr>
              <a:buFontTx/>
              <a:buChar char="-"/>
              <a:defRPr/>
            </a:pPr>
            <a:r>
              <a:rPr lang="en-US" sz="2400" b="0" i="1" dirty="0">
                <a:solidFill>
                  <a:srgbClr val="003366"/>
                </a:solidFill>
              </a:rPr>
              <a:t>B</a:t>
            </a:r>
            <a:r>
              <a:rPr lang="en-US" sz="2400" b="0" i="1" dirty="0" smtClean="0">
                <a:solidFill>
                  <a:srgbClr val="003366"/>
                </a:solidFill>
                <a:cs typeface="+mn-cs"/>
              </a:rPr>
              <a:t>argaining goals that are connected to larger district goals</a:t>
            </a:r>
            <a:r>
              <a:rPr lang="en-US" sz="2400" b="0" dirty="0" smtClean="0">
                <a:solidFill>
                  <a:srgbClr val="003366"/>
                </a:solidFill>
                <a:cs typeface="+mn-cs"/>
              </a:rPr>
              <a:t> </a:t>
            </a:r>
          </a:p>
          <a:p>
            <a:pPr lvl="1" fontAlgn="auto">
              <a:spcBef>
                <a:spcPct val="50000"/>
              </a:spcBef>
              <a:spcAft>
                <a:spcPts val="0"/>
              </a:spcAft>
              <a:buClr>
                <a:srgbClr val="993333"/>
              </a:buClr>
              <a:buFontTx/>
              <a:buChar char="-"/>
              <a:defRPr/>
            </a:pPr>
            <a:r>
              <a:rPr lang="en-US" sz="2400" b="0" i="1" dirty="0">
                <a:solidFill>
                  <a:srgbClr val="003366"/>
                </a:solidFill>
              </a:rPr>
              <a:t>C</a:t>
            </a:r>
            <a:r>
              <a:rPr lang="en-US" sz="2400" b="0" i="1" dirty="0" smtClean="0">
                <a:solidFill>
                  <a:srgbClr val="003366"/>
                </a:solidFill>
                <a:cs typeface="+mn-cs"/>
              </a:rPr>
              <a:t>ontractual provisions that are </a:t>
            </a:r>
            <a:r>
              <a:rPr lang="en-US" sz="2400" b="0" i="1" dirty="0" smtClean="0">
                <a:solidFill>
                  <a:srgbClr val="CC0000"/>
                </a:solidFill>
                <a:cs typeface="+mn-cs"/>
              </a:rPr>
              <a:t>needed</a:t>
            </a:r>
            <a:r>
              <a:rPr lang="en-US" sz="2400" b="0" i="1" dirty="0" smtClean="0">
                <a:solidFill>
                  <a:schemeClr val="accent2"/>
                </a:solidFill>
                <a:cs typeface="+mn-cs"/>
              </a:rPr>
              <a:t> </a:t>
            </a:r>
            <a:r>
              <a:rPr lang="en-US" sz="2400" b="0" i="1" dirty="0" smtClean="0">
                <a:solidFill>
                  <a:srgbClr val="003366"/>
                </a:solidFill>
                <a:cs typeface="+mn-cs"/>
              </a:rPr>
              <a:t>to support district</a:t>
            </a:r>
            <a:r>
              <a:rPr lang="ja-JP" altLang="en-US" sz="2400" b="0" i="1" dirty="0" smtClean="0">
                <a:solidFill>
                  <a:srgbClr val="003366"/>
                </a:solidFill>
                <a:cs typeface="+mn-cs"/>
              </a:rPr>
              <a:t>’</a:t>
            </a:r>
            <a:r>
              <a:rPr lang="en-US" altLang="ja-JP" sz="2400" b="0" i="1" dirty="0" smtClean="0">
                <a:solidFill>
                  <a:srgbClr val="003366"/>
                </a:solidFill>
                <a:cs typeface="+mn-cs"/>
              </a:rPr>
              <a:t>s ability to achieve its</a:t>
            </a:r>
            <a:r>
              <a:rPr lang="en-US" altLang="ja-JP" sz="2400" b="0" i="1" dirty="0" smtClean="0">
                <a:solidFill>
                  <a:schemeClr val="accent2"/>
                </a:solidFill>
                <a:cs typeface="+mn-cs"/>
              </a:rPr>
              <a:t> </a:t>
            </a:r>
            <a:r>
              <a:rPr lang="en-US" altLang="ja-JP" sz="2400" b="0" i="1" dirty="0" smtClean="0">
                <a:solidFill>
                  <a:srgbClr val="CC0000"/>
                </a:solidFill>
                <a:cs typeface="+mn-cs"/>
              </a:rPr>
              <a:t>short-term and long-term</a:t>
            </a:r>
            <a:r>
              <a:rPr lang="en-US" altLang="ja-JP" sz="2400" b="0" i="1" dirty="0" smtClean="0">
                <a:solidFill>
                  <a:schemeClr val="accent2"/>
                </a:solidFill>
                <a:cs typeface="+mn-cs"/>
              </a:rPr>
              <a:t> </a:t>
            </a:r>
            <a:r>
              <a:rPr lang="en-US" altLang="ja-JP" sz="2400" b="0" i="1" dirty="0" smtClean="0">
                <a:solidFill>
                  <a:srgbClr val="003366"/>
                </a:solidFill>
                <a:cs typeface="+mn-cs"/>
              </a:rPr>
              <a:t>educational and operational goals</a:t>
            </a:r>
          </a:p>
          <a:p>
            <a:pPr fontAlgn="auto">
              <a:lnSpc>
                <a:spcPct val="80000"/>
              </a:lnSpc>
              <a:spcBef>
                <a:spcPct val="20000"/>
              </a:spcBef>
              <a:spcAft>
                <a:spcPts val="0"/>
              </a:spcAft>
              <a:buClr>
                <a:srgbClr val="993333"/>
              </a:buClr>
              <a:buFontTx/>
              <a:buChar char="•"/>
              <a:defRPr/>
            </a:pPr>
            <a:endParaRPr lang="en-US" sz="2800" b="0" dirty="0" smtClean="0">
              <a:solidFill>
                <a:srgbClr val="003366"/>
              </a:solidFill>
              <a:cs typeface="+mn-cs"/>
            </a:endParaRPr>
          </a:p>
          <a:p>
            <a:pPr fontAlgn="auto">
              <a:lnSpc>
                <a:spcPct val="80000"/>
              </a:lnSpc>
              <a:spcBef>
                <a:spcPct val="20000"/>
              </a:spcBef>
              <a:spcAft>
                <a:spcPts val="0"/>
              </a:spcAft>
              <a:buClr>
                <a:srgbClr val="993333"/>
              </a:buClr>
              <a:defRPr/>
            </a:pPr>
            <a:endParaRPr lang="en-US" sz="2800" dirty="0" smtClean="0">
              <a:solidFill>
                <a:srgbClr val="003366"/>
              </a:solidFill>
              <a:cs typeface="+mn-cs"/>
            </a:endParaRPr>
          </a:p>
          <a:p>
            <a:pPr fontAlgn="auto">
              <a:lnSpc>
                <a:spcPct val="80000"/>
              </a:lnSpc>
              <a:spcBef>
                <a:spcPct val="20000"/>
              </a:spcBef>
              <a:spcAft>
                <a:spcPts val="0"/>
              </a:spcAft>
              <a:buClr>
                <a:srgbClr val="993333"/>
              </a:buClr>
              <a:buFontTx/>
              <a:buChar char="•"/>
              <a:defRPr/>
            </a:pPr>
            <a:endParaRPr lang="en-US" sz="2000" dirty="0" smtClean="0">
              <a:solidFill>
                <a:srgbClr val="003366"/>
              </a:solidFill>
              <a:cs typeface="+mn-cs"/>
            </a:endParaRPr>
          </a:p>
        </p:txBody>
      </p:sp>
    </p:spTree>
    <p:custDataLst>
      <p:tags r:id="rId1"/>
    </p:custDataLst>
    <p:extLst>
      <p:ext uri="{BB962C8B-B14F-4D97-AF65-F5344CB8AC3E}">
        <p14:creationId xmlns:p14="http://schemas.microsoft.com/office/powerpoint/2010/main" val="27245868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000" dirty="0" smtClean="0">
                <a:latin typeface="Helvetica" charset="0"/>
                <a:ea typeface="+mj-ea"/>
              </a:rPr>
              <a:t/>
            </a:r>
            <a:br>
              <a:rPr lang="en-US" sz="4000" dirty="0" smtClean="0">
                <a:latin typeface="Helvetica" charset="0"/>
                <a:ea typeface="+mj-ea"/>
              </a:rPr>
            </a:br>
            <a:r>
              <a:rPr lang="en-US" sz="4000" dirty="0" smtClean="0">
                <a:latin typeface="Helvetica" charset="0"/>
                <a:ea typeface="+mj-ea"/>
              </a:rPr>
              <a:t/>
            </a:r>
            <a:br>
              <a:rPr lang="en-US" sz="4000" dirty="0" smtClean="0">
                <a:latin typeface="Helvetica" charset="0"/>
                <a:ea typeface="+mj-ea"/>
              </a:rPr>
            </a:br>
            <a:r>
              <a:rPr lang="en-US" sz="4000" dirty="0" smtClean="0">
                <a:latin typeface="Helvetica" charset="0"/>
                <a:ea typeface="+mj-ea"/>
              </a:rPr>
              <a:t/>
            </a:r>
            <a:br>
              <a:rPr lang="en-US" sz="4000" dirty="0" smtClean="0">
                <a:latin typeface="Helvetica" charset="0"/>
                <a:ea typeface="+mj-ea"/>
              </a:rPr>
            </a:br>
            <a:r>
              <a:rPr lang="en-US" sz="4000" dirty="0" smtClean="0">
                <a:ea typeface="+mj-ea"/>
              </a:rPr>
              <a:t>BOARD BARGAINING GOALS</a:t>
            </a:r>
            <a:br>
              <a:rPr lang="en-US" sz="4000" dirty="0" smtClean="0">
                <a:ea typeface="+mj-ea"/>
              </a:rPr>
            </a:br>
            <a:r>
              <a:rPr lang="en-US" sz="4000" dirty="0" smtClean="0">
                <a:ea typeface="+mj-ea"/>
              </a:rPr>
              <a:t/>
            </a:r>
            <a:br>
              <a:rPr lang="en-US" sz="4000" dirty="0" smtClean="0">
                <a:ea typeface="+mj-ea"/>
              </a:rPr>
            </a:br>
            <a:r>
              <a:rPr lang="en-US" sz="4000" dirty="0" smtClean="0">
                <a:latin typeface="Helvetica" charset="0"/>
                <a:ea typeface="+mj-ea"/>
              </a:rPr>
              <a:t/>
            </a:r>
            <a:br>
              <a:rPr lang="en-US" sz="4000" dirty="0" smtClean="0">
                <a:latin typeface="Helvetica" charset="0"/>
                <a:ea typeface="+mj-ea"/>
              </a:rPr>
            </a:br>
            <a:endParaRPr lang="en-US" sz="4000" dirty="0" smtClean="0">
              <a:latin typeface="Helvetica" charset="0"/>
              <a:ea typeface="+mj-ea"/>
            </a:endParaRPr>
          </a:p>
        </p:txBody>
      </p:sp>
      <p:sp>
        <p:nvSpPr>
          <p:cNvPr id="5123" name="Rectangle 3"/>
          <p:cNvSpPr>
            <a:spLocks noGrp="1" noChangeArrowheads="1"/>
          </p:cNvSpPr>
          <p:nvPr>
            <p:ph type="body" idx="1"/>
          </p:nvPr>
        </p:nvSpPr>
        <p:spPr>
          <a:xfrm>
            <a:off x="1219200" y="1600200"/>
            <a:ext cx="7543800" cy="4267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spcBef>
                <a:spcPct val="40000"/>
              </a:spcBef>
              <a:buClr>
                <a:srgbClr val="800000"/>
              </a:buClr>
              <a:buFont typeface="Arial"/>
              <a:buChar char="•"/>
              <a:defRPr/>
            </a:pPr>
            <a:r>
              <a:rPr lang="en-US" dirty="0" smtClean="0">
                <a:latin typeface="Helvetica" charset="0"/>
                <a:ea typeface="+mn-ea"/>
              </a:rPr>
              <a:t>Include the board's bargaining needs</a:t>
            </a:r>
          </a:p>
          <a:p>
            <a:pPr eaLnBrk="1" hangingPunct="1">
              <a:spcBef>
                <a:spcPct val="40000"/>
              </a:spcBef>
              <a:buClr>
                <a:srgbClr val="800000"/>
              </a:buClr>
              <a:buFont typeface="Arial"/>
              <a:buChar char="•"/>
              <a:defRPr/>
            </a:pPr>
            <a:r>
              <a:rPr lang="en-US" dirty="0" smtClean="0">
                <a:latin typeface="Helvetica" charset="0"/>
                <a:ea typeface="+mn-ea"/>
              </a:rPr>
              <a:t>Include the board's bargaining wants</a:t>
            </a:r>
          </a:p>
          <a:p>
            <a:pPr eaLnBrk="1" hangingPunct="1">
              <a:spcBef>
                <a:spcPct val="40000"/>
              </a:spcBef>
              <a:buClr>
                <a:srgbClr val="800000"/>
              </a:buClr>
              <a:buFont typeface="Arial"/>
              <a:buChar char="•"/>
              <a:defRPr/>
            </a:pPr>
            <a:r>
              <a:rPr lang="en-US" dirty="0" smtClean="0">
                <a:latin typeface="Helvetica" charset="0"/>
                <a:ea typeface="+mn-ea"/>
              </a:rPr>
              <a:t>Include the board's bargaining parameters on the union's issues</a:t>
            </a:r>
          </a:p>
          <a:p>
            <a:pPr marL="0" indent="0" eaLnBrk="1" hangingPunct="1">
              <a:spcBef>
                <a:spcPct val="40000"/>
              </a:spcBef>
              <a:buClr>
                <a:srgbClr val="800000"/>
              </a:buClr>
              <a:buNone/>
              <a:defRPr/>
            </a:pPr>
            <a:endParaRPr lang="en-US" sz="800" dirty="0" smtClean="0">
              <a:latin typeface="Helvetica" charset="0"/>
              <a:ea typeface="+mn-ea"/>
            </a:endParaRPr>
          </a:p>
          <a:p>
            <a:pPr eaLnBrk="1" hangingPunct="1">
              <a:spcBef>
                <a:spcPts val="0"/>
              </a:spcBef>
              <a:buClr>
                <a:srgbClr val="800000"/>
              </a:buClr>
              <a:buFont typeface="Arial"/>
              <a:buChar char="•"/>
              <a:defRPr/>
            </a:pPr>
            <a:r>
              <a:rPr lang="en-US" dirty="0" smtClean="0">
                <a:latin typeface="Helvetica" charset="0"/>
                <a:ea typeface="+mn-ea"/>
              </a:rPr>
              <a:t>Incorporate the board's desired tone</a:t>
            </a:r>
          </a:p>
          <a:p>
            <a:pPr marL="0" indent="0" eaLnBrk="1" hangingPunct="1">
              <a:spcBef>
                <a:spcPts val="0"/>
              </a:spcBef>
              <a:buClr>
                <a:srgbClr val="800000"/>
              </a:buClr>
              <a:buNone/>
              <a:defRPr/>
            </a:pPr>
            <a:r>
              <a:rPr lang="en-US" dirty="0" smtClean="0">
                <a:latin typeface="Helvetica" charset="0"/>
                <a:ea typeface="+mn-ea"/>
              </a:rPr>
              <a:t>   and atmosphere for negotiations</a:t>
            </a:r>
          </a:p>
        </p:txBody>
      </p:sp>
    </p:spTree>
    <p:extLst>
      <p:ext uri="{BB962C8B-B14F-4D97-AF65-F5344CB8AC3E}">
        <p14:creationId xmlns:p14="http://schemas.microsoft.com/office/powerpoint/2010/main" val="329621246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304800"/>
            <a:ext cx="8077200" cy="6477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000" dirty="0" smtClean="0">
                <a:ea typeface="+mj-ea"/>
              </a:rPr>
              <a:t>THE BOARD‘S BARGAINING WANTS/NEEDS </a:t>
            </a:r>
          </a:p>
        </p:txBody>
      </p:sp>
      <p:sp>
        <p:nvSpPr>
          <p:cNvPr id="8195" name="Rectangle 3"/>
          <p:cNvSpPr>
            <a:spLocks noGrp="1" noChangeArrowheads="1"/>
          </p:cNvSpPr>
          <p:nvPr>
            <p:ph type="body" idx="1"/>
          </p:nvPr>
        </p:nvSpPr>
        <p:spPr>
          <a:xfrm>
            <a:off x="1066800" y="1676400"/>
            <a:ext cx="8077200" cy="44196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spcBef>
                <a:spcPct val="0"/>
              </a:spcBef>
              <a:buFontTx/>
              <a:buNone/>
              <a:tabLst>
                <a:tab pos="695325" algn="l"/>
              </a:tabLst>
              <a:defRPr/>
            </a:pPr>
            <a:r>
              <a:rPr lang="en-US" dirty="0" smtClean="0">
                <a:latin typeface="Helvetica" charset="0"/>
                <a:ea typeface="+mn-ea"/>
              </a:rPr>
              <a:t>Are identified and established by the full board </a:t>
            </a:r>
            <a:r>
              <a:rPr lang="en-US" dirty="0" smtClean="0">
                <a:solidFill>
                  <a:srgbClr val="FF0000"/>
                </a:solidFill>
                <a:latin typeface="Helvetica" charset="0"/>
                <a:ea typeface="+mn-ea"/>
              </a:rPr>
              <a:t>after</a:t>
            </a:r>
          </a:p>
          <a:p>
            <a:pPr eaLnBrk="1" hangingPunct="1">
              <a:spcBef>
                <a:spcPct val="0"/>
              </a:spcBef>
              <a:buClr>
                <a:srgbClr val="800000"/>
              </a:buClr>
              <a:buFont typeface="Arial"/>
              <a:buChar char="•"/>
              <a:tabLst>
                <a:tab pos="695325" algn="l"/>
              </a:tabLst>
              <a:defRPr/>
            </a:pPr>
            <a:r>
              <a:rPr lang="en-US" dirty="0" smtClean="0">
                <a:latin typeface="Helvetica" charset="0"/>
                <a:ea typeface="+mn-ea"/>
              </a:rPr>
              <a:t> 	Reviewing the board's goals</a:t>
            </a:r>
          </a:p>
          <a:p>
            <a:pPr eaLnBrk="1" hangingPunct="1">
              <a:spcBef>
                <a:spcPct val="0"/>
              </a:spcBef>
              <a:spcAft>
                <a:spcPct val="20000"/>
              </a:spcAft>
              <a:buClr>
                <a:srgbClr val="800000"/>
              </a:buClr>
              <a:buFont typeface="Arial"/>
              <a:buChar char="•"/>
              <a:tabLst>
                <a:tab pos="695325" algn="l"/>
              </a:tabLst>
              <a:defRPr/>
            </a:pPr>
            <a:r>
              <a:rPr lang="en-US" dirty="0" smtClean="0">
                <a:latin typeface="Helvetica" charset="0"/>
                <a:ea typeface="+mn-ea"/>
              </a:rPr>
              <a:t> 	Assessing program needs (particularly</a:t>
            </a:r>
          </a:p>
          <a:p>
            <a:pPr marL="0" indent="0" eaLnBrk="1" hangingPunct="1">
              <a:spcBef>
                <a:spcPct val="0"/>
              </a:spcBef>
              <a:spcAft>
                <a:spcPct val="20000"/>
              </a:spcAft>
              <a:buClr>
                <a:srgbClr val="800000"/>
              </a:buClr>
              <a:buNone/>
              <a:tabLst>
                <a:tab pos="695325" algn="l"/>
              </a:tabLst>
              <a:defRPr/>
            </a:pPr>
            <a:r>
              <a:rPr lang="en-US" dirty="0">
                <a:latin typeface="Helvetica" charset="0"/>
              </a:rPr>
              <a:t> </a:t>
            </a:r>
            <a:r>
              <a:rPr lang="en-US" dirty="0" smtClean="0">
                <a:latin typeface="Helvetica" charset="0"/>
              </a:rPr>
              <a:t>  </a:t>
            </a:r>
            <a:r>
              <a:rPr lang="en-US" dirty="0" smtClean="0">
                <a:latin typeface="Helvetica" charset="0"/>
                <a:ea typeface="+mn-ea"/>
              </a:rPr>
              <a:t>   new or changed programs)</a:t>
            </a:r>
          </a:p>
          <a:p>
            <a:pPr eaLnBrk="1" hangingPunct="1">
              <a:spcBef>
                <a:spcPct val="0"/>
              </a:spcBef>
              <a:spcAft>
                <a:spcPct val="20000"/>
              </a:spcAft>
              <a:buClr>
                <a:srgbClr val="800000"/>
              </a:buClr>
              <a:buFont typeface="Arial"/>
              <a:buChar char="•"/>
              <a:tabLst>
                <a:tab pos="695325" algn="l"/>
              </a:tabLst>
              <a:defRPr/>
            </a:pPr>
            <a:r>
              <a:rPr lang="en-US" dirty="0" smtClean="0">
                <a:latin typeface="Helvetica" charset="0"/>
                <a:ea typeface="+mn-ea"/>
              </a:rPr>
              <a:t> 	Considering each board member's 	concerns </a:t>
            </a:r>
          </a:p>
          <a:p>
            <a:pPr eaLnBrk="1" hangingPunct="1">
              <a:spcBef>
                <a:spcPct val="0"/>
              </a:spcBef>
              <a:spcAft>
                <a:spcPct val="20000"/>
              </a:spcAft>
              <a:buClr>
                <a:srgbClr val="800000"/>
              </a:buClr>
              <a:buFont typeface="Arial"/>
              <a:buChar char="•"/>
              <a:tabLst>
                <a:tab pos="695325" algn="l"/>
              </a:tabLst>
              <a:defRPr/>
            </a:pPr>
            <a:r>
              <a:rPr lang="en-US" dirty="0" smtClean="0">
                <a:latin typeface="Helvetica" charset="0"/>
                <a:ea typeface="+mn-ea"/>
              </a:rPr>
              <a:t> 	Receiving administrative input</a:t>
            </a:r>
          </a:p>
        </p:txBody>
      </p:sp>
    </p:spTree>
    <p:extLst>
      <p:ext uri="{BB962C8B-B14F-4D97-AF65-F5344CB8AC3E}">
        <p14:creationId xmlns:p14="http://schemas.microsoft.com/office/powerpoint/2010/main" val="324500469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dissolve">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dissolve">
                                      <p:cBhvr>
                                        <p:cTn id="32"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8153400" cy="6477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000" dirty="0" smtClean="0">
                <a:ea typeface="+mj-ea"/>
              </a:rPr>
              <a:t>THE BOARD‘S BARGAINING WANTS/NEEDS </a:t>
            </a:r>
          </a:p>
        </p:txBody>
      </p:sp>
      <p:sp>
        <p:nvSpPr>
          <p:cNvPr id="10243" name="Rectangle 3"/>
          <p:cNvSpPr>
            <a:spLocks noGrp="1" noChangeArrowheads="1"/>
          </p:cNvSpPr>
          <p:nvPr>
            <p:ph type="body" idx="1"/>
          </p:nvPr>
        </p:nvSpPr>
        <p:spPr>
          <a:xfrm>
            <a:off x="1143000" y="1676400"/>
            <a:ext cx="7924800" cy="4114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eaLnBrk="1" hangingPunct="1">
              <a:spcBef>
                <a:spcPct val="0"/>
              </a:spcBef>
              <a:buFontTx/>
              <a:buNone/>
              <a:tabLst>
                <a:tab pos="635000" algn="l"/>
              </a:tabLst>
              <a:defRPr/>
            </a:pPr>
            <a:r>
              <a:rPr lang="en-US" dirty="0" smtClean="0">
                <a:latin typeface="Helvetica" charset="0"/>
                <a:ea typeface="+mn-ea"/>
              </a:rPr>
              <a:t>Are identified and established by the full board </a:t>
            </a:r>
            <a:r>
              <a:rPr lang="en-US" dirty="0" smtClean="0">
                <a:solidFill>
                  <a:srgbClr val="FF0000"/>
                </a:solidFill>
                <a:latin typeface="Helvetica" charset="0"/>
                <a:ea typeface="+mn-ea"/>
              </a:rPr>
              <a:t>after</a:t>
            </a:r>
          </a:p>
          <a:p>
            <a:pPr eaLnBrk="1" hangingPunct="1">
              <a:spcBef>
                <a:spcPct val="40000"/>
              </a:spcBef>
              <a:spcAft>
                <a:spcPct val="20000"/>
              </a:spcAft>
              <a:buClr>
                <a:srgbClr val="800000"/>
              </a:buClr>
              <a:buFont typeface="Arial"/>
              <a:buChar char="•"/>
              <a:tabLst>
                <a:tab pos="635000" algn="l"/>
              </a:tabLst>
              <a:defRPr/>
            </a:pPr>
            <a:r>
              <a:rPr lang="en-US" dirty="0" smtClean="0">
                <a:latin typeface="Helvetica" charset="0"/>
                <a:ea typeface="+mn-ea"/>
              </a:rPr>
              <a:t> 	Analyzing the expired agreement</a:t>
            </a:r>
          </a:p>
          <a:p>
            <a:pPr eaLnBrk="1" hangingPunct="1">
              <a:spcBef>
                <a:spcPct val="40000"/>
              </a:spcBef>
              <a:spcAft>
                <a:spcPct val="20000"/>
              </a:spcAft>
              <a:buClr>
                <a:srgbClr val="800000"/>
              </a:buClr>
              <a:buFont typeface="Arial"/>
              <a:buChar char="•"/>
              <a:tabLst>
                <a:tab pos="635000" algn="l"/>
              </a:tabLst>
              <a:defRPr/>
            </a:pPr>
            <a:r>
              <a:rPr lang="en-US" dirty="0" smtClean="0">
                <a:latin typeface="Helvetica" charset="0"/>
                <a:ea typeface="+mn-ea"/>
              </a:rPr>
              <a:t> 	Reviewing the grievance file</a:t>
            </a:r>
          </a:p>
          <a:p>
            <a:pPr eaLnBrk="1" hangingPunct="1">
              <a:spcBef>
                <a:spcPct val="40000"/>
              </a:spcBef>
              <a:spcAft>
                <a:spcPct val="20000"/>
              </a:spcAft>
              <a:buClr>
                <a:srgbClr val="800000"/>
              </a:buClr>
              <a:buFont typeface="Arial"/>
              <a:buChar char="•"/>
              <a:tabLst>
                <a:tab pos="635000" algn="l"/>
              </a:tabLst>
              <a:defRPr/>
            </a:pPr>
            <a:r>
              <a:rPr lang="en-US" dirty="0" smtClean="0">
                <a:latin typeface="Helvetica" charset="0"/>
                <a:ea typeface="+mn-ea"/>
              </a:rPr>
              <a:t> 	Considering the want/needs not 	satisfied in the last round of bargaining</a:t>
            </a:r>
          </a:p>
        </p:txBody>
      </p:sp>
    </p:spTree>
    <p:extLst>
      <p:ext uri="{BB962C8B-B14F-4D97-AF65-F5344CB8AC3E}">
        <p14:creationId xmlns:p14="http://schemas.microsoft.com/office/powerpoint/2010/main" val="204392406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box(in)">
                                      <p:cBhvr>
                                        <p:cTn id="11" dur="500"/>
                                        <p:tgtEl>
                                          <p:spTgt spid="1024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243">
                                            <p:txEl>
                                              <p:pRg st="2" end="2"/>
                                            </p:txEl>
                                          </p:spTgt>
                                        </p:tgtEl>
                                        <p:attrNameLst>
                                          <p:attrName>style.visibility</p:attrName>
                                        </p:attrNameLst>
                                      </p:cBhvr>
                                      <p:to>
                                        <p:strVal val="visible"/>
                                      </p:to>
                                    </p:set>
                                    <p:animEffect transition="in" filter="box(in)">
                                      <p:cBhvr>
                                        <p:cTn id="16" dur="500"/>
                                        <p:tgtEl>
                                          <p:spTgt spid="1024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Effect transition="in" filter="box(in)">
                                      <p:cBhvr>
                                        <p:cTn id="21"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title"/>
          </p:nvPr>
        </p:nvSpPr>
        <p:spPr>
          <a:xfrm>
            <a:off x="990600" y="304800"/>
            <a:ext cx="7543800" cy="647700"/>
          </a:xfrm>
        </p:spPr>
        <p:txBody>
          <a:bodyPr/>
          <a:lstStyle/>
          <a:p>
            <a:pPr>
              <a:defRPr/>
            </a:pPr>
            <a:r>
              <a:rPr lang="en-US" sz="4000" dirty="0" smtClean="0"/>
              <a:t>THE BOARD‘S BARGAINING WANTS/NEEDS </a:t>
            </a:r>
          </a:p>
        </p:txBody>
      </p:sp>
      <p:sp>
        <p:nvSpPr>
          <p:cNvPr id="131076" name="Rectangle 4"/>
          <p:cNvSpPr>
            <a:spLocks noGrp="1" noChangeArrowheads="1"/>
          </p:cNvSpPr>
          <p:nvPr>
            <p:ph type="body" idx="1"/>
          </p:nvPr>
        </p:nvSpPr>
        <p:spPr>
          <a:xfrm>
            <a:off x="3886200" y="1299633"/>
            <a:ext cx="5105400" cy="4034367"/>
          </a:xfrm>
        </p:spPr>
        <p:txBody>
          <a:bodyPr/>
          <a:lstStyle/>
          <a:p>
            <a:pPr eaLnBrk="1" hangingPunct="1">
              <a:buFontTx/>
              <a:buChar char="-"/>
              <a:defRPr/>
            </a:pPr>
            <a:endParaRPr lang="en-US" sz="2700" dirty="0" smtClean="0">
              <a:ea typeface="+mn-ea"/>
            </a:endParaRPr>
          </a:p>
          <a:p>
            <a:pPr eaLnBrk="1" hangingPunct="1">
              <a:buFontTx/>
              <a:buChar char="-"/>
              <a:defRPr/>
            </a:pPr>
            <a:r>
              <a:rPr lang="en-US" sz="2700" dirty="0" smtClean="0">
                <a:ea typeface="+mn-ea"/>
              </a:rPr>
              <a:t>Determine what the board’s initial proposals </a:t>
            </a:r>
            <a:r>
              <a:rPr lang="en-US" sz="2700" u="sng" dirty="0" smtClean="0">
                <a:ea typeface="+mn-ea"/>
              </a:rPr>
              <a:t>must</a:t>
            </a:r>
            <a:r>
              <a:rPr lang="en-US" sz="2700" dirty="0" smtClean="0">
                <a:ea typeface="+mn-ea"/>
              </a:rPr>
              <a:t> seek</a:t>
            </a:r>
          </a:p>
          <a:p>
            <a:pPr eaLnBrk="1" hangingPunct="1">
              <a:buFontTx/>
              <a:buChar char="-"/>
              <a:defRPr/>
            </a:pPr>
            <a:endParaRPr lang="en-US" sz="2700" dirty="0" smtClean="0">
              <a:ea typeface="+mn-ea"/>
            </a:endParaRPr>
          </a:p>
          <a:p>
            <a:pPr eaLnBrk="1" hangingPunct="1">
              <a:buFontTx/>
              <a:buChar char="-"/>
              <a:defRPr/>
            </a:pPr>
            <a:r>
              <a:rPr lang="en-US" sz="2700" dirty="0" smtClean="0">
                <a:ea typeface="+mn-ea"/>
              </a:rPr>
              <a:t>List </a:t>
            </a:r>
            <a:r>
              <a:rPr lang="en-US" sz="2700" dirty="0">
                <a:ea typeface="+mn-ea"/>
              </a:rPr>
              <a:t>could be very </a:t>
            </a:r>
            <a:r>
              <a:rPr lang="en-US" sz="2700" dirty="0" smtClean="0">
                <a:ea typeface="+mn-ea"/>
              </a:rPr>
              <a:t>long and include items which are very important as well as those that are relatively insignificant</a:t>
            </a:r>
          </a:p>
        </p:txBody>
      </p:sp>
      <p:sp>
        <p:nvSpPr>
          <p:cNvPr id="131078" name="Text Box 6"/>
          <p:cNvSpPr txBox="1">
            <a:spLocks noChangeArrowheads="1"/>
          </p:cNvSpPr>
          <p:nvPr/>
        </p:nvSpPr>
        <p:spPr bwMode="auto">
          <a:xfrm>
            <a:off x="838200" y="5181600"/>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fontAlgn="auto">
              <a:spcBef>
                <a:spcPct val="50000"/>
              </a:spcBef>
              <a:spcAft>
                <a:spcPts val="0"/>
              </a:spcAft>
              <a:defRPr/>
            </a:pPr>
            <a:r>
              <a:rPr lang="en-US" sz="2800" b="1" i="1" dirty="0">
                <a:solidFill>
                  <a:srgbClr val="990000"/>
                </a:solidFill>
                <a:latin typeface="Arial" charset="0"/>
                <a:ea typeface="ヒラギノ角ゴ Pro W3" charset="0"/>
                <a:cs typeface="+mn-cs"/>
              </a:rPr>
              <a:t>No need to waste time on items that will not go to the bargaining table</a:t>
            </a:r>
          </a:p>
        </p:txBody>
      </p:sp>
      <p:pic>
        <p:nvPicPr>
          <p:cNvPr id="2" name="Picture 1" descr="7680040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1600200"/>
            <a:ext cx="2425700" cy="3234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9679578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152400"/>
            <a:ext cx="7696200" cy="9144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4000" dirty="0" smtClean="0">
                <a:ea typeface="+mj-ea"/>
              </a:rPr>
              <a:t/>
            </a:r>
            <a:br>
              <a:rPr lang="en-US" sz="4000" dirty="0" smtClean="0">
                <a:ea typeface="+mj-ea"/>
              </a:rPr>
            </a:br>
            <a:r>
              <a:rPr lang="en-US" sz="4000" dirty="0" smtClean="0">
                <a:ea typeface="+mj-ea"/>
              </a:rPr>
              <a:t/>
            </a:r>
            <a:br>
              <a:rPr lang="en-US" sz="4000" dirty="0" smtClean="0">
                <a:ea typeface="+mj-ea"/>
              </a:rPr>
            </a:br>
            <a:r>
              <a:rPr lang="en-US" sz="4000" dirty="0" smtClean="0">
                <a:ea typeface="+mj-ea"/>
              </a:rPr>
              <a:t/>
            </a:r>
            <a:br>
              <a:rPr lang="en-US" sz="4000" dirty="0" smtClean="0">
                <a:ea typeface="+mj-ea"/>
              </a:rPr>
            </a:br>
            <a:r>
              <a:rPr lang="en-US" sz="4000" dirty="0" smtClean="0">
                <a:ea typeface="+mj-ea"/>
              </a:rPr>
              <a:t>A CHECKLIST FOR EACH PROPOSAL</a:t>
            </a:r>
            <a:br>
              <a:rPr lang="en-US" sz="4000" dirty="0" smtClean="0">
                <a:ea typeface="+mj-ea"/>
              </a:rPr>
            </a:br>
            <a:r>
              <a:rPr lang="en-US" sz="4000" dirty="0" smtClean="0">
                <a:ea typeface="+mj-ea"/>
              </a:rPr>
              <a:t/>
            </a:r>
            <a:br>
              <a:rPr lang="en-US" sz="4000" dirty="0" smtClean="0">
                <a:ea typeface="+mj-ea"/>
              </a:rPr>
            </a:br>
            <a:r>
              <a:rPr lang="en-US" sz="4000" dirty="0" smtClean="0">
                <a:ea typeface="+mj-ea"/>
              </a:rPr>
              <a:t/>
            </a:r>
            <a:br>
              <a:rPr lang="en-US" sz="4000" dirty="0" smtClean="0">
                <a:ea typeface="+mj-ea"/>
              </a:rPr>
            </a:br>
            <a:endParaRPr lang="en-US" sz="4000" dirty="0" smtClean="0">
              <a:ea typeface="+mj-ea"/>
            </a:endParaRPr>
          </a:p>
        </p:txBody>
      </p:sp>
      <p:sp>
        <p:nvSpPr>
          <p:cNvPr id="14339" name="Rectangle 3"/>
          <p:cNvSpPr>
            <a:spLocks noGrp="1" noChangeArrowheads="1"/>
          </p:cNvSpPr>
          <p:nvPr>
            <p:ph type="body" idx="1"/>
          </p:nvPr>
        </p:nvSpPr>
        <p:spPr>
          <a:xfrm>
            <a:off x="1143000" y="1676400"/>
            <a:ext cx="7696200" cy="483076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spcBef>
                <a:spcPct val="0"/>
              </a:spcBef>
              <a:spcAft>
                <a:spcPct val="40000"/>
              </a:spcAft>
              <a:buClr>
                <a:srgbClr val="800000"/>
              </a:buClr>
              <a:defRPr/>
            </a:pPr>
            <a:r>
              <a:rPr lang="en-US" dirty="0" smtClean="0">
                <a:latin typeface="Helvetica" charset="0"/>
                <a:ea typeface="+mn-ea"/>
              </a:rPr>
              <a:t>Understand the board's wants/needs</a:t>
            </a:r>
          </a:p>
          <a:p>
            <a:pPr eaLnBrk="1" hangingPunct="1">
              <a:lnSpc>
                <a:spcPct val="90000"/>
              </a:lnSpc>
              <a:spcBef>
                <a:spcPct val="0"/>
              </a:spcBef>
              <a:spcAft>
                <a:spcPct val="40000"/>
              </a:spcAft>
              <a:buClr>
                <a:srgbClr val="800000"/>
              </a:buClr>
              <a:defRPr/>
            </a:pPr>
            <a:r>
              <a:rPr lang="en-US" dirty="0" smtClean="0">
                <a:latin typeface="Helvetica" charset="0"/>
                <a:ea typeface="+mn-ea"/>
              </a:rPr>
              <a:t>Check the entire agreement for all provisions that may have impact</a:t>
            </a:r>
          </a:p>
          <a:p>
            <a:pPr eaLnBrk="1" hangingPunct="1">
              <a:lnSpc>
                <a:spcPct val="90000"/>
              </a:lnSpc>
              <a:spcBef>
                <a:spcPct val="0"/>
              </a:spcBef>
              <a:spcAft>
                <a:spcPct val="40000"/>
              </a:spcAft>
              <a:buClr>
                <a:srgbClr val="800000"/>
              </a:buClr>
              <a:defRPr/>
            </a:pPr>
            <a:r>
              <a:rPr lang="en-US" dirty="0" smtClean="0">
                <a:latin typeface="Helvetica" charset="0"/>
                <a:ea typeface="+mn-ea"/>
              </a:rPr>
              <a:t>Obtain information about relevant practices and procedures – check with the administration</a:t>
            </a:r>
          </a:p>
          <a:p>
            <a:pPr eaLnBrk="1" hangingPunct="1">
              <a:lnSpc>
                <a:spcPct val="90000"/>
              </a:lnSpc>
              <a:spcBef>
                <a:spcPct val="0"/>
              </a:spcBef>
              <a:spcAft>
                <a:spcPct val="40000"/>
              </a:spcAft>
              <a:buClr>
                <a:srgbClr val="800000"/>
              </a:buClr>
              <a:defRPr/>
            </a:pPr>
            <a:r>
              <a:rPr lang="en-US" dirty="0" smtClean="0">
                <a:latin typeface="Helvetica" charset="0"/>
                <a:ea typeface="+mn-ea"/>
              </a:rPr>
              <a:t>List all aspects that should be addressed in the proposal</a:t>
            </a:r>
          </a:p>
        </p:txBody>
      </p:sp>
    </p:spTree>
    <p:extLst>
      <p:ext uri="{BB962C8B-B14F-4D97-AF65-F5344CB8AC3E}">
        <p14:creationId xmlns:p14="http://schemas.microsoft.com/office/powerpoint/2010/main" val="100788381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arn(inHorizontal)">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arn(inHorizontal)">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arn(inHorizontal)">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arn(inHorizontal)">
                                      <p:cBhvr>
                                        <p:cTn id="2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9|20.4"/>
</p:tagLst>
</file>

<file path=ppt/tags/tag2.xml><?xml version="1.0" encoding="utf-8"?>
<p:tagLst xmlns:a="http://schemas.openxmlformats.org/drawingml/2006/main" xmlns:r="http://schemas.openxmlformats.org/officeDocument/2006/relationships" xmlns:p="http://schemas.openxmlformats.org/presentationml/2006/main">
  <p:tag name="TIMING" val="|19.1"/>
</p:tagLst>
</file>

<file path=ppt/theme/theme1.xml><?xml version="1.0" encoding="utf-8"?>
<a:theme xmlns:a="http://schemas.openxmlformats.org/drawingml/2006/main" name="NJSBA powerpoint">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3ED24F1F9F648BC4A0C4D9BC1DEBF" ma:contentTypeVersion="17" ma:contentTypeDescription="Create a new document." ma:contentTypeScope="" ma:versionID="5fa0a44dfb7990b512d18fb236f1b402">
  <xsd:schema xmlns:xsd="http://www.w3.org/2001/XMLSchema" xmlns:xs="http://www.w3.org/2001/XMLSchema" xmlns:p="http://schemas.microsoft.com/office/2006/metadata/properties" xmlns:ns1="http://schemas.microsoft.com/sharepoint/v3" xmlns:ns2="ed0eeb22-c85f-47ad-b4ee-843631bdfb60" xmlns:ns3="26bfb855-a36a-4ec2-9b05-7420e8dff8ce" targetNamespace="http://schemas.microsoft.com/office/2006/metadata/properties" ma:root="true" ma:fieldsID="6ca6d4b169a76bd6865e3298a14e5efb" ns1:_="" ns2:_="" ns3:_="">
    <xsd:import namespace="http://schemas.microsoft.com/sharepoint/v3"/>
    <xsd:import namespace="ed0eeb22-c85f-47ad-b4ee-843631bdfb60"/>
    <xsd:import namespace="26bfb855-a36a-4ec2-9b05-7420e8dff8ce"/>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0eeb22-c85f-47ad-b4ee-843631bdf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bad244d-92ba-4463-9a07-f4cf0ef4dd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6bfb855-a36a-4ec2-9b05-7420e8dff8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9628d4c-1078-474b-b1b4-36533ed0e397}" ma:internalName="TaxCatchAll" ma:showField="CatchAllData" ma:web="26bfb855-a36a-4ec2-9b05-7420e8dff8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CatchAll xmlns="26bfb855-a36a-4ec2-9b05-7420e8dff8ce" xsi:nil="true"/>
    <lcf76f155ced4ddcb4097134ff3c332f xmlns="ed0eeb22-c85f-47ad-b4ee-843631bdfb6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914197-2002-470E-B219-3B193647A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0eeb22-c85f-47ad-b4ee-843631bdfb60"/>
    <ds:schemaRef ds:uri="26bfb855-a36a-4ec2-9b05-7420e8dff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758D2C-CEEC-49A1-9273-68400ACFFA56}">
  <ds:schemaRefs>
    <ds:schemaRef ds:uri="http://schemas.microsoft.com/sharepoint/v3"/>
    <ds:schemaRef ds:uri="26bfb855-a36a-4ec2-9b05-7420e8dff8ce"/>
    <ds:schemaRef ds:uri="http://schemas.openxmlformats.org/package/2006/metadata/core-properties"/>
    <ds:schemaRef ds:uri="http://schemas.microsoft.com/office/2006/metadata/properties"/>
    <ds:schemaRef ds:uri="ed0eeb22-c85f-47ad-b4ee-843631bdfb60"/>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BB644A3-1602-4157-A878-19115293CC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branding</Template>
  <TotalTime>735</TotalTime>
  <Words>3757</Words>
  <Application>Microsoft Office PowerPoint</Application>
  <PresentationFormat>On-screen Show (4:3)</PresentationFormat>
  <Paragraphs>469</Paragraphs>
  <Slides>31</Slides>
  <Notes>24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ＭＳ Ｐゴシック</vt:lpstr>
      <vt:lpstr>Arial</vt:lpstr>
      <vt:lpstr>Arial Black</vt:lpstr>
      <vt:lpstr>Calibri</vt:lpstr>
      <vt:lpstr>Helvetica</vt:lpstr>
      <vt:lpstr>Lucida Grande</vt:lpstr>
      <vt:lpstr>Times New Roman</vt:lpstr>
      <vt:lpstr>Wingdings 3</vt:lpstr>
      <vt:lpstr>ヒラギノ角ゴ Pro W3</vt:lpstr>
      <vt:lpstr>NJSBA powerpoint</vt:lpstr>
      <vt:lpstr>PowerPoint Presentation</vt:lpstr>
      <vt:lpstr>Disclaimer</vt:lpstr>
      <vt:lpstr>EXCHANGE OF PROPOSALS</vt:lpstr>
      <vt:lpstr>BOARD PROPOSALS</vt:lpstr>
      <vt:lpstr>   BOARD BARGAINING GOALS   </vt:lpstr>
      <vt:lpstr>THE BOARD‘S BARGAINING WANTS/NEEDS </vt:lpstr>
      <vt:lpstr>THE BOARD‘S BARGAINING WANTS/NEEDS </vt:lpstr>
      <vt:lpstr>THE BOARD‘S BARGAINING WANTS/NEEDS </vt:lpstr>
      <vt:lpstr>   A CHECKLIST FOR EACH PROPOSAL   </vt:lpstr>
      <vt:lpstr>  KEYS TO DRAFTING PROPOSALS </vt:lpstr>
      <vt:lpstr>KEYS TO DRAFTING PROPOSALS</vt:lpstr>
      <vt:lpstr>  DRAFTING PROPOSALS </vt:lpstr>
      <vt:lpstr> DRAFTING PROPOSALS </vt:lpstr>
      <vt:lpstr> DRAFTING PROPOSALS </vt:lpstr>
      <vt:lpstr>DRAFTING PROPOSALS</vt:lpstr>
      <vt:lpstr>DRAFTING PROPOSALS</vt:lpstr>
      <vt:lpstr>  INTERPRETATION RULES   </vt:lpstr>
      <vt:lpstr>DO NOT FALL IN LOVE WITH INITIAL PROPOSAL</vt:lpstr>
      <vt:lpstr>ORIGIN OF UNION PROPOSALS</vt:lpstr>
      <vt:lpstr>THRESHOLD LEGAL ANALYSIS OF NEGOTIABILITY </vt:lpstr>
      <vt:lpstr>ASSESSING IMPORTANCE TO THE UNION</vt:lpstr>
      <vt:lpstr>BOARD’S ANALYSIS OF UNION PROPOSALS</vt:lpstr>
      <vt:lpstr>DEVELOPING THE BOARD’S POSITION ON UNION PROPOSALS</vt:lpstr>
      <vt:lpstr>UNION PROPOSAL (Hypo)</vt:lpstr>
      <vt:lpstr>COMPONENTS OF UNION PROPOSAL: PERSONAL LEAVE</vt:lpstr>
      <vt:lpstr>ASSESSING A UNION PROPOSAL</vt:lpstr>
      <vt:lpstr>PURPOSE OF COUNTERPROPOSALS</vt:lpstr>
      <vt:lpstr>DEVELOPING COUNTERPROPOSALS</vt:lpstr>
      <vt:lpstr>COUNTERING TO UNION PROPOSAL</vt:lpstr>
      <vt:lpstr>THE BOARD SHOULD:</vt:lpstr>
      <vt:lpstr>QUESTIONS? </vt:lpstr>
    </vt:vector>
  </TitlesOfParts>
  <Company>New Jersey School Boards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Duncan</dc:creator>
  <cp:lastModifiedBy>Kathleen Asher</cp:lastModifiedBy>
  <cp:revision>63</cp:revision>
  <cp:lastPrinted>2018-07-16T16:35:29Z</cp:lastPrinted>
  <dcterms:created xsi:type="dcterms:W3CDTF">2011-09-12T17:38:25Z</dcterms:created>
  <dcterms:modified xsi:type="dcterms:W3CDTF">2022-09-27T19:45:59Z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0x01010027F3ED24F1F9F648BC4A0C4D9BC1DEBF</vt:lpwstr>
  </property>
  <property fmtid="{D5CDD505-2E9C-101B-9397-08002B2CF9AE}" pid="3" name="Order">
    <vt:r8>4238400</vt:r8>
  </property>
</Properties>
</file>