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xml" ContentType="application/vnd.openxmlformats-officedocument.presentationml.tags+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4"/>
  </p:sldMasterIdLst>
  <p:notesMasterIdLst>
    <p:notesMasterId r:id="rId27"/>
  </p:notesMasterIdLst>
  <p:handoutMasterIdLst>
    <p:handoutMasterId r:id="rId28"/>
  </p:handoutMasterIdLst>
  <p:sldIdLst>
    <p:sldId id="389" r:id="rId5"/>
    <p:sldId id="387" r:id="rId6"/>
    <p:sldId id="500" r:id="rId7"/>
    <p:sldId id="501" r:id="rId8"/>
    <p:sldId id="458" r:id="rId9"/>
    <p:sldId id="535" r:id="rId10"/>
    <p:sldId id="536" r:id="rId11"/>
    <p:sldId id="503" r:id="rId12"/>
    <p:sldId id="504" r:id="rId13"/>
    <p:sldId id="540" r:id="rId14"/>
    <p:sldId id="518" r:id="rId15"/>
    <p:sldId id="537" r:id="rId16"/>
    <p:sldId id="538" r:id="rId17"/>
    <p:sldId id="539" r:id="rId18"/>
    <p:sldId id="529" r:id="rId19"/>
    <p:sldId id="541" r:id="rId20"/>
    <p:sldId id="525" r:id="rId21"/>
    <p:sldId id="528" r:id="rId22"/>
    <p:sldId id="534" r:id="rId23"/>
    <p:sldId id="542" r:id="rId24"/>
    <p:sldId id="388" r:id="rId25"/>
    <p:sldId id="428" r:id="rId26"/>
  </p:sldIdLst>
  <p:sldSz cx="9144000" cy="6858000" type="screen4x3"/>
  <p:notesSz cx="7102475" cy="93884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l Tanksley Jr." initials="CT" lastIdx="6" clrIdx="0">
    <p:extLst>
      <p:ext uri="{19B8F6BF-5375-455C-9EA6-DF929625EA0E}">
        <p15:presenceInfo xmlns:p15="http://schemas.microsoft.com/office/powerpoint/2012/main" userId="Carl Tanksley Jr." providerId="None"/>
      </p:ext>
    </p:extLst>
  </p:cmAuthor>
  <p:cmAuthor id="2" name="Katrina Homel" initials="KH" lastIdx="6" clrIdx="1">
    <p:extLst>
      <p:ext uri="{19B8F6BF-5375-455C-9EA6-DF929625EA0E}">
        <p15:presenceInfo xmlns:p15="http://schemas.microsoft.com/office/powerpoint/2012/main" userId="S::khomel@njsba.org::b21d1564-cbbd-4ad3-965f-3d2d17b02ecd" providerId="AD"/>
      </p:ext>
    </p:extLst>
  </p:cmAuthor>
  <p:cmAuthor id="3" name="John Burns" initials="JB" lastIdx="5" clrIdx="2">
    <p:extLst>
      <p:ext uri="{19B8F6BF-5375-455C-9EA6-DF929625EA0E}">
        <p15:presenceInfo xmlns:p15="http://schemas.microsoft.com/office/powerpoint/2012/main" userId="S::jburns@njsba.org::1032c3ce-606b-4f13-bf5e-33db1c1563e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0000"/>
    <a:srgbClr val="1F4D78"/>
    <a:srgbClr val="507496"/>
    <a:srgbClr val="496076"/>
    <a:srgbClr val="3366FF"/>
    <a:srgbClr val="600020"/>
    <a:srgbClr val="008000"/>
    <a:srgbClr val="008080"/>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647469-E1A5-4184-96D7-5129621D85B7}" v="601" dt="2022-09-16T16:03:43.6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67" autoAdjust="0"/>
    <p:restoredTop sz="55878" autoAdjust="0"/>
  </p:normalViewPr>
  <p:slideViewPr>
    <p:cSldViewPr snapToGrid="0">
      <p:cViewPr varScale="1">
        <p:scale>
          <a:sx n="33" d="100"/>
          <a:sy n="33" d="100"/>
        </p:scale>
        <p:origin x="1133" y="48"/>
      </p:cViewPr>
      <p:guideLst>
        <p:guide orient="horz" pos="2160"/>
        <p:guide pos="2880"/>
      </p:guideLst>
    </p:cSldViewPr>
  </p:slideViewPr>
  <p:outlineViewPr>
    <p:cViewPr>
      <p:scale>
        <a:sx n="33" d="100"/>
        <a:sy n="33" d="100"/>
      </p:scale>
      <p:origin x="0" y="-15168"/>
    </p:cViewPr>
  </p:outlineViewPr>
  <p:notesTextViewPr>
    <p:cViewPr>
      <p:scale>
        <a:sx n="125" d="100"/>
        <a:sy n="125" d="100"/>
      </p:scale>
      <p:origin x="0" y="0"/>
    </p:cViewPr>
  </p:notesTextViewPr>
  <p:sorterViewPr>
    <p:cViewPr>
      <p:scale>
        <a:sx n="100" d="100"/>
        <a:sy n="100" d="100"/>
      </p:scale>
      <p:origin x="0" y="0"/>
    </p:cViewPr>
  </p:sorterViewPr>
  <p:notesViewPr>
    <p:cSldViewPr snapToGrid="0">
      <p:cViewPr>
        <p:scale>
          <a:sx n="1" d="2"/>
          <a:sy n="1" d="2"/>
        </p:scale>
        <p:origin x="0" y="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rina Homel" userId="b21d1564-cbbd-4ad3-965f-3d2d17b02ecd" providerId="ADAL" clId="{0F647469-E1A5-4184-96D7-5129621D85B7}"/>
    <pc:docChg chg="undo redo custSel addSld delSld modSld sldOrd">
      <pc:chgData name="Katrina Homel" userId="b21d1564-cbbd-4ad3-965f-3d2d17b02ecd" providerId="ADAL" clId="{0F647469-E1A5-4184-96D7-5129621D85B7}" dt="2022-09-16T16:05:39.472" v="17374" actId="20577"/>
      <pc:docMkLst>
        <pc:docMk/>
      </pc:docMkLst>
      <pc:sldChg chg="del">
        <pc:chgData name="Katrina Homel" userId="b21d1564-cbbd-4ad3-965f-3d2d17b02ecd" providerId="ADAL" clId="{0F647469-E1A5-4184-96D7-5129621D85B7}" dt="2022-09-14T15:01:17.636" v="178" actId="47"/>
        <pc:sldMkLst>
          <pc:docMk/>
          <pc:sldMk cId="3966622895" sldId="271"/>
        </pc:sldMkLst>
      </pc:sldChg>
      <pc:sldChg chg="modSp mod">
        <pc:chgData name="Katrina Homel" userId="b21d1564-cbbd-4ad3-965f-3d2d17b02ecd" providerId="ADAL" clId="{0F647469-E1A5-4184-96D7-5129621D85B7}" dt="2022-09-15T00:28:27.512" v="6205" actId="255"/>
        <pc:sldMkLst>
          <pc:docMk/>
          <pc:sldMk cId="1519553575" sldId="389"/>
        </pc:sldMkLst>
        <pc:spChg chg="mod">
          <ac:chgData name="Katrina Homel" userId="b21d1564-cbbd-4ad3-965f-3d2d17b02ecd" providerId="ADAL" clId="{0F647469-E1A5-4184-96D7-5129621D85B7}" dt="2022-09-14T14:56:46.651" v="160" actId="20577"/>
          <ac:spMkLst>
            <pc:docMk/>
            <pc:sldMk cId="1519553575" sldId="389"/>
            <ac:spMk id="2" creationId="{00000000-0000-0000-0000-000000000000}"/>
          </ac:spMkLst>
        </pc:spChg>
        <pc:spChg chg="mod">
          <ac:chgData name="Katrina Homel" userId="b21d1564-cbbd-4ad3-965f-3d2d17b02ecd" providerId="ADAL" clId="{0F647469-E1A5-4184-96D7-5129621D85B7}" dt="2022-09-15T00:28:27.512" v="6205" actId="255"/>
          <ac:spMkLst>
            <pc:docMk/>
            <pc:sldMk cId="1519553575" sldId="389"/>
            <ac:spMk id="6" creationId="{00000000-0000-0000-0000-000000000000}"/>
          </ac:spMkLst>
        </pc:spChg>
      </pc:sldChg>
      <pc:sldChg chg="modSp add del mod modNotesTx">
        <pc:chgData name="Katrina Homel" userId="b21d1564-cbbd-4ad3-965f-3d2d17b02ecd" providerId="ADAL" clId="{0F647469-E1A5-4184-96D7-5129621D85B7}" dt="2022-09-16T16:01:05.722" v="17327" actId="255"/>
        <pc:sldMkLst>
          <pc:docMk/>
          <pc:sldMk cId="939266567" sldId="458"/>
        </pc:sldMkLst>
        <pc:spChg chg="mod">
          <ac:chgData name="Katrina Homel" userId="b21d1564-cbbd-4ad3-965f-3d2d17b02ecd" providerId="ADAL" clId="{0F647469-E1A5-4184-96D7-5129621D85B7}" dt="2022-09-15T13:08:53.895" v="14315" actId="1036"/>
          <ac:spMkLst>
            <pc:docMk/>
            <pc:sldMk cId="939266567" sldId="458"/>
            <ac:spMk id="2" creationId="{00000000-0000-0000-0000-000000000000}"/>
          </ac:spMkLst>
        </pc:spChg>
        <pc:spChg chg="mod">
          <ac:chgData name="Katrina Homel" userId="b21d1564-cbbd-4ad3-965f-3d2d17b02ecd" providerId="ADAL" clId="{0F647469-E1A5-4184-96D7-5129621D85B7}" dt="2022-09-16T16:01:05.722" v="17327" actId="255"/>
          <ac:spMkLst>
            <pc:docMk/>
            <pc:sldMk cId="939266567" sldId="458"/>
            <ac:spMk id="3" creationId="{00000000-0000-0000-0000-000000000000}"/>
          </ac:spMkLst>
        </pc:spChg>
      </pc:sldChg>
      <pc:sldChg chg="del">
        <pc:chgData name="Katrina Homel" userId="b21d1564-cbbd-4ad3-965f-3d2d17b02ecd" providerId="ADAL" clId="{0F647469-E1A5-4184-96D7-5129621D85B7}" dt="2022-09-14T15:00:39.749" v="175" actId="47"/>
        <pc:sldMkLst>
          <pc:docMk/>
          <pc:sldMk cId="3891148922" sldId="494"/>
        </pc:sldMkLst>
      </pc:sldChg>
      <pc:sldChg chg="del">
        <pc:chgData name="Katrina Homel" userId="b21d1564-cbbd-4ad3-965f-3d2d17b02ecd" providerId="ADAL" clId="{0F647469-E1A5-4184-96D7-5129621D85B7}" dt="2022-09-14T15:01:46.193" v="183" actId="47"/>
        <pc:sldMkLst>
          <pc:docMk/>
          <pc:sldMk cId="2215063554" sldId="496"/>
        </pc:sldMkLst>
      </pc:sldChg>
      <pc:sldChg chg="del">
        <pc:chgData name="Katrina Homel" userId="b21d1564-cbbd-4ad3-965f-3d2d17b02ecd" providerId="ADAL" clId="{0F647469-E1A5-4184-96D7-5129621D85B7}" dt="2022-09-14T15:01:48.218" v="184" actId="47"/>
        <pc:sldMkLst>
          <pc:docMk/>
          <pc:sldMk cId="1121102551" sldId="497"/>
        </pc:sldMkLst>
      </pc:sldChg>
      <pc:sldChg chg="del">
        <pc:chgData name="Katrina Homel" userId="b21d1564-cbbd-4ad3-965f-3d2d17b02ecd" providerId="ADAL" clId="{0F647469-E1A5-4184-96D7-5129621D85B7}" dt="2022-09-14T15:01:48.967" v="185" actId="47"/>
        <pc:sldMkLst>
          <pc:docMk/>
          <pc:sldMk cId="3342365200" sldId="498"/>
        </pc:sldMkLst>
      </pc:sldChg>
      <pc:sldChg chg="del">
        <pc:chgData name="Katrina Homel" userId="b21d1564-cbbd-4ad3-965f-3d2d17b02ecd" providerId="ADAL" clId="{0F647469-E1A5-4184-96D7-5129621D85B7}" dt="2022-09-14T15:00:04.286" v="161" actId="47"/>
        <pc:sldMkLst>
          <pc:docMk/>
          <pc:sldMk cId="953385779" sldId="499"/>
        </pc:sldMkLst>
      </pc:sldChg>
      <pc:sldChg chg="modSp mod modNotesTx">
        <pc:chgData name="Katrina Homel" userId="b21d1564-cbbd-4ad3-965f-3d2d17b02ecd" providerId="ADAL" clId="{0F647469-E1A5-4184-96D7-5129621D85B7}" dt="2022-09-16T16:00:32.513" v="17321" actId="1035"/>
        <pc:sldMkLst>
          <pc:docMk/>
          <pc:sldMk cId="1274745834" sldId="500"/>
        </pc:sldMkLst>
        <pc:spChg chg="mod">
          <ac:chgData name="Katrina Homel" userId="b21d1564-cbbd-4ad3-965f-3d2d17b02ecd" providerId="ADAL" clId="{0F647469-E1A5-4184-96D7-5129621D85B7}" dt="2022-09-16T16:00:32.513" v="17321" actId="1035"/>
          <ac:spMkLst>
            <pc:docMk/>
            <pc:sldMk cId="1274745834" sldId="500"/>
            <ac:spMk id="2" creationId="{818AB191-E26B-493A-A5E1-1B638B337E3C}"/>
          </ac:spMkLst>
        </pc:spChg>
        <pc:spChg chg="mod">
          <ac:chgData name="Katrina Homel" userId="b21d1564-cbbd-4ad3-965f-3d2d17b02ecd" providerId="ADAL" clId="{0F647469-E1A5-4184-96D7-5129621D85B7}" dt="2022-09-16T16:00:28.427" v="17314" actId="14100"/>
          <ac:spMkLst>
            <pc:docMk/>
            <pc:sldMk cId="1274745834" sldId="500"/>
            <ac:spMk id="3" creationId="{1471E738-2AE3-3ABE-A86B-E20FE18808C7}"/>
          </ac:spMkLst>
        </pc:spChg>
      </pc:sldChg>
      <pc:sldChg chg="addSp delSp modSp mod modNotesTx">
        <pc:chgData name="Katrina Homel" userId="b21d1564-cbbd-4ad3-965f-3d2d17b02ecd" providerId="ADAL" clId="{0F647469-E1A5-4184-96D7-5129621D85B7}" dt="2022-09-16T16:00:44.932" v="17323" actId="255"/>
        <pc:sldMkLst>
          <pc:docMk/>
          <pc:sldMk cId="1282024047" sldId="501"/>
        </pc:sldMkLst>
        <pc:spChg chg="mod">
          <ac:chgData name="Katrina Homel" userId="b21d1564-cbbd-4ad3-965f-3d2d17b02ecd" providerId="ADAL" clId="{0F647469-E1A5-4184-96D7-5129621D85B7}" dt="2022-09-14T15:20:43.837" v="850" actId="1036"/>
          <ac:spMkLst>
            <pc:docMk/>
            <pc:sldMk cId="1282024047" sldId="501"/>
            <ac:spMk id="2" creationId="{97FC50B5-16BF-D1BC-C8ED-D8DB4DA85646}"/>
          </ac:spMkLst>
        </pc:spChg>
        <pc:spChg chg="add del mod">
          <ac:chgData name="Katrina Homel" userId="b21d1564-cbbd-4ad3-965f-3d2d17b02ecd" providerId="ADAL" clId="{0F647469-E1A5-4184-96D7-5129621D85B7}" dt="2022-09-16T16:00:44.932" v="17323" actId="255"/>
          <ac:spMkLst>
            <pc:docMk/>
            <pc:sldMk cId="1282024047" sldId="501"/>
            <ac:spMk id="3" creationId="{304CC43D-C4F8-2558-31F1-2830BA52916D}"/>
          </ac:spMkLst>
        </pc:spChg>
        <pc:spChg chg="del mod">
          <ac:chgData name="Katrina Homel" userId="b21d1564-cbbd-4ad3-965f-3d2d17b02ecd" providerId="ADAL" clId="{0F647469-E1A5-4184-96D7-5129621D85B7}" dt="2022-09-14T15:13:15.687" v="662" actId="478"/>
          <ac:spMkLst>
            <pc:docMk/>
            <pc:sldMk cId="1282024047" sldId="501"/>
            <ac:spMk id="5" creationId="{85492153-E604-6726-931B-C8D40C4F5B2F}"/>
          </ac:spMkLst>
        </pc:spChg>
      </pc:sldChg>
      <pc:sldChg chg="delSp modSp del mod">
        <pc:chgData name="Katrina Homel" userId="b21d1564-cbbd-4ad3-965f-3d2d17b02ecd" providerId="ADAL" clId="{0F647469-E1A5-4184-96D7-5129621D85B7}" dt="2022-09-14T15:17:36.814" v="827" actId="47"/>
        <pc:sldMkLst>
          <pc:docMk/>
          <pc:sldMk cId="3810674440" sldId="502"/>
        </pc:sldMkLst>
        <pc:spChg chg="del mod">
          <ac:chgData name="Katrina Homel" userId="b21d1564-cbbd-4ad3-965f-3d2d17b02ecd" providerId="ADAL" clId="{0F647469-E1A5-4184-96D7-5129621D85B7}" dt="2022-09-14T15:17:16.650" v="823"/>
          <ac:spMkLst>
            <pc:docMk/>
            <pc:sldMk cId="3810674440" sldId="502"/>
            <ac:spMk id="5" creationId="{2BF5E4A2-7ABA-78A8-0398-CFD322E7E384}"/>
          </ac:spMkLst>
        </pc:spChg>
      </pc:sldChg>
      <pc:sldChg chg="modSp mod modNotesTx">
        <pc:chgData name="Katrina Homel" userId="b21d1564-cbbd-4ad3-965f-3d2d17b02ecd" providerId="ADAL" clId="{0F647469-E1A5-4184-96D7-5129621D85B7}" dt="2022-09-16T15:52:00.390" v="17222" actId="33524"/>
        <pc:sldMkLst>
          <pc:docMk/>
          <pc:sldMk cId="1028600322" sldId="503"/>
        </pc:sldMkLst>
        <pc:spChg chg="mod">
          <ac:chgData name="Katrina Homel" userId="b21d1564-cbbd-4ad3-965f-3d2d17b02ecd" providerId="ADAL" clId="{0F647469-E1A5-4184-96D7-5129621D85B7}" dt="2022-09-15T13:09:20.665" v="14316" actId="255"/>
          <ac:spMkLst>
            <pc:docMk/>
            <pc:sldMk cId="1028600322" sldId="503"/>
            <ac:spMk id="2" creationId="{D97A0D68-3CE7-77CC-1406-B516EC3A57DC}"/>
          </ac:spMkLst>
        </pc:spChg>
        <pc:spChg chg="mod">
          <ac:chgData name="Katrina Homel" userId="b21d1564-cbbd-4ad3-965f-3d2d17b02ecd" providerId="ADAL" clId="{0F647469-E1A5-4184-96D7-5129621D85B7}" dt="2022-09-16T15:52:00.390" v="17222" actId="33524"/>
          <ac:spMkLst>
            <pc:docMk/>
            <pc:sldMk cId="1028600322" sldId="503"/>
            <ac:spMk id="3" creationId="{06CD6ABB-238E-7B4F-7C6F-583F45C5C06D}"/>
          </ac:spMkLst>
        </pc:spChg>
      </pc:sldChg>
      <pc:sldChg chg="modSp mod modNotesTx">
        <pc:chgData name="Katrina Homel" userId="b21d1564-cbbd-4ad3-965f-3d2d17b02ecd" providerId="ADAL" clId="{0F647469-E1A5-4184-96D7-5129621D85B7}" dt="2022-09-16T15:54:43.826" v="17242" actId="1035"/>
        <pc:sldMkLst>
          <pc:docMk/>
          <pc:sldMk cId="2141099267" sldId="504"/>
        </pc:sldMkLst>
        <pc:spChg chg="mod">
          <ac:chgData name="Katrina Homel" userId="b21d1564-cbbd-4ad3-965f-3d2d17b02ecd" providerId="ADAL" clId="{0F647469-E1A5-4184-96D7-5129621D85B7}" dt="2022-09-16T15:52:33.777" v="17223" actId="255"/>
          <ac:spMkLst>
            <pc:docMk/>
            <pc:sldMk cId="2141099267" sldId="504"/>
            <ac:spMk id="2" creationId="{65E599B8-9513-0927-F99F-ADD43554E8D7}"/>
          </ac:spMkLst>
        </pc:spChg>
        <pc:spChg chg="mod">
          <ac:chgData name="Katrina Homel" userId="b21d1564-cbbd-4ad3-965f-3d2d17b02ecd" providerId="ADAL" clId="{0F647469-E1A5-4184-96D7-5129621D85B7}" dt="2022-09-16T15:54:43.826" v="17242" actId="1035"/>
          <ac:spMkLst>
            <pc:docMk/>
            <pc:sldMk cId="2141099267" sldId="504"/>
            <ac:spMk id="3" creationId="{914DCD26-99B2-85A8-3B92-B880CD496994}"/>
          </ac:spMkLst>
        </pc:spChg>
      </pc:sldChg>
      <pc:sldChg chg="del">
        <pc:chgData name="Katrina Homel" userId="b21d1564-cbbd-4ad3-965f-3d2d17b02ecd" providerId="ADAL" clId="{0F647469-E1A5-4184-96D7-5129621D85B7}" dt="2022-09-15T02:25:25.628" v="13247" actId="47"/>
        <pc:sldMkLst>
          <pc:docMk/>
          <pc:sldMk cId="3611598573" sldId="505"/>
        </pc:sldMkLst>
      </pc:sldChg>
      <pc:sldChg chg="del">
        <pc:chgData name="Katrina Homel" userId="b21d1564-cbbd-4ad3-965f-3d2d17b02ecd" providerId="ADAL" clId="{0F647469-E1A5-4184-96D7-5129621D85B7}" dt="2022-09-14T15:00:14.340" v="163" actId="47"/>
        <pc:sldMkLst>
          <pc:docMk/>
          <pc:sldMk cId="1469005220" sldId="506"/>
        </pc:sldMkLst>
      </pc:sldChg>
      <pc:sldChg chg="del">
        <pc:chgData name="Katrina Homel" userId="b21d1564-cbbd-4ad3-965f-3d2d17b02ecd" providerId="ADAL" clId="{0F647469-E1A5-4184-96D7-5129621D85B7}" dt="2022-09-14T15:00:14.890" v="164" actId="47"/>
        <pc:sldMkLst>
          <pc:docMk/>
          <pc:sldMk cId="2367409417" sldId="507"/>
        </pc:sldMkLst>
      </pc:sldChg>
      <pc:sldChg chg="del">
        <pc:chgData name="Katrina Homel" userId="b21d1564-cbbd-4ad3-965f-3d2d17b02ecd" providerId="ADAL" clId="{0F647469-E1A5-4184-96D7-5129621D85B7}" dt="2022-09-14T15:00:15.924" v="165" actId="47"/>
        <pc:sldMkLst>
          <pc:docMk/>
          <pc:sldMk cId="3033601917" sldId="508"/>
        </pc:sldMkLst>
      </pc:sldChg>
      <pc:sldChg chg="del">
        <pc:chgData name="Katrina Homel" userId="b21d1564-cbbd-4ad3-965f-3d2d17b02ecd" providerId="ADAL" clId="{0F647469-E1A5-4184-96D7-5129621D85B7}" dt="2022-09-14T15:00:17.205" v="166" actId="47"/>
        <pc:sldMkLst>
          <pc:docMk/>
          <pc:sldMk cId="1507541727" sldId="509"/>
        </pc:sldMkLst>
      </pc:sldChg>
      <pc:sldChg chg="del">
        <pc:chgData name="Katrina Homel" userId="b21d1564-cbbd-4ad3-965f-3d2d17b02ecd" providerId="ADAL" clId="{0F647469-E1A5-4184-96D7-5129621D85B7}" dt="2022-09-14T15:00:19.354" v="167" actId="47"/>
        <pc:sldMkLst>
          <pc:docMk/>
          <pc:sldMk cId="979152206" sldId="510"/>
        </pc:sldMkLst>
      </pc:sldChg>
      <pc:sldChg chg="del">
        <pc:chgData name="Katrina Homel" userId="b21d1564-cbbd-4ad3-965f-3d2d17b02ecd" providerId="ADAL" clId="{0F647469-E1A5-4184-96D7-5129621D85B7}" dt="2022-09-14T15:00:44.438" v="177" actId="47"/>
        <pc:sldMkLst>
          <pc:docMk/>
          <pc:sldMk cId="4120989127" sldId="511"/>
        </pc:sldMkLst>
      </pc:sldChg>
      <pc:sldChg chg="del">
        <pc:chgData name="Katrina Homel" userId="b21d1564-cbbd-4ad3-965f-3d2d17b02ecd" providerId="ADAL" clId="{0F647469-E1A5-4184-96D7-5129621D85B7}" dt="2022-09-14T15:00:20.503" v="168" actId="47"/>
        <pc:sldMkLst>
          <pc:docMk/>
          <pc:sldMk cId="2214128621" sldId="512"/>
        </pc:sldMkLst>
      </pc:sldChg>
      <pc:sldChg chg="add del ord">
        <pc:chgData name="Katrina Homel" userId="b21d1564-cbbd-4ad3-965f-3d2d17b02ecd" providerId="ADAL" clId="{0F647469-E1A5-4184-96D7-5129621D85B7}" dt="2022-09-15T02:03:44.114" v="12173" actId="47"/>
        <pc:sldMkLst>
          <pc:docMk/>
          <pc:sldMk cId="2406724293" sldId="513"/>
        </pc:sldMkLst>
      </pc:sldChg>
      <pc:sldChg chg="del">
        <pc:chgData name="Katrina Homel" userId="b21d1564-cbbd-4ad3-965f-3d2d17b02ecd" providerId="ADAL" clId="{0F647469-E1A5-4184-96D7-5129621D85B7}" dt="2022-09-14T15:00:21.290" v="169" actId="47"/>
        <pc:sldMkLst>
          <pc:docMk/>
          <pc:sldMk cId="2215746000" sldId="514"/>
        </pc:sldMkLst>
      </pc:sldChg>
      <pc:sldChg chg="del">
        <pc:chgData name="Katrina Homel" userId="b21d1564-cbbd-4ad3-965f-3d2d17b02ecd" providerId="ADAL" clId="{0F647469-E1A5-4184-96D7-5129621D85B7}" dt="2022-09-14T15:00:22.385" v="170" actId="47"/>
        <pc:sldMkLst>
          <pc:docMk/>
          <pc:sldMk cId="627715805" sldId="515"/>
        </pc:sldMkLst>
      </pc:sldChg>
      <pc:sldChg chg="del">
        <pc:chgData name="Katrina Homel" userId="b21d1564-cbbd-4ad3-965f-3d2d17b02ecd" providerId="ADAL" clId="{0F647469-E1A5-4184-96D7-5129621D85B7}" dt="2022-09-14T15:00:12.133" v="162" actId="47"/>
        <pc:sldMkLst>
          <pc:docMk/>
          <pc:sldMk cId="576382536" sldId="516"/>
        </pc:sldMkLst>
      </pc:sldChg>
      <pc:sldChg chg="del">
        <pc:chgData name="Katrina Homel" userId="b21d1564-cbbd-4ad3-965f-3d2d17b02ecd" providerId="ADAL" clId="{0F647469-E1A5-4184-96D7-5129621D85B7}" dt="2022-09-15T02:03:51.729" v="12174" actId="47"/>
        <pc:sldMkLst>
          <pc:docMk/>
          <pc:sldMk cId="3076042669" sldId="517"/>
        </pc:sldMkLst>
      </pc:sldChg>
      <pc:sldChg chg="modSp mod modNotesTx">
        <pc:chgData name="Katrina Homel" userId="b21d1564-cbbd-4ad3-965f-3d2d17b02ecd" providerId="ADAL" clId="{0F647469-E1A5-4184-96D7-5129621D85B7}" dt="2022-09-15T13:20:39.003" v="14390" actId="255"/>
        <pc:sldMkLst>
          <pc:docMk/>
          <pc:sldMk cId="44972694" sldId="518"/>
        </pc:sldMkLst>
        <pc:spChg chg="mod">
          <ac:chgData name="Katrina Homel" userId="b21d1564-cbbd-4ad3-965f-3d2d17b02ecd" providerId="ADAL" clId="{0F647469-E1A5-4184-96D7-5129621D85B7}" dt="2022-09-15T13:20:39.003" v="14390" actId="255"/>
          <ac:spMkLst>
            <pc:docMk/>
            <pc:sldMk cId="44972694" sldId="518"/>
            <ac:spMk id="2" creationId="{31AC03D9-51F9-94AD-F960-82D81AB5D074}"/>
          </ac:spMkLst>
        </pc:spChg>
        <pc:spChg chg="mod">
          <ac:chgData name="Katrina Homel" userId="b21d1564-cbbd-4ad3-965f-3d2d17b02ecd" providerId="ADAL" clId="{0F647469-E1A5-4184-96D7-5129621D85B7}" dt="2022-09-15T02:10:33.169" v="12376" actId="1035"/>
          <ac:spMkLst>
            <pc:docMk/>
            <pc:sldMk cId="44972694" sldId="518"/>
            <ac:spMk id="3" creationId="{09889DAF-7D0F-900E-F657-F1E7F13DF988}"/>
          </ac:spMkLst>
        </pc:spChg>
      </pc:sldChg>
      <pc:sldChg chg="modSp del mod">
        <pc:chgData name="Katrina Homel" userId="b21d1564-cbbd-4ad3-965f-3d2d17b02ecd" providerId="ADAL" clId="{0F647469-E1A5-4184-96D7-5129621D85B7}" dt="2022-09-15T02:09:05.400" v="12330" actId="47"/>
        <pc:sldMkLst>
          <pc:docMk/>
          <pc:sldMk cId="2460944288" sldId="519"/>
        </pc:sldMkLst>
        <pc:spChg chg="mod">
          <ac:chgData name="Katrina Homel" userId="b21d1564-cbbd-4ad3-965f-3d2d17b02ecd" providerId="ADAL" clId="{0F647469-E1A5-4184-96D7-5129621D85B7}" dt="2022-09-15T02:06:57.912" v="12262" actId="21"/>
          <ac:spMkLst>
            <pc:docMk/>
            <pc:sldMk cId="2460944288" sldId="519"/>
            <ac:spMk id="3" creationId="{D7BED53F-3DD2-666E-5AD1-ED64BF519788}"/>
          </ac:spMkLst>
        </pc:spChg>
      </pc:sldChg>
      <pc:sldChg chg="add del">
        <pc:chgData name="Katrina Homel" userId="b21d1564-cbbd-4ad3-965f-3d2d17b02ecd" providerId="ADAL" clId="{0F647469-E1A5-4184-96D7-5129621D85B7}" dt="2022-09-14T15:17:38.972" v="828" actId="47"/>
        <pc:sldMkLst>
          <pc:docMk/>
          <pc:sldMk cId="3470434685" sldId="520"/>
        </pc:sldMkLst>
      </pc:sldChg>
      <pc:sldChg chg="modSp del mod">
        <pc:chgData name="Katrina Homel" userId="b21d1564-cbbd-4ad3-965f-3d2d17b02ecd" providerId="ADAL" clId="{0F647469-E1A5-4184-96D7-5129621D85B7}" dt="2022-09-14T18:49:34.427" v="4811" actId="47"/>
        <pc:sldMkLst>
          <pc:docMk/>
          <pc:sldMk cId="764019316" sldId="521"/>
        </pc:sldMkLst>
        <pc:spChg chg="mod">
          <ac:chgData name="Katrina Homel" userId="b21d1564-cbbd-4ad3-965f-3d2d17b02ecd" providerId="ADAL" clId="{0F647469-E1A5-4184-96D7-5129621D85B7}" dt="2022-09-14T18:49:11.436" v="4807" actId="21"/>
          <ac:spMkLst>
            <pc:docMk/>
            <pc:sldMk cId="764019316" sldId="521"/>
            <ac:spMk id="3" creationId="{B6087B87-E2D2-461F-9BFD-D2809F51852E}"/>
          </ac:spMkLst>
        </pc:spChg>
      </pc:sldChg>
      <pc:sldChg chg="del">
        <pc:chgData name="Katrina Homel" userId="b21d1564-cbbd-4ad3-965f-3d2d17b02ecd" providerId="ADAL" clId="{0F647469-E1A5-4184-96D7-5129621D85B7}" dt="2022-09-14T15:00:40.346" v="176" actId="47"/>
        <pc:sldMkLst>
          <pc:docMk/>
          <pc:sldMk cId="3141678416" sldId="522"/>
        </pc:sldMkLst>
      </pc:sldChg>
      <pc:sldChg chg="del">
        <pc:chgData name="Katrina Homel" userId="b21d1564-cbbd-4ad3-965f-3d2d17b02ecd" providerId="ADAL" clId="{0F647469-E1A5-4184-96D7-5129621D85B7}" dt="2022-09-15T00:44:23.216" v="6426" actId="47"/>
        <pc:sldMkLst>
          <pc:docMk/>
          <pc:sldMk cId="213915952" sldId="523"/>
        </pc:sldMkLst>
      </pc:sldChg>
      <pc:sldChg chg="del ord">
        <pc:chgData name="Katrina Homel" userId="b21d1564-cbbd-4ad3-965f-3d2d17b02ecd" providerId="ADAL" clId="{0F647469-E1A5-4184-96D7-5129621D85B7}" dt="2022-09-15T02:49:59.468" v="13964" actId="47"/>
        <pc:sldMkLst>
          <pc:docMk/>
          <pc:sldMk cId="2603819218" sldId="524"/>
        </pc:sldMkLst>
      </pc:sldChg>
      <pc:sldChg chg="modSp add del mod modNotesTx">
        <pc:chgData name="Katrina Homel" userId="b21d1564-cbbd-4ad3-965f-3d2d17b02ecd" providerId="ADAL" clId="{0F647469-E1A5-4184-96D7-5129621D85B7}" dt="2022-09-15T14:38:52.973" v="16819" actId="1038"/>
        <pc:sldMkLst>
          <pc:docMk/>
          <pc:sldMk cId="1276401348" sldId="525"/>
        </pc:sldMkLst>
        <pc:spChg chg="mod">
          <ac:chgData name="Katrina Homel" userId="b21d1564-cbbd-4ad3-965f-3d2d17b02ecd" providerId="ADAL" clId="{0F647469-E1A5-4184-96D7-5129621D85B7}" dt="2022-09-15T14:38:52.973" v="16819" actId="1038"/>
          <ac:spMkLst>
            <pc:docMk/>
            <pc:sldMk cId="1276401348" sldId="525"/>
            <ac:spMk id="2" creationId="{7933C13F-098C-70BE-4076-3953FD72EC6D}"/>
          </ac:spMkLst>
        </pc:spChg>
        <pc:spChg chg="mod">
          <ac:chgData name="Katrina Homel" userId="b21d1564-cbbd-4ad3-965f-3d2d17b02ecd" providerId="ADAL" clId="{0F647469-E1A5-4184-96D7-5129621D85B7}" dt="2022-09-15T14:38:38.959" v="16806" actId="255"/>
          <ac:spMkLst>
            <pc:docMk/>
            <pc:sldMk cId="1276401348" sldId="525"/>
            <ac:spMk id="3" creationId="{F8ED824B-3FE4-A5DC-CF64-E6763195C8FB}"/>
          </ac:spMkLst>
        </pc:spChg>
      </pc:sldChg>
      <pc:sldChg chg="modSp del mod modNotesTx">
        <pc:chgData name="Katrina Homel" userId="b21d1564-cbbd-4ad3-965f-3d2d17b02ecd" providerId="ADAL" clId="{0F647469-E1A5-4184-96D7-5129621D85B7}" dt="2022-09-15T14:36:12.237" v="16732" actId="47"/>
        <pc:sldMkLst>
          <pc:docMk/>
          <pc:sldMk cId="2847213581" sldId="526"/>
        </pc:sldMkLst>
        <pc:spChg chg="mod">
          <ac:chgData name="Katrina Homel" userId="b21d1564-cbbd-4ad3-965f-3d2d17b02ecd" providerId="ADAL" clId="{0F647469-E1A5-4184-96D7-5129621D85B7}" dt="2022-09-15T14:34:27.529" v="16544" actId="21"/>
          <ac:spMkLst>
            <pc:docMk/>
            <pc:sldMk cId="2847213581" sldId="526"/>
            <ac:spMk id="3" creationId="{B4B086DC-0ADF-C279-6428-2044EC1C8984}"/>
          </ac:spMkLst>
        </pc:spChg>
      </pc:sldChg>
      <pc:sldChg chg="modSp mod modNotesTx">
        <pc:chgData name="Katrina Homel" userId="b21d1564-cbbd-4ad3-965f-3d2d17b02ecd" providerId="ADAL" clId="{0F647469-E1A5-4184-96D7-5129621D85B7}" dt="2022-09-16T16:05:39.472" v="17374" actId="20577"/>
        <pc:sldMkLst>
          <pc:docMk/>
          <pc:sldMk cId="2485724986" sldId="528"/>
        </pc:sldMkLst>
        <pc:spChg chg="mod">
          <ac:chgData name="Katrina Homel" userId="b21d1564-cbbd-4ad3-965f-3d2d17b02ecd" providerId="ADAL" clId="{0F647469-E1A5-4184-96D7-5129621D85B7}" dt="2022-09-16T16:05:39.472" v="17374" actId="20577"/>
          <ac:spMkLst>
            <pc:docMk/>
            <pc:sldMk cId="2485724986" sldId="528"/>
            <ac:spMk id="2" creationId="{A1588961-89E7-B4B5-8A6B-9AA0DB251CB1}"/>
          </ac:spMkLst>
        </pc:spChg>
        <pc:spChg chg="mod">
          <ac:chgData name="Katrina Homel" userId="b21d1564-cbbd-4ad3-965f-3d2d17b02ecd" providerId="ADAL" clId="{0F647469-E1A5-4184-96D7-5129621D85B7}" dt="2022-09-16T16:05:16.339" v="17356" actId="20577"/>
          <ac:spMkLst>
            <pc:docMk/>
            <pc:sldMk cId="2485724986" sldId="528"/>
            <ac:spMk id="3" creationId="{B5A4CB6A-1744-8A35-4569-5FA2370E9DB2}"/>
          </ac:spMkLst>
        </pc:spChg>
      </pc:sldChg>
      <pc:sldChg chg="addSp delSp modSp mod modNotesTx">
        <pc:chgData name="Katrina Homel" userId="b21d1564-cbbd-4ad3-965f-3d2d17b02ecd" providerId="ADAL" clId="{0F647469-E1A5-4184-96D7-5129621D85B7}" dt="2022-09-15T02:41:17.306" v="13962" actId="1035"/>
        <pc:sldMkLst>
          <pc:docMk/>
          <pc:sldMk cId="760097531" sldId="529"/>
        </pc:sldMkLst>
        <pc:spChg chg="del">
          <ac:chgData name="Katrina Homel" userId="b21d1564-cbbd-4ad3-965f-3d2d17b02ecd" providerId="ADAL" clId="{0F647469-E1A5-4184-96D7-5129621D85B7}" dt="2022-09-15T02:29:30.820" v="13542" actId="478"/>
          <ac:spMkLst>
            <pc:docMk/>
            <pc:sldMk cId="760097531" sldId="529"/>
            <ac:spMk id="2" creationId="{AB0978CD-CD0C-5FAB-D230-599C166766AC}"/>
          </ac:spMkLst>
        </pc:spChg>
        <pc:spChg chg="mod">
          <ac:chgData name="Katrina Homel" userId="b21d1564-cbbd-4ad3-965f-3d2d17b02ecd" providerId="ADAL" clId="{0F647469-E1A5-4184-96D7-5129621D85B7}" dt="2022-09-15T02:41:17.306" v="13962" actId="1035"/>
          <ac:spMkLst>
            <pc:docMk/>
            <pc:sldMk cId="760097531" sldId="529"/>
            <ac:spMk id="3" creationId="{162BB9E9-30D2-4521-DE4B-302B5F229669}"/>
          </ac:spMkLst>
        </pc:spChg>
        <pc:spChg chg="add mod">
          <ac:chgData name="Katrina Homel" userId="b21d1564-cbbd-4ad3-965f-3d2d17b02ecd" providerId="ADAL" clId="{0F647469-E1A5-4184-96D7-5129621D85B7}" dt="2022-09-15T02:30:08.349" v="13560" actId="1036"/>
          <ac:spMkLst>
            <pc:docMk/>
            <pc:sldMk cId="760097531" sldId="529"/>
            <ac:spMk id="4" creationId="{8849ED9A-FF3D-7E40-58D8-1E697F4626A8}"/>
          </ac:spMkLst>
        </pc:spChg>
        <pc:spChg chg="add del mod">
          <ac:chgData name="Katrina Homel" userId="b21d1564-cbbd-4ad3-965f-3d2d17b02ecd" providerId="ADAL" clId="{0F647469-E1A5-4184-96D7-5129621D85B7}" dt="2022-09-15T02:29:34.795" v="13543" actId="478"/>
          <ac:spMkLst>
            <pc:docMk/>
            <pc:sldMk cId="760097531" sldId="529"/>
            <ac:spMk id="5" creationId="{FE6D7BC4-DDA7-AEC8-005F-747A26337BCD}"/>
          </ac:spMkLst>
        </pc:spChg>
      </pc:sldChg>
      <pc:sldChg chg="del">
        <pc:chgData name="Katrina Homel" userId="b21d1564-cbbd-4ad3-965f-3d2d17b02ecd" providerId="ADAL" clId="{0F647469-E1A5-4184-96D7-5129621D85B7}" dt="2022-09-14T15:01:30.730" v="179" actId="47"/>
        <pc:sldMkLst>
          <pc:docMk/>
          <pc:sldMk cId="1249501384" sldId="530"/>
        </pc:sldMkLst>
      </pc:sldChg>
      <pc:sldChg chg="del">
        <pc:chgData name="Katrina Homel" userId="b21d1564-cbbd-4ad3-965f-3d2d17b02ecd" providerId="ADAL" clId="{0F647469-E1A5-4184-96D7-5129621D85B7}" dt="2022-09-14T15:01:31.550" v="180" actId="47"/>
        <pc:sldMkLst>
          <pc:docMk/>
          <pc:sldMk cId="758135291" sldId="531"/>
        </pc:sldMkLst>
      </pc:sldChg>
      <pc:sldChg chg="modSp del mod modNotesTx">
        <pc:chgData name="Katrina Homel" userId="b21d1564-cbbd-4ad3-965f-3d2d17b02ecd" providerId="ADAL" clId="{0F647469-E1A5-4184-96D7-5129621D85B7}" dt="2022-09-15T02:39:56.286" v="13930" actId="47"/>
        <pc:sldMkLst>
          <pc:docMk/>
          <pc:sldMk cId="1388491938" sldId="532"/>
        </pc:sldMkLst>
        <pc:spChg chg="mod">
          <ac:chgData name="Katrina Homel" userId="b21d1564-cbbd-4ad3-965f-3d2d17b02ecd" providerId="ADAL" clId="{0F647469-E1A5-4184-96D7-5129621D85B7}" dt="2022-09-15T02:28:07.623" v="13328" actId="20577"/>
          <ac:spMkLst>
            <pc:docMk/>
            <pc:sldMk cId="1388491938" sldId="532"/>
            <ac:spMk id="2" creationId="{AB0978CD-CD0C-5FAB-D230-599C166766AC}"/>
          </ac:spMkLst>
        </pc:spChg>
      </pc:sldChg>
      <pc:sldChg chg="modSp mod modNotesTx">
        <pc:chgData name="Katrina Homel" userId="b21d1564-cbbd-4ad3-965f-3d2d17b02ecd" providerId="ADAL" clId="{0F647469-E1A5-4184-96D7-5129621D85B7}" dt="2022-09-16T15:58:08.063" v="17303" actId="255"/>
        <pc:sldMkLst>
          <pc:docMk/>
          <pc:sldMk cId="1171764828" sldId="534"/>
        </pc:sldMkLst>
        <pc:spChg chg="mod">
          <ac:chgData name="Katrina Homel" userId="b21d1564-cbbd-4ad3-965f-3d2d17b02ecd" providerId="ADAL" clId="{0F647469-E1A5-4184-96D7-5129621D85B7}" dt="2022-09-16T15:57:49.908" v="17300" actId="1038"/>
          <ac:spMkLst>
            <pc:docMk/>
            <pc:sldMk cId="1171764828" sldId="534"/>
            <ac:spMk id="2" creationId="{A1588961-89E7-B4B5-8A6B-9AA0DB251CB1}"/>
          </ac:spMkLst>
        </pc:spChg>
        <pc:spChg chg="mod">
          <ac:chgData name="Katrina Homel" userId="b21d1564-cbbd-4ad3-965f-3d2d17b02ecd" providerId="ADAL" clId="{0F647469-E1A5-4184-96D7-5129621D85B7}" dt="2022-09-16T15:58:08.063" v="17303" actId="255"/>
          <ac:spMkLst>
            <pc:docMk/>
            <pc:sldMk cId="1171764828" sldId="534"/>
            <ac:spMk id="3" creationId="{B5A4CB6A-1744-8A35-4569-5FA2370E9DB2}"/>
          </ac:spMkLst>
        </pc:spChg>
      </pc:sldChg>
      <pc:sldChg chg="del">
        <pc:chgData name="Katrina Homel" userId="b21d1564-cbbd-4ad3-965f-3d2d17b02ecd" providerId="ADAL" clId="{0F647469-E1A5-4184-96D7-5129621D85B7}" dt="2022-09-14T15:01:32.375" v="181" actId="47"/>
        <pc:sldMkLst>
          <pc:docMk/>
          <pc:sldMk cId="958304461" sldId="535"/>
        </pc:sldMkLst>
      </pc:sldChg>
      <pc:sldChg chg="addSp delSp modSp new mod modNotesTx">
        <pc:chgData name="Katrina Homel" userId="b21d1564-cbbd-4ad3-965f-3d2d17b02ecd" providerId="ADAL" clId="{0F647469-E1A5-4184-96D7-5129621D85B7}" dt="2022-09-16T15:50:25.917" v="17217" actId="1036"/>
        <pc:sldMkLst>
          <pc:docMk/>
          <pc:sldMk cId="2754605074" sldId="535"/>
        </pc:sldMkLst>
        <pc:spChg chg="mod">
          <ac:chgData name="Katrina Homel" userId="b21d1564-cbbd-4ad3-965f-3d2d17b02ecd" providerId="ADAL" clId="{0F647469-E1A5-4184-96D7-5129621D85B7}" dt="2022-09-15T00:15:42.688" v="5175" actId="20577"/>
          <ac:spMkLst>
            <pc:docMk/>
            <pc:sldMk cId="2754605074" sldId="535"/>
            <ac:spMk id="2" creationId="{A1076ABA-467C-867C-71D4-DA9DA27721EF}"/>
          </ac:spMkLst>
        </pc:spChg>
        <pc:spChg chg="del">
          <ac:chgData name="Katrina Homel" userId="b21d1564-cbbd-4ad3-965f-3d2d17b02ecd" providerId="ADAL" clId="{0F647469-E1A5-4184-96D7-5129621D85B7}" dt="2022-09-15T00:15:58.627" v="5176"/>
          <ac:spMkLst>
            <pc:docMk/>
            <pc:sldMk cId="2754605074" sldId="535"/>
            <ac:spMk id="3" creationId="{C80D53A0-CF5D-77F8-46A1-755494B6D4DE}"/>
          </ac:spMkLst>
        </pc:spChg>
        <pc:spChg chg="add mod">
          <ac:chgData name="Katrina Homel" userId="b21d1564-cbbd-4ad3-965f-3d2d17b02ecd" providerId="ADAL" clId="{0F647469-E1A5-4184-96D7-5129621D85B7}" dt="2022-09-16T15:50:25.917" v="17217" actId="1036"/>
          <ac:spMkLst>
            <pc:docMk/>
            <pc:sldMk cId="2754605074" sldId="535"/>
            <ac:spMk id="4" creationId="{3B9D5051-72AD-B0DA-80E5-3B94A9BA8899}"/>
          </ac:spMkLst>
        </pc:spChg>
      </pc:sldChg>
      <pc:sldChg chg="modSp new mod ord modNotesTx">
        <pc:chgData name="Katrina Homel" userId="b21d1564-cbbd-4ad3-965f-3d2d17b02ecd" providerId="ADAL" clId="{0F647469-E1A5-4184-96D7-5129621D85B7}" dt="2022-09-15T00:45:37.870" v="6504" actId="20578"/>
        <pc:sldMkLst>
          <pc:docMk/>
          <pc:sldMk cId="1719754419" sldId="536"/>
        </pc:sldMkLst>
        <pc:spChg chg="mod">
          <ac:chgData name="Katrina Homel" userId="b21d1564-cbbd-4ad3-965f-3d2d17b02ecd" providerId="ADAL" clId="{0F647469-E1A5-4184-96D7-5129621D85B7}" dt="2022-09-15T00:37:00.595" v="6233" actId="1036"/>
          <ac:spMkLst>
            <pc:docMk/>
            <pc:sldMk cId="1719754419" sldId="536"/>
            <ac:spMk id="2" creationId="{CFFDD1C8-C48F-2EA4-FD0E-E2F508B0AD71}"/>
          </ac:spMkLst>
        </pc:spChg>
        <pc:spChg chg="mod">
          <ac:chgData name="Katrina Homel" userId="b21d1564-cbbd-4ad3-965f-3d2d17b02ecd" providerId="ADAL" clId="{0F647469-E1A5-4184-96D7-5129621D85B7}" dt="2022-09-15T00:36:48.291" v="6217" actId="14100"/>
          <ac:spMkLst>
            <pc:docMk/>
            <pc:sldMk cId="1719754419" sldId="536"/>
            <ac:spMk id="3" creationId="{E2F26294-3B11-A9C3-0299-EA495BE96AD8}"/>
          </ac:spMkLst>
        </pc:spChg>
      </pc:sldChg>
      <pc:sldChg chg="del">
        <pc:chgData name="Katrina Homel" userId="b21d1564-cbbd-4ad3-965f-3d2d17b02ecd" providerId="ADAL" clId="{0F647469-E1A5-4184-96D7-5129621D85B7}" dt="2022-09-14T15:01:33.286" v="182" actId="47"/>
        <pc:sldMkLst>
          <pc:docMk/>
          <pc:sldMk cId="2240291940" sldId="536"/>
        </pc:sldMkLst>
      </pc:sldChg>
      <pc:sldChg chg="modSp new mod modNotesTx">
        <pc:chgData name="Katrina Homel" userId="b21d1564-cbbd-4ad3-965f-3d2d17b02ecd" providerId="ADAL" clId="{0F647469-E1A5-4184-96D7-5129621D85B7}" dt="2022-09-16T16:03:11.573" v="17329" actId="20577"/>
        <pc:sldMkLst>
          <pc:docMk/>
          <pc:sldMk cId="1103422597" sldId="537"/>
        </pc:sldMkLst>
        <pc:spChg chg="mod">
          <ac:chgData name="Katrina Homel" userId="b21d1564-cbbd-4ad3-965f-3d2d17b02ecd" providerId="ADAL" clId="{0F647469-E1A5-4184-96D7-5129621D85B7}" dt="2022-09-15T00:46:37.128" v="6530" actId="20577"/>
          <ac:spMkLst>
            <pc:docMk/>
            <pc:sldMk cId="1103422597" sldId="537"/>
            <ac:spMk id="2" creationId="{F6946C98-DA26-616A-ACD8-BE1106BED8AC}"/>
          </ac:spMkLst>
        </pc:spChg>
        <pc:spChg chg="mod">
          <ac:chgData name="Katrina Homel" userId="b21d1564-cbbd-4ad3-965f-3d2d17b02ecd" providerId="ADAL" clId="{0F647469-E1A5-4184-96D7-5129621D85B7}" dt="2022-09-16T16:03:11.573" v="17329" actId="20577"/>
          <ac:spMkLst>
            <pc:docMk/>
            <pc:sldMk cId="1103422597" sldId="537"/>
            <ac:spMk id="3" creationId="{9C227FB4-364A-4138-AA72-DF6A75A5BCF5}"/>
          </ac:spMkLst>
        </pc:spChg>
      </pc:sldChg>
      <pc:sldChg chg="new del">
        <pc:chgData name="Katrina Homel" userId="b21d1564-cbbd-4ad3-965f-3d2d17b02ecd" providerId="ADAL" clId="{0F647469-E1A5-4184-96D7-5129621D85B7}" dt="2022-09-15T00:44:21.204" v="6425" actId="680"/>
        <pc:sldMkLst>
          <pc:docMk/>
          <pc:sldMk cId="2970693731" sldId="537"/>
        </pc:sldMkLst>
      </pc:sldChg>
      <pc:sldChg chg="addSp modSp new mod modClrScheme chgLayout modNotesTx">
        <pc:chgData name="Katrina Homel" userId="b21d1564-cbbd-4ad3-965f-3d2d17b02ecd" providerId="ADAL" clId="{0F647469-E1A5-4184-96D7-5129621D85B7}" dt="2022-09-16T16:03:43.642" v="17351" actId="1036"/>
        <pc:sldMkLst>
          <pc:docMk/>
          <pc:sldMk cId="736011207" sldId="538"/>
        </pc:sldMkLst>
        <pc:spChg chg="mod ord">
          <ac:chgData name="Katrina Homel" userId="b21d1564-cbbd-4ad3-965f-3d2d17b02ecd" providerId="ADAL" clId="{0F647469-E1A5-4184-96D7-5129621D85B7}" dt="2022-09-16T16:03:43.642" v="17351" actId="1036"/>
          <ac:spMkLst>
            <pc:docMk/>
            <pc:sldMk cId="736011207" sldId="538"/>
            <ac:spMk id="2" creationId="{060F4ECE-A57D-6A3C-900B-285928AF8E8F}"/>
          </ac:spMkLst>
        </pc:spChg>
        <pc:spChg chg="add mod ord">
          <ac:chgData name="Katrina Homel" userId="b21d1564-cbbd-4ad3-965f-3d2d17b02ecd" providerId="ADAL" clId="{0F647469-E1A5-4184-96D7-5129621D85B7}" dt="2022-09-16T16:03:37.180" v="17344" actId="1036"/>
          <ac:spMkLst>
            <pc:docMk/>
            <pc:sldMk cId="736011207" sldId="538"/>
            <ac:spMk id="3" creationId="{981C79A6-DE53-1F7F-4D95-8B425FE91D22}"/>
          </ac:spMkLst>
        </pc:spChg>
      </pc:sldChg>
      <pc:sldChg chg="modSp new mod modNotesTx">
        <pc:chgData name="Katrina Homel" userId="b21d1564-cbbd-4ad3-965f-3d2d17b02ecd" providerId="ADAL" clId="{0F647469-E1A5-4184-96D7-5129621D85B7}" dt="2022-09-16T15:55:23.493" v="17264" actId="113"/>
        <pc:sldMkLst>
          <pc:docMk/>
          <pc:sldMk cId="682525963" sldId="539"/>
        </pc:sldMkLst>
        <pc:spChg chg="mod">
          <ac:chgData name="Katrina Homel" userId="b21d1564-cbbd-4ad3-965f-3d2d17b02ecd" providerId="ADAL" clId="{0F647469-E1A5-4184-96D7-5129621D85B7}" dt="2022-09-16T15:55:23.493" v="17264" actId="113"/>
          <ac:spMkLst>
            <pc:docMk/>
            <pc:sldMk cId="682525963" sldId="539"/>
            <ac:spMk id="2" creationId="{17C18E78-3B10-9339-6A4B-1B4040E17591}"/>
          </ac:spMkLst>
        </pc:spChg>
        <pc:spChg chg="mod">
          <ac:chgData name="Katrina Homel" userId="b21d1564-cbbd-4ad3-965f-3d2d17b02ecd" providerId="ADAL" clId="{0F647469-E1A5-4184-96D7-5129621D85B7}" dt="2022-09-15T01:57:51.695" v="12052" actId="1037"/>
          <ac:spMkLst>
            <pc:docMk/>
            <pc:sldMk cId="682525963" sldId="539"/>
            <ac:spMk id="3" creationId="{2780F9AD-CD16-6D24-A30E-358A96E817D3}"/>
          </ac:spMkLst>
        </pc:spChg>
      </pc:sldChg>
      <pc:sldChg chg="modSp add mod modNotesTx">
        <pc:chgData name="Katrina Homel" userId="b21d1564-cbbd-4ad3-965f-3d2d17b02ecd" providerId="ADAL" clId="{0F647469-E1A5-4184-96D7-5129621D85B7}" dt="2022-09-15T13:20:30.349" v="14389" actId="255"/>
        <pc:sldMkLst>
          <pc:docMk/>
          <pc:sldMk cId="560355976" sldId="540"/>
        </pc:sldMkLst>
        <pc:spChg chg="mod">
          <ac:chgData name="Katrina Homel" userId="b21d1564-cbbd-4ad3-965f-3d2d17b02ecd" providerId="ADAL" clId="{0F647469-E1A5-4184-96D7-5129621D85B7}" dt="2022-09-15T13:20:30.349" v="14389" actId="255"/>
          <ac:spMkLst>
            <pc:docMk/>
            <pc:sldMk cId="560355976" sldId="540"/>
            <ac:spMk id="2" creationId="{00000000-0000-0000-0000-000000000000}"/>
          </ac:spMkLst>
        </pc:spChg>
        <pc:spChg chg="mod">
          <ac:chgData name="Katrina Homel" userId="b21d1564-cbbd-4ad3-965f-3d2d17b02ecd" providerId="ADAL" clId="{0F647469-E1A5-4184-96D7-5129621D85B7}" dt="2022-09-15T02:10:41.731" v="12399" actId="1036"/>
          <ac:spMkLst>
            <pc:docMk/>
            <pc:sldMk cId="560355976" sldId="540"/>
            <ac:spMk id="3" creationId="{00000000-0000-0000-0000-000000000000}"/>
          </ac:spMkLst>
        </pc:spChg>
      </pc:sldChg>
      <pc:sldChg chg="modSp add mod modNotesTx">
        <pc:chgData name="Katrina Homel" userId="b21d1564-cbbd-4ad3-965f-3d2d17b02ecd" providerId="ADAL" clId="{0F647469-E1A5-4184-96D7-5129621D85B7}" dt="2022-09-16T16:04:28.964" v="17355" actId="20577"/>
        <pc:sldMkLst>
          <pc:docMk/>
          <pc:sldMk cId="3152818208" sldId="541"/>
        </pc:sldMkLst>
        <pc:spChg chg="mod">
          <ac:chgData name="Katrina Homel" userId="b21d1564-cbbd-4ad3-965f-3d2d17b02ecd" providerId="ADAL" clId="{0F647469-E1A5-4184-96D7-5129621D85B7}" dt="2022-09-16T16:04:28.964" v="17355" actId="20577"/>
          <ac:spMkLst>
            <pc:docMk/>
            <pc:sldMk cId="3152818208" sldId="541"/>
            <ac:spMk id="2" creationId="{7933C13F-098C-70BE-4076-3953FD72EC6D}"/>
          </ac:spMkLst>
        </pc:spChg>
        <pc:spChg chg="mod">
          <ac:chgData name="Katrina Homel" userId="b21d1564-cbbd-4ad3-965f-3d2d17b02ecd" providerId="ADAL" clId="{0F647469-E1A5-4184-96D7-5129621D85B7}" dt="2022-09-15T02:52:08.494" v="14301" actId="1036"/>
          <ac:spMkLst>
            <pc:docMk/>
            <pc:sldMk cId="3152818208" sldId="541"/>
            <ac:spMk id="3" creationId="{F8ED824B-3FE4-A5DC-CF64-E6763195C8FB}"/>
          </ac:spMkLst>
        </pc:spChg>
      </pc:sldChg>
      <pc:sldChg chg="modSp new mod modNotesTx">
        <pc:chgData name="Katrina Homel" userId="b21d1564-cbbd-4ad3-965f-3d2d17b02ecd" providerId="ADAL" clId="{0F647469-E1A5-4184-96D7-5129621D85B7}" dt="2022-09-15T14:46:16.158" v="17191" actId="20577"/>
        <pc:sldMkLst>
          <pc:docMk/>
          <pc:sldMk cId="2681144215" sldId="542"/>
        </pc:sldMkLst>
        <pc:spChg chg="mod">
          <ac:chgData name="Katrina Homel" userId="b21d1564-cbbd-4ad3-965f-3d2d17b02ecd" providerId="ADAL" clId="{0F647469-E1A5-4184-96D7-5129621D85B7}" dt="2022-09-15T14:46:06.284" v="17169" actId="1038"/>
          <ac:spMkLst>
            <pc:docMk/>
            <pc:sldMk cId="2681144215" sldId="542"/>
            <ac:spMk id="2" creationId="{CF0E7146-F063-0634-39E0-8774DC64239D}"/>
          </ac:spMkLst>
        </pc:spChg>
        <pc:spChg chg="mod">
          <ac:chgData name="Katrina Homel" userId="b21d1564-cbbd-4ad3-965f-3d2d17b02ecd" providerId="ADAL" clId="{0F647469-E1A5-4184-96D7-5129621D85B7}" dt="2022-09-15T14:46:00.137" v="17160" actId="1036"/>
          <ac:spMkLst>
            <pc:docMk/>
            <pc:sldMk cId="2681144215" sldId="542"/>
            <ac:spMk id="3" creationId="{13C5F890-E3D9-9720-DFC2-7288AF3897B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7739" cy="469424"/>
          </a:xfrm>
          <a:prstGeom prst="rect">
            <a:avLst/>
          </a:prstGeom>
        </p:spPr>
        <p:txBody>
          <a:bodyPr vert="horz" lIns="94209" tIns="47106" rIns="94209" bIns="47106" rtlCol="0"/>
          <a:lstStyle>
            <a:lvl1pPr algn="l">
              <a:defRPr sz="1300"/>
            </a:lvl1pPr>
          </a:lstStyle>
          <a:p>
            <a:endParaRPr lang="en-US" dirty="0"/>
          </a:p>
        </p:txBody>
      </p:sp>
      <p:sp>
        <p:nvSpPr>
          <p:cNvPr id="3" name="Date Placeholder 2"/>
          <p:cNvSpPr>
            <a:spLocks noGrp="1"/>
          </p:cNvSpPr>
          <p:nvPr>
            <p:ph type="dt" sz="quarter" idx="1"/>
          </p:nvPr>
        </p:nvSpPr>
        <p:spPr>
          <a:xfrm>
            <a:off x="4023092" y="1"/>
            <a:ext cx="3077739" cy="469424"/>
          </a:xfrm>
          <a:prstGeom prst="rect">
            <a:avLst/>
          </a:prstGeom>
        </p:spPr>
        <p:txBody>
          <a:bodyPr vert="horz" lIns="94209" tIns="47106" rIns="94209" bIns="47106" rtlCol="0"/>
          <a:lstStyle>
            <a:lvl1pPr algn="r">
              <a:defRPr sz="1300"/>
            </a:lvl1pPr>
          </a:lstStyle>
          <a:p>
            <a:fld id="{CCC59C14-D9D6-4208-82AA-5FDDC48C028A}" type="datetime1">
              <a:rPr lang="en-US" smtClean="0"/>
              <a:t>9/16/2022</a:t>
            </a:fld>
            <a:endParaRPr lang="en-US" dirty="0"/>
          </a:p>
        </p:txBody>
      </p:sp>
      <p:sp>
        <p:nvSpPr>
          <p:cNvPr id="4" name="Footer Placeholder 3"/>
          <p:cNvSpPr>
            <a:spLocks noGrp="1"/>
          </p:cNvSpPr>
          <p:nvPr>
            <p:ph type="ftr" sz="quarter" idx="2"/>
          </p:nvPr>
        </p:nvSpPr>
        <p:spPr>
          <a:xfrm>
            <a:off x="0" y="8917424"/>
            <a:ext cx="3077739" cy="469424"/>
          </a:xfrm>
          <a:prstGeom prst="rect">
            <a:avLst/>
          </a:prstGeom>
        </p:spPr>
        <p:txBody>
          <a:bodyPr vert="horz" lIns="94209" tIns="47106" rIns="94209" bIns="47106" rtlCol="0" anchor="b"/>
          <a:lstStyle>
            <a:lvl1pPr algn="l">
              <a:defRPr sz="1300"/>
            </a:lvl1pPr>
          </a:lstStyle>
          <a:p>
            <a:endParaRPr lang="en-US" dirty="0"/>
          </a:p>
        </p:txBody>
      </p:sp>
      <p:sp>
        <p:nvSpPr>
          <p:cNvPr id="5" name="Slide Number Placeholder 4"/>
          <p:cNvSpPr>
            <a:spLocks noGrp="1"/>
          </p:cNvSpPr>
          <p:nvPr>
            <p:ph type="sldNum" sz="quarter" idx="3"/>
          </p:nvPr>
        </p:nvSpPr>
        <p:spPr>
          <a:xfrm>
            <a:off x="4023092" y="8917424"/>
            <a:ext cx="3077739" cy="469424"/>
          </a:xfrm>
          <a:prstGeom prst="rect">
            <a:avLst/>
          </a:prstGeom>
        </p:spPr>
        <p:txBody>
          <a:bodyPr vert="horz" lIns="94209" tIns="47106" rIns="94209" bIns="47106" rtlCol="0" anchor="b"/>
          <a:lstStyle>
            <a:lvl1pPr algn="r">
              <a:defRPr sz="1300"/>
            </a:lvl1pPr>
          </a:lstStyle>
          <a:p>
            <a:fld id="{2B818129-E3AF-4856-92EB-A8D00F011A60}" type="slidenum">
              <a:rPr lang="en-US" smtClean="0"/>
              <a:t>‹#›</a:t>
            </a:fld>
            <a:endParaRPr lang="en-US" dirty="0"/>
          </a:p>
        </p:txBody>
      </p:sp>
    </p:spTree>
    <p:extLst>
      <p:ext uri="{BB962C8B-B14F-4D97-AF65-F5344CB8AC3E}">
        <p14:creationId xmlns:p14="http://schemas.microsoft.com/office/powerpoint/2010/main" val="83025403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1"/>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09" tIns="47106" rIns="94209" bIns="47106" numCol="1" anchor="t" anchorCtr="0" compatLnSpc="1">
            <a:prstTxWarp prst="textNoShape">
              <a:avLst/>
            </a:prstTxWarp>
          </a:bodyPr>
          <a:lstStyle>
            <a:lvl1pPr>
              <a:defRPr sz="1300"/>
            </a:lvl1pPr>
          </a:lstStyle>
          <a:p>
            <a:pPr>
              <a:defRPr/>
            </a:pPr>
            <a:endParaRPr lang="en-US" dirty="0"/>
          </a:p>
        </p:txBody>
      </p:sp>
      <p:sp>
        <p:nvSpPr>
          <p:cNvPr id="8195" name="Rectangle 3"/>
          <p:cNvSpPr>
            <a:spLocks noGrp="1" noChangeArrowheads="1"/>
          </p:cNvSpPr>
          <p:nvPr>
            <p:ph type="dt" idx="1"/>
          </p:nvPr>
        </p:nvSpPr>
        <p:spPr bwMode="auto">
          <a:xfrm>
            <a:off x="4023092" y="1"/>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09" tIns="47106" rIns="94209" bIns="47106" numCol="1" anchor="t" anchorCtr="0" compatLnSpc="1">
            <a:prstTxWarp prst="textNoShape">
              <a:avLst/>
            </a:prstTxWarp>
          </a:bodyPr>
          <a:lstStyle>
            <a:lvl1pPr algn="r">
              <a:defRPr sz="1300"/>
            </a:lvl1pPr>
          </a:lstStyle>
          <a:p>
            <a:pPr>
              <a:defRPr/>
            </a:pPr>
            <a:fld id="{89464564-A28E-49C0-A3EF-2BB5104340A0}" type="datetime1">
              <a:rPr lang="en-US" smtClean="0"/>
              <a:t>9/16/2022</a:t>
            </a:fld>
            <a:endParaRPr lang="en-US" dirty="0"/>
          </a:p>
        </p:txBody>
      </p:sp>
      <p:sp>
        <p:nvSpPr>
          <p:cNvPr id="18436" name="Rectangle 4"/>
          <p:cNvSpPr>
            <a:spLocks noGrp="1" noRot="1" noChangeAspect="1" noChangeArrowheads="1" noTextEdit="1"/>
          </p:cNvSpPr>
          <p:nvPr>
            <p:ph type="sldImg" idx="2"/>
          </p:nvPr>
        </p:nvSpPr>
        <p:spPr bwMode="auto">
          <a:xfrm>
            <a:off x="1203325" y="704850"/>
            <a:ext cx="4695825" cy="35210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710248" y="4459527"/>
            <a:ext cx="5681980" cy="4224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09" tIns="47106" rIns="94209" bIns="4710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8917424"/>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09" tIns="47106" rIns="94209" bIns="47106" numCol="1" anchor="b" anchorCtr="0" compatLnSpc="1">
            <a:prstTxWarp prst="textNoShape">
              <a:avLst/>
            </a:prstTxWarp>
          </a:bodyPr>
          <a:lstStyle>
            <a:lvl1pPr>
              <a:defRPr sz="1300"/>
            </a:lvl1pPr>
          </a:lstStyle>
          <a:p>
            <a:pPr>
              <a:defRPr/>
            </a:pPr>
            <a:endParaRPr lang="en-US" dirty="0"/>
          </a:p>
        </p:txBody>
      </p:sp>
      <p:sp>
        <p:nvSpPr>
          <p:cNvPr id="8199" name="Rectangle 7"/>
          <p:cNvSpPr>
            <a:spLocks noGrp="1" noChangeArrowheads="1"/>
          </p:cNvSpPr>
          <p:nvPr>
            <p:ph type="sldNum" sz="quarter" idx="5"/>
          </p:nvPr>
        </p:nvSpPr>
        <p:spPr bwMode="auto">
          <a:xfrm>
            <a:off x="4023092" y="8917424"/>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09" tIns="47106" rIns="94209" bIns="47106" numCol="1" anchor="b" anchorCtr="0" compatLnSpc="1">
            <a:prstTxWarp prst="textNoShape">
              <a:avLst/>
            </a:prstTxWarp>
          </a:bodyPr>
          <a:lstStyle>
            <a:lvl1pPr algn="r">
              <a:defRPr sz="1300"/>
            </a:lvl1pPr>
          </a:lstStyle>
          <a:p>
            <a:pPr>
              <a:defRPr/>
            </a:pPr>
            <a:fld id="{D1BBA462-386D-43E7-86B6-3905DBC9501E}" type="slidenum">
              <a:rPr lang="en-US"/>
              <a:pPr>
                <a:defRPr/>
              </a:pPr>
              <a:t>‹#›</a:t>
            </a:fld>
            <a:endParaRPr lang="en-US" dirty="0"/>
          </a:p>
        </p:txBody>
      </p:sp>
    </p:spTree>
    <p:extLst>
      <p:ext uri="{BB962C8B-B14F-4D97-AF65-F5344CB8AC3E}">
        <p14:creationId xmlns:p14="http://schemas.microsoft.com/office/powerpoint/2010/main" val="3669824612"/>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plus.lexis.com/document/?pdmfid=1530671&amp;crid=5bf8c43e-4222-4c0f-b1d1-6e17c3783d48&amp;pddocfullpath=%2Fshared%2Fdocument%2Fadministrative-materials%2Furn%3AcontentItem%3A65YD-CP81-JBM1-M539-00000-00&amp;pdcontentcomponentid=430464&amp;pdteaserkey=&amp;pdislpamode=false&amp;pdworkfolderlocatorid=NOT_SAVED_IN_WORKFOLDER&amp;ecomp=Lfbtk&amp;earg=sr1&amp;prid=c53278c3-0ee6-4ecf-a93e-fa56999660d5"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njlaw.rutgers.edu/cgi-bin/njstats/showsect.cgi?title=10&amp;chapter=4&amp;section=12&amp;actn=getsect"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njlaw.rutgers.edu/cgi-bin/njstats/showsect.cgi?section=18A%3A6-11&amp;actn=getsect"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Presentation not for purpose of providing legal advice, no attorney-client relationship</a:t>
            </a:r>
          </a:p>
          <a:p>
            <a:pPr marL="171450" indent="-171450">
              <a:buFont typeface="Arial" panose="020B0604020202020204" pitchFamily="34" charset="0"/>
              <a:buChar char="•"/>
            </a:pPr>
            <a:r>
              <a:rPr lang="en-US" dirty="0"/>
              <a:t>The application and impact of laws can vary widely based on the specific facts involved. </a:t>
            </a:r>
          </a:p>
          <a:p>
            <a:pPr marL="171450" indent="-171450">
              <a:buFont typeface="Arial" panose="020B0604020202020204" pitchFamily="34" charset="0"/>
              <a:buChar char="•"/>
            </a:pPr>
            <a:r>
              <a:rPr lang="en-US" dirty="0"/>
              <a:t>Talk to your board/school attorney to obtain advice with respect to any particular issue or problem</a:t>
            </a:r>
          </a:p>
          <a:p>
            <a:pPr marL="173113" indent="-173113">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62459563-BB9E-441C-8203-171DCE209C97}"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668768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71" indent="-177571">
              <a:buFont typeface="Arial" panose="020B0604020202020204" pitchFamily="34" charset="0"/>
              <a:buChar char="•"/>
            </a:pPr>
            <a:r>
              <a:rPr lang="en-US" dirty="0"/>
              <a:t>Published decision</a:t>
            </a:r>
          </a:p>
          <a:p>
            <a:pPr marL="177571" indent="-177571">
              <a:buFont typeface="Arial" panose="020B0604020202020204" pitchFamily="34" charset="0"/>
              <a:buChar char="•"/>
            </a:pPr>
            <a:r>
              <a:rPr lang="en-US" dirty="0"/>
              <a:t>Employee</a:t>
            </a:r>
            <a:r>
              <a:rPr lang="en-US" baseline="0" dirty="0"/>
              <a:t> voluntarily transferred to part-time position with benefits</a:t>
            </a:r>
          </a:p>
          <a:p>
            <a:pPr marL="177571" indent="-177571">
              <a:buFont typeface="Arial" panose="020B0604020202020204" pitchFamily="34" charset="0"/>
              <a:buChar char="•"/>
            </a:pPr>
            <a:r>
              <a:rPr lang="en-US" baseline="0" dirty="0"/>
              <a:t>Then took approved maternity and childcare leave, sought to continue part-time position with benefits for 2017-18</a:t>
            </a:r>
          </a:p>
          <a:p>
            <a:pPr marL="177571" indent="-177571">
              <a:buFont typeface="Arial" panose="020B0604020202020204" pitchFamily="34" charset="0"/>
              <a:buChar char="•"/>
            </a:pPr>
            <a:r>
              <a:rPr lang="en-US" baseline="0" dirty="0"/>
              <a:t>When told she needed to return to full-time position to keep health benefits, decided to extend maternity leave</a:t>
            </a:r>
          </a:p>
          <a:p>
            <a:pPr marL="177571" indent="-177571">
              <a:buFont typeface="Arial" panose="020B0604020202020204" pitchFamily="34" charset="0"/>
              <a:buChar char="•"/>
            </a:pPr>
            <a:r>
              <a:rPr lang="en-US" baseline="0" dirty="0"/>
              <a:t>When sought to return for next school year, told she was entitled to part-time position with no benefits, but not to full-time position; would need to apply for full-time position </a:t>
            </a:r>
          </a:p>
          <a:p>
            <a:pPr marL="177571" indent="-177571">
              <a:buFont typeface="Arial" panose="020B0604020202020204" pitchFamily="34" charset="0"/>
              <a:buChar char="•"/>
            </a:pPr>
            <a:r>
              <a:rPr lang="en-US" baseline="0" dirty="0"/>
              <a:t>She completed application and participated in interviews, but was not selected for either of 2 open full-time positions; instead, non-tenured teachers were hired</a:t>
            </a:r>
          </a:p>
          <a:p>
            <a:pPr marL="177571" indent="-177571">
              <a:buFont typeface="Arial" panose="020B0604020202020204" pitchFamily="34" charset="0"/>
              <a:buChar char="•"/>
            </a:pPr>
            <a:r>
              <a:rPr lang="en-US" baseline="0" dirty="0"/>
              <a:t>ALJ had found that she was not entitled to return to full-time position because not subject of a RIF and voluntarily accepted part-time position</a:t>
            </a:r>
          </a:p>
          <a:p>
            <a:pPr marL="177571" indent="-177571" defTabSz="947044">
              <a:buFont typeface="Arial" panose="020B0604020202020204" pitchFamily="34" charset="0"/>
              <a:buChar char="•"/>
              <a:defRPr/>
            </a:pPr>
            <a:r>
              <a:rPr lang="en-US" dirty="0"/>
              <a:t>Commissioner reversed initial decision and determined that tenured full-time teacher who voluntarily transferred to a part-time position did not knowingly waive her right to return to a full-time position nor did her decision to continue maternity leave constitute waiver. </a:t>
            </a:r>
          </a:p>
          <a:p>
            <a:pPr marL="177571" indent="-177571" defTabSz="947044">
              <a:buFont typeface="Arial" panose="020B0604020202020204" pitchFamily="34" charset="0"/>
              <a:buChar char="•"/>
              <a:defRPr/>
            </a:pPr>
            <a:r>
              <a:rPr lang="en-US" dirty="0"/>
              <a:t>Had</a:t>
            </a:r>
            <a:r>
              <a:rPr lang="en-US" baseline="0" dirty="0"/>
              <a:t> made it clear that interest in part-time position was temporary, and also made it clear that availability of health benefits was crucial to her decision</a:t>
            </a:r>
            <a:endParaRPr lang="en-US" dirty="0"/>
          </a:p>
          <a:p>
            <a:pPr marL="177571" indent="-177571" defTabSz="947044">
              <a:buFont typeface="Arial" panose="020B0604020202020204" pitchFamily="34" charset="0"/>
              <a:buChar char="•"/>
              <a:defRPr/>
            </a:pPr>
            <a:r>
              <a:rPr lang="en-US" dirty="0"/>
              <a:t>Board</a:t>
            </a:r>
            <a:r>
              <a:rPr lang="en-US" baseline="0" dirty="0"/>
              <a:t> ordered to reinstate petition to position as full-time teacher retroactive to 2018-19 school year with full back pay, benefits, and emoluments</a:t>
            </a:r>
            <a:endParaRPr lang="en-US" dirty="0"/>
          </a:p>
          <a:p>
            <a:pPr marL="177571" indent="-177571">
              <a:buFont typeface="Arial" panose="020B0604020202020204" pitchFamily="34" charset="0"/>
              <a:buChar char="•"/>
            </a:pPr>
            <a:endParaRPr lang="en-US" baseline="0" dirty="0"/>
          </a:p>
          <a:p>
            <a:pPr marL="177571" indent="-17757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46F7710-CB55-4829-8709-BE03A34328E9}" type="slidenum">
              <a:rPr lang="en-US" smtClean="0"/>
              <a:pPr/>
              <a:t>10</a:t>
            </a:fld>
            <a:endParaRPr lang="en-US" dirty="0"/>
          </a:p>
        </p:txBody>
      </p:sp>
    </p:spTree>
    <p:extLst>
      <p:ext uri="{BB962C8B-B14F-4D97-AF65-F5344CB8AC3E}">
        <p14:creationId xmlns:p14="http://schemas.microsoft.com/office/powerpoint/2010/main" val="750540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Board best positioned to have accurate information about the consequences of a decision by a tenured full-time teacher who elected to transition to part-time employment​</a:t>
            </a:r>
          </a:p>
          <a:p>
            <a:pPr marL="171450" indent="-171450">
              <a:buFont typeface="Arial" panose="020B0604020202020204" pitchFamily="34" charset="0"/>
              <a:buChar char="•"/>
            </a:pPr>
            <a:r>
              <a:rPr lang="en-US" sz="1200" dirty="0"/>
              <a:t>Tenured full-time teachers, a class of employee with substantial protections under the Tenure Act, were entitled to advance notice​</a:t>
            </a:r>
          </a:p>
          <a:p>
            <a:endParaRPr lang="en-US" dirty="0"/>
          </a:p>
        </p:txBody>
      </p:sp>
    </p:spTree>
    <p:extLst>
      <p:ext uri="{BB962C8B-B14F-4D97-AF65-F5344CB8AC3E}">
        <p14:creationId xmlns:p14="http://schemas.microsoft.com/office/powerpoint/2010/main" val="1554606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Note that this case is on appeal, so stay tuned</a:t>
            </a:r>
          </a:p>
          <a:p>
            <a:pPr marL="171450" indent="-171450">
              <a:buFont typeface="Arial" panose="020B0604020202020204" pitchFamily="34" charset="0"/>
              <a:buChar char="•"/>
            </a:pPr>
            <a:r>
              <a:rPr lang="en-US" dirty="0"/>
              <a:t>Interested to consider this case in light of the Kennedy decision</a:t>
            </a:r>
          </a:p>
          <a:p>
            <a:pPr marL="171450" indent="-171450">
              <a:buFont typeface="Arial" panose="020B0604020202020204" pitchFamily="34" charset="0"/>
              <a:buChar char="•"/>
            </a:pPr>
            <a:r>
              <a:rPr lang="en-US" dirty="0"/>
              <a:t>Discuss position of District of New Jersey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Teacher alleged demotion in retaliation for reporting football coach’s misconduct as well as hostile work environment</a:t>
            </a:r>
          </a:p>
          <a:p>
            <a:pPr marL="171450" indent="-171450">
              <a:buFont typeface="Arial" panose="020B0604020202020204" pitchFamily="34" charset="0"/>
              <a:buChar char="•"/>
            </a:pPr>
            <a:r>
              <a:rPr lang="en-US" dirty="0"/>
              <a:t>Teacher had made complaints that football coach was giving painkillers to football players; allegations investigated but dropped; also made report to federal Drug Enforcement Agency without making district aware at time of report</a:t>
            </a:r>
          </a:p>
          <a:p>
            <a:pPr marL="171450" indent="-171450">
              <a:buFont typeface="Arial" panose="020B0604020202020204" pitchFamily="34" charset="0"/>
              <a:buChar char="•"/>
            </a:pPr>
            <a:r>
              <a:rPr lang="en-US" dirty="0"/>
              <a:t>Following year, made further complaints alleging coach’s “unsafe treatment of the football players and harassment of her.”</a:t>
            </a:r>
          </a:p>
          <a:p>
            <a:pPr marL="171450" indent="-171450">
              <a:buFont typeface="Arial" panose="020B0604020202020204" pitchFamily="34" charset="0"/>
              <a:buChar char="•"/>
            </a:pPr>
            <a:r>
              <a:rPr lang="en-US" dirty="0"/>
              <a:t>Then resigned as football team’s equipment manager, citing the harassment</a:t>
            </a:r>
          </a:p>
          <a:p>
            <a:pPr marL="171450" indent="-171450">
              <a:buFont typeface="Arial" panose="020B0604020202020204" pitchFamily="34" charset="0"/>
              <a:buChar char="•"/>
            </a:pPr>
            <a:r>
              <a:rPr lang="en-US" dirty="0"/>
              <a:t>District hired independent investigator; determined the coach and teacher should not work together and hired outside contractor to perform equipment manager duties</a:t>
            </a:r>
          </a:p>
          <a:p>
            <a:pPr marL="171450" indent="-171450">
              <a:buFont typeface="Arial" panose="020B0604020202020204" pitchFamily="34" charset="0"/>
              <a:buChar char="•"/>
            </a:pPr>
            <a:r>
              <a:rPr lang="en-US" dirty="0"/>
              <a:t>Teacher not reduced in compensation or demoted; training responsibility restored when coach left school</a:t>
            </a:r>
          </a:p>
          <a:p>
            <a:pPr marL="171450" indent="-171450">
              <a:buFont typeface="Arial" panose="020B0604020202020204" pitchFamily="34" charset="0"/>
              <a:buChar char="•"/>
            </a:pPr>
            <a:r>
              <a:rPr lang="en-US" dirty="0"/>
              <a:t>Then her salary was partially withheld for unrelated reasons (students grading each other’s tests, using her personal vehicle)</a:t>
            </a:r>
          </a:p>
          <a:p>
            <a:pPr marL="171450" indent="-171450">
              <a:buFont typeface="Arial" panose="020B0604020202020204" pitchFamily="34" charset="0"/>
              <a:buChar char="•"/>
            </a:pPr>
            <a:r>
              <a:rPr lang="en-US" dirty="0"/>
              <a:t>Employee filed claims in state court, then remove or moved to federal court</a:t>
            </a:r>
          </a:p>
          <a:p>
            <a:pPr marL="171450" indent="-171450">
              <a:buFont typeface="Arial" panose="020B0604020202020204" pitchFamily="34" charset="0"/>
              <a:buChar char="•"/>
            </a:pPr>
            <a:r>
              <a:rPr lang="en-US" dirty="0"/>
              <a:t>Claims included violation of free speech rights under federal and state constitutions, hostile work environment discrimination and retaliation under NJLAD, breach of contract</a:t>
            </a:r>
          </a:p>
        </p:txBody>
      </p:sp>
    </p:spTree>
    <p:extLst>
      <p:ext uri="{BB962C8B-B14F-4D97-AF65-F5344CB8AC3E}">
        <p14:creationId xmlns:p14="http://schemas.microsoft.com/office/powerpoint/2010/main" val="313286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Court found in favor of district, granting summary judgment; denied motion for summary judgement filed by the employee (that was based on procedural grounds)</a:t>
            </a:r>
          </a:p>
          <a:p>
            <a:pPr marL="171450" indent="-171450">
              <a:buFont typeface="Arial" panose="020B0604020202020204" pitchFamily="34" charset="0"/>
              <a:buChar char="•"/>
            </a:pPr>
            <a:r>
              <a:rPr lang="en-US" dirty="0"/>
              <a:t>To established a First Amendment retaliation claim, would need to meet the following three elements: (1) engaged in constitutionally protected conduct; (2) “retaliatory action sufficient to deter a person of ordinary firmness from exercising his or her constitutional rights”; and (3) causal link between the conduct and retaliatory action</a:t>
            </a:r>
          </a:p>
          <a:p>
            <a:pPr marL="171450" indent="-171450">
              <a:buFont typeface="Arial" panose="020B0604020202020204" pitchFamily="34" charset="0"/>
              <a:buChar char="•"/>
            </a:pPr>
            <a:r>
              <a:rPr lang="en-US" dirty="0"/>
              <a:t>Employee speech protected by 1</a:t>
            </a:r>
            <a:r>
              <a:rPr lang="en-US" baseline="30000" dirty="0"/>
              <a:t>st</a:t>
            </a:r>
            <a:r>
              <a:rPr lang="en-US" dirty="0"/>
              <a:t> amendment when speaking out about matter of public concern in capacity as private citizen; but when speaking “pursuant to her official duties,” speech not protected</a:t>
            </a:r>
          </a:p>
          <a:p>
            <a:pPr marL="171450" indent="-171450">
              <a:buFont typeface="Arial" panose="020B0604020202020204" pitchFamily="34" charset="0"/>
              <a:buChar char="•"/>
            </a:pPr>
            <a:r>
              <a:rPr lang="en-US" dirty="0"/>
              <a:t>Speech within established “chain of comment” is pursuant to official duties, therefore not protected by First Amendment</a:t>
            </a:r>
          </a:p>
          <a:p>
            <a:pPr marL="171450" indent="-171450">
              <a:buFont typeface="Arial" panose="020B0604020202020204" pitchFamily="34" charset="0"/>
              <a:buChar char="•"/>
            </a:pPr>
            <a:r>
              <a:rPr lang="en-US" dirty="0"/>
              <a:t>No facts showed she spoke in a public forum</a:t>
            </a:r>
          </a:p>
          <a:p>
            <a:pPr marL="171450" indent="-171450">
              <a:buFont typeface="Arial" panose="020B0604020202020204" pitchFamily="34" charset="0"/>
              <a:buChar char="•"/>
            </a:pPr>
            <a:r>
              <a:rPr lang="en-US" dirty="0"/>
              <a:t>NJLAD claims failed b/c did not show severe and pervasive harassment based on gender; did not show retaliation</a:t>
            </a:r>
          </a:p>
        </p:txBody>
      </p:sp>
    </p:spTree>
    <p:extLst>
      <p:ext uri="{BB962C8B-B14F-4D97-AF65-F5344CB8AC3E}">
        <p14:creationId xmlns:p14="http://schemas.microsoft.com/office/powerpoint/2010/main" val="2154703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Employee director of early childhood, and also held admin cert, had endorsements as school admin, principal, and supervisor; also instructional cert as teacher of psychology </a:t>
            </a:r>
          </a:p>
          <a:p>
            <a:pPr marL="171450" indent="-171450">
              <a:buFont typeface="Arial" panose="020B0604020202020204" pitchFamily="34" charset="0"/>
              <a:buChar char="•"/>
            </a:pPr>
            <a:r>
              <a:rPr lang="en-US" dirty="0"/>
              <a:t>Reassigned to principal position after position eliminated</a:t>
            </a:r>
          </a:p>
          <a:p>
            <a:pPr marL="171450" indent="-171450">
              <a:buFont typeface="Arial" panose="020B0604020202020204" pitchFamily="34" charset="0"/>
              <a:buChar char="•"/>
            </a:pPr>
            <a:r>
              <a:rPr lang="en-US" dirty="0"/>
              <a:t>Petitioner challenged action, asserted violation of tenure rights in not assigning her to director of special services position, instead of appointing non-tenured employee</a:t>
            </a:r>
          </a:p>
          <a:p>
            <a:pPr marL="171450" indent="-171450">
              <a:buFont typeface="Arial" panose="020B0604020202020204" pitchFamily="34" charset="0"/>
              <a:buChar char="•"/>
            </a:pPr>
            <a:r>
              <a:rPr lang="en-US" dirty="0"/>
              <a:t>ALJ found petitioner earned tenure in prior director position, entitling her to tenure protections in other director-level positions</a:t>
            </a:r>
          </a:p>
          <a:p>
            <a:pPr marL="171450" indent="-171450">
              <a:buFont typeface="Arial" panose="020B0604020202020204" pitchFamily="34" charset="0"/>
              <a:buChar char="•"/>
            </a:pPr>
            <a:r>
              <a:rPr lang="en-US" dirty="0"/>
              <a:t>Commissioner concurred, finding an “educator who has attained tenure by virtue of the requisite service in a specific position will have tenure with respect to all positions under the particular certificate.”</a:t>
            </a:r>
          </a:p>
          <a:p>
            <a:pPr marL="171450" indent="-171450">
              <a:buFont typeface="Arial" panose="020B0604020202020204" pitchFamily="34" charset="0"/>
              <a:buChar char="•"/>
            </a:pPr>
            <a:r>
              <a:rPr lang="en-US" dirty="0"/>
              <a:t>District argued employee not eligible to be special services direct b/c did not have adequate knowledge of special education law and practice; Comm’r found not necessary for position </a:t>
            </a:r>
          </a:p>
          <a:p>
            <a:pPr marL="171450" indent="-171450">
              <a:buFont typeface="Arial" panose="020B0604020202020204" pitchFamily="34" charset="0"/>
              <a:buChar char="•"/>
            </a:pPr>
            <a:r>
              <a:rPr lang="en-US" b="0" i="0" dirty="0">
                <a:solidFill>
                  <a:srgbClr val="605B51"/>
                </a:solidFill>
                <a:effectLst/>
                <a:latin typeface="proxima-nova"/>
              </a:rPr>
              <a:t>The petitioner was entitled to the director of special services position because tenure protection transfers between positions that are unenumerated and require an administrative certificate. The commissioner found that the tenure law </a:t>
            </a:r>
            <a:r>
              <a:rPr lang="en-US" b="0" i="1" dirty="0">
                <a:solidFill>
                  <a:srgbClr val="605B51"/>
                </a:solidFill>
                <a:effectLst/>
                <a:latin typeface="proxima-nova"/>
              </a:rPr>
              <a:t>N.J.S.A.</a:t>
            </a:r>
            <a:r>
              <a:rPr lang="en-US" b="0" i="0" dirty="0">
                <a:solidFill>
                  <a:srgbClr val="605B51"/>
                </a:solidFill>
                <a:effectLst/>
                <a:latin typeface="proxima-nova"/>
              </a:rPr>
              <a:t> 18A:28-1 et seq., “should be liberally construed to achieve its beneficent ends.” Further, tenure protections do not transfer between positions based on the subject material but are largely based on the responsibilities of each position. The commissioner concluded the petitioner had ample experience as a director and was well-equipped to be director of special services, notwithstanding her lack of experience with the precise subject matter.</a:t>
            </a:r>
          </a:p>
          <a:p>
            <a:pPr marL="171450" indent="-171450">
              <a:buFont typeface="Arial" panose="020B0604020202020204" pitchFamily="34" charset="0"/>
              <a:buChar char="•"/>
            </a:pPr>
            <a:r>
              <a:rPr lang="en-US" b="0" i="0" dirty="0">
                <a:solidFill>
                  <a:srgbClr val="605B51"/>
                </a:solidFill>
                <a:effectLst/>
                <a:latin typeface="proxima-nova"/>
              </a:rPr>
              <a:t>Does not apply to enumerated positions in </a:t>
            </a:r>
            <a:r>
              <a:rPr lang="en-US" b="0" i="0" dirty="0" err="1">
                <a:solidFill>
                  <a:srgbClr val="605B51"/>
                </a:solidFill>
                <a:effectLst/>
                <a:latin typeface="proxima-nova"/>
              </a:rPr>
              <a:t>n.j.s.a</a:t>
            </a:r>
            <a:r>
              <a:rPr lang="en-US" b="0" i="0" dirty="0">
                <a:solidFill>
                  <a:srgbClr val="605B51"/>
                </a:solidFill>
                <a:effectLst/>
                <a:latin typeface="proxima-nova"/>
              </a:rPr>
              <a:t>.  18A:28-5</a:t>
            </a:r>
            <a:endParaRPr lang="en-US" dirty="0"/>
          </a:p>
        </p:txBody>
      </p:sp>
    </p:spTree>
    <p:extLst>
      <p:ext uri="{BB962C8B-B14F-4D97-AF65-F5344CB8AC3E}">
        <p14:creationId xmlns:p14="http://schemas.microsoft.com/office/powerpoint/2010/main" val="1279279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Petitioner, retired guidance counsel, sought order requiring board to offer option to maintain health insurance coverage via health insurance plan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ALJ found CBA did not contain provision for health insurance coverage for retirees, and provided insurance via a private plan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Comm’r affirmed BOE and ALJ’s decision – Dismissed petition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i="1" u="none" strike="noStrike" dirty="0">
                <a:solidFill>
                  <a:srgbClr val="006EBB"/>
                </a:solidFill>
                <a:effectLst/>
                <a:latin typeface="inherit"/>
                <a:hlinkClick r:id="rId3"/>
              </a:rPr>
              <a:t>N.J.S.A.</a:t>
            </a:r>
            <a:r>
              <a:rPr lang="en-US" b="0" i="0" u="none" strike="noStrike" dirty="0">
                <a:solidFill>
                  <a:srgbClr val="006EBB"/>
                </a:solidFill>
                <a:effectLst/>
                <a:latin typeface="lato" panose="020F0502020204030203" pitchFamily="34" charset="0"/>
                <a:hlinkClick r:id="rId3"/>
              </a:rPr>
              <a:t> 18A:16-18</a:t>
            </a:r>
            <a:r>
              <a:rPr lang="en-US" b="0" i="0" dirty="0">
                <a:solidFill>
                  <a:srgbClr val="212121"/>
                </a:solidFill>
                <a:effectLst/>
                <a:latin typeface="lato" panose="020F0502020204030203" pitchFamily="34" charset="0"/>
              </a:rPr>
              <a:t> provides, "The continuance of coverage after retirement of any employee shall be provided at such rates and under the conditions as shall be prescribed in the contract subject, however, to the requirements set forth in [ </a:t>
            </a:r>
            <a:r>
              <a:rPr lang="en-US" b="0" i="1" u="none" strike="noStrike" dirty="0">
                <a:solidFill>
                  <a:srgbClr val="006EBB"/>
                </a:solidFill>
                <a:effectLst/>
                <a:latin typeface="inherit"/>
                <a:hlinkClick r:id="rId3"/>
              </a:rPr>
              <a:t>N.J.S.A.</a:t>
            </a:r>
            <a:r>
              <a:rPr lang="en-US" b="0" i="0" u="none" strike="noStrike" dirty="0">
                <a:solidFill>
                  <a:srgbClr val="006EBB"/>
                </a:solidFill>
                <a:effectLst/>
                <a:latin typeface="lato" panose="020F0502020204030203" pitchFamily="34" charset="0"/>
                <a:hlinkClick r:id="rId3"/>
              </a:rPr>
              <a:t> 18A:16-19</a:t>
            </a:r>
            <a:r>
              <a:rPr lang="en-US" b="0" i="0" dirty="0">
                <a:solidFill>
                  <a:srgbClr val="212121"/>
                </a:solidFill>
                <a:effectLst/>
                <a:latin typeface="lato" panose="020F0502020204030203" pitchFamily="34" charset="0"/>
              </a:rPr>
              <a:t>]."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i="1" u="none" strike="noStrike" dirty="0">
                <a:solidFill>
                  <a:srgbClr val="006EBB"/>
                </a:solidFill>
                <a:effectLst/>
                <a:latin typeface="inherit"/>
                <a:hlinkClick r:id="rId3"/>
              </a:rPr>
              <a:t>N.J.S.A.</a:t>
            </a:r>
            <a:r>
              <a:rPr lang="en-US" b="0" i="0" u="none" strike="noStrike" dirty="0">
                <a:solidFill>
                  <a:srgbClr val="006EBB"/>
                </a:solidFill>
                <a:effectLst/>
                <a:latin typeface="lato" panose="020F0502020204030203" pitchFamily="34" charset="0"/>
                <a:hlinkClick r:id="rId3"/>
              </a:rPr>
              <a:t> 18A:16-19</a:t>
            </a:r>
            <a:r>
              <a:rPr lang="en-US" b="0" i="0" dirty="0">
                <a:solidFill>
                  <a:srgbClr val="212121"/>
                </a:solidFill>
                <a:effectLst/>
                <a:latin typeface="lato" panose="020F0502020204030203" pitchFamily="34" charset="0"/>
              </a:rPr>
              <a:t> requires retirees to pay the entire cost of coverage and caps the cost at no more than 25% greater than the cost the individual would pay if actively employed.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i="0" dirty="0">
                <a:solidFill>
                  <a:srgbClr val="212121"/>
                </a:solidFill>
                <a:effectLst/>
                <a:latin typeface="lato" panose="020F0502020204030203" pitchFamily="34" charset="0"/>
              </a:rPr>
              <a:t>Plain language – BOE can provide but does not have to</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i="0" dirty="0">
                <a:solidFill>
                  <a:srgbClr val="212121"/>
                </a:solidFill>
                <a:effectLst/>
                <a:latin typeface="lato" panose="020F0502020204030203" pitchFamily="34" charset="0"/>
              </a:rPr>
              <a:t>If it does provide, then comply with -19</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18A:16-16</a:t>
            </a:r>
          </a:p>
          <a:p>
            <a:endParaRPr lang="en-US" dirty="0"/>
          </a:p>
          <a:p>
            <a:r>
              <a:rPr lang="en-US" b="0" i="0" dirty="0">
                <a:solidFill>
                  <a:srgbClr val="212121"/>
                </a:solidFill>
                <a:effectLst/>
                <a:latin typeface="lato" panose="020F0502020204030203" pitchFamily="34" charset="0"/>
              </a:rPr>
              <a:t>The coverage of any employee, and of his dependents, if any, shall cease upon the discontinuance of his employment or upon cessation of active full-time employment in the classes eligible for coverage subject to such provision as may be made in any contract made by the local board of education for limited continuance of coverage during disability, part-time employment, leave of absence other than leave for military service, and for continuance of coverage after retirement.</a:t>
            </a:r>
            <a:endParaRPr lang="en-US" dirty="0"/>
          </a:p>
        </p:txBody>
      </p:sp>
    </p:spTree>
    <p:extLst>
      <p:ext uri="{BB962C8B-B14F-4D97-AF65-F5344CB8AC3E}">
        <p14:creationId xmlns:p14="http://schemas.microsoft.com/office/powerpoint/2010/main" val="3528619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Discrepancy – board alleged 400 days absent, respondent alleged 117 days absent from Oct 2017 to Feb 2019</a:t>
            </a:r>
          </a:p>
          <a:p>
            <a:pPr marL="171450" indent="-171450">
              <a:buFont typeface="Arial" panose="020B0604020202020204" pitchFamily="34" charset="0"/>
              <a:buChar char="•"/>
            </a:pPr>
            <a:r>
              <a:rPr lang="en-US" dirty="0"/>
              <a:t>Dispute about communications and whether district responded</a:t>
            </a:r>
          </a:p>
          <a:p>
            <a:pPr marL="171450" indent="-171450">
              <a:buFont typeface="Arial" panose="020B0604020202020204" pitchFamily="34" charset="0"/>
              <a:buChar char="•"/>
            </a:pPr>
            <a:r>
              <a:rPr lang="en-US" dirty="0"/>
              <a:t>Occurred after employee had been in a car accident</a:t>
            </a:r>
          </a:p>
          <a:p>
            <a:pPr marL="171450" indent="-171450">
              <a:buFont typeface="Arial" panose="020B0604020202020204" pitchFamily="34" charset="0"/>
              <a:buChar char="•"/>
            </a:pPr>
            <a:r>
              <a:rPr lang="en-US" dirty="0"/>
              <a:t>Issues included failure to work since September 2017, no capacity to return (w/ or w/out accommodation</a:t>
            </a:r>
          </a:p>
          <a:p>
            <a:pPr marL="171450" indent="-171450">
              <a:buFont typeface="Arial" panose="020B0604020202020204" pitchFamily="34" charset="0"/>
              <a:buChar char="•"/>
            </a:pPr>
            <a:r>
              <a:rPr lang="en-US" dirty="0"/>
              <a:t>Also whether absenteeism presenting inability to return to work</a:t>
            </a:r>
          </a:p>
          <a:p>
            <a:pPr marL="171450" indent="-171450">
              <a:buFont typeface="Arial" panose="020B0604020202020204" pitchFamily="34" charset="0"/>
              <a:buChar char="•"/>
            </a:pPr>
            <a:r>
              <a:rPr lang="en-US" dirty="0"/>
              <a:t>Whether habitual and chronic absenteeism demonstrates inability to work?</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28675165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400 days absent alleged by the board </a:t>
            </a:r>
          </a:p>
          <a:p>
            <a:pPr marL="171450" indent="-171450">
              <a:buFont typeface="Arial" panose="020B0604020202020204" pitchFamily="34" charset="0"/>
              <a:buChar char="•"/>
            </a:pPr>
            <a:r>
              <a:rPr lang="en-US" dirty="0"/>
              <a:t>117 days absent alleged by respondent</a:t>
            </a:r>
          </a:p>
          <a:p>
            <a:pPr marL="171450" indent="-171450">
              <a:buFont typeface="Arial" panose="020B0604020202020204" pitchFamily="34" charset="0"/>
              <a:buChar char="•"/>
            </a:pPr>
            <a:r>
              <a:rPr lang="en-US" dirty="0"/>
              <a:t>No Disciplinary History</a:t>
            </a:r>
          </a:p>
          <a:p>
            <a:pPr marL="171450" indent="-171450">
              <a:buFont typeface="Arial" panose="020B0604020202020204" pitchFamily="34" charset="0"/>
              <a:buChar char="•"/>
            </a:pPr>
            <a:r>
              <a:rPr lang="en-US" dirty="0"/>
              <a:t>20 years of exemplary service including glowing evaluations and awards. </a:t>
            </a:r>
          </a:p>
          <a:p>
            <a:pPr marL="171450" indent="-171450">
              <a:buFont typeface="Arial" panose="020B0604020202020204" pitchFamily="34" charset="0"/>
              <a:buChar char="•"/>
            </a:pPr>
            <a:r>
              <a:rPr lang="en-US" dirty="0"/>
              <a:t>No warning to employee of dissatisfaction with absences</a:t>
            </a:r>
          </a:p>
          <a:p>
            <a:pPr marL="171450" indent="-171450">
              <a:buFont typeface="Arial" panose="020B0604020202020204" pitchFamily="34" charset="0"/>
              <a:buChar char="•"/>
            </a:pPr>
            <a:r>
              <a:rPr lang="en-US" dirty="0"/>
              <a:t>Absences subject to discipline between the number alleged by employee and district</a:t>
            </a:r>
          </a:p>
          <a:p>
            <a:pPr marL="171450" indent="-171450">
              <a:buFont typeface="Arial" panose="020B0604020202020204" pitchFamily="34" charset="0"/>
              <a:buChar char="•"/>
            </a:pPr>
            <a:r>
              <a:rPr lang="en-US" dirty="0"/>
              <a:t>Looked at totality of circumstances</a:t>
            </a:r>
          </a:p>
          <a:p>
            <a:pPr marL="171450" indent="-171450">
              <a:buFont typeface="Arial" panose="020B0604020202020204" pitchFamily="34" charset="0"/>
              <a:buChar char="•"/>
            </a:pPr>
            <a:r>
              <a:rPr lang="en-US" dirty="0"/>
              <a:t>Reimbursement of compensation and emoluments during appeal process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1131998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(assigned hours 3 – 11:30 – leaving at 10:15)</a:t>
            </a:r>
          </a:p>
          <a:p>
            <a:endParaRPr lang="en-US" dirty="0"/>
          </a:p>
        </p:txBody>
      </p:sp>
    </p:spTree>
    <p:extLst>
      <p:ext uri="{BB962C8B-B14F-4D97-AF65-F5344CB8AC3E}">
        <p14:creationId xmlns:p14="http://schemas.microsoft.com/office/powerpoint/2010/main" val="9851569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Custodians said that they were told to leave when they completed their duties by head custodian </a:t>
            </a:r>
          </a:p>
          <a:p>
            <a:pPr marL="171450" indent="-171450">
              <a:buFont typeface="Arial" panose="020B0604020202020204" pitchFamily="34" charset="0"/>
              <a:buChar char="•"/>
            </a:pPr>
            <a:r>
              <a:rPr lang="en-US" dirty="0"/>
              <a:t>Charge related to failure to follow procedures sustained, should have known head custodian did not have authority to alter schedules</a:t>
            </a:r>
          </a:p>
          <a:p>
            <a:pPr marL="171450" indent="-171450">
              <a:buFont typeface="Arial" panose="020B0604020202020204" pitchFamily="34" charset="0"/>
              <a:buChar char="•"/>
            </a:pPr>
            <a:r>
              <a:rPr lang="en-US" dirty="0"/>
              <a:t>Had procedure to contact supervisor regarding schedule</a:t>
            </a:r>
          </a:p>
          <a:p>
            <a:pPr marL="171450" indent="-171450">
              <a:buFont typeface="Arial" panose="020B0604020202020204" pitchFamily="34" charset="0"/>
              <a:buChar char="•"/>
            </a:pPr>
            <a:r>
              <a:rPr lang="en-US" dirty="0"/>
              <a:t>Not found to have engaged in intention deception to defraud the board</a:t>
            </a:r>
          </a:p>
          <a:p>
            <a:pPr marL="171450" indent="-171450">
              <a:buFont typeface="Arial" panose="020B0604020202020204" pitchFamily="34" charset="0"/>
              <a:buChar char="•"/>
            </a:pPr>
            <a:r>
              <a:rPr lang="en-US" dirty="0"/>
              <a:t>Charge of unjust enrichment sustained, even though reported to work early – still should have known other employee could not change their schedules</a:t>
            </a:r>
          </a:p>
          <a:p>
            <a:pPr marL="171450" indent="-171450">
              <a:buFont typeface="Arial" panose="020B0604020202020204" pitchFamily="34" charset="0"/>
              <a:buChar char="•"/>
            </a:pPr>
            <a:r>
              <a:rPr lang="en-US" dirty="0"/>
              <a:t>Breach of contract dismissed</a:t>
            </a:r>
          </a:p>
          <a:p>
            <a:pPr marL="171450" indent="-171450">
              <a:buFont typeface="Arial" panose="020B0604020202020204" pitchFamily="34" charset="0"/>
              <a:buChar char="•"/>
            </a:pPr>
            <a:r>
              <a:rPr lang="en-US" dirty="0"/>
              <a:t>Charge related to endangering others dismissed; was alleged that they did so b/c of complaints classrooms not cleaned during pandemic, no evidence supporting this</a:t>
            </a:r>
          </a:p>
          <a:p>
            <a:pPr marL="171450" indent="-171450">
              <a:buFont typeface="Arial" panose="020B0604020202020204" pitchFamily="34" charset="0"/>
              <a:buChar char="•"/>
            </a:pPr>
            <a:r>
              <a:rPr lang="en-US" dirty="0"/>
              <a:t>Pattern of misbehavior also not shown</a:t>
            </a:r>
          </a:p>
        </p:txBody>
      </p:sp>
    </p:spTree>
    <p:extLst>
      <p:ext uri="{BB962C8B-B14F-4D97-AF65-F5344CB8AC3E}">
        <p14:creationId xmlns:p14="http://schemas.microsoft.com/office/powerpoint/2010/main" val="1397873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1" indent="-171431">
              <a:buFont typeface="Arial" panose="020B0604020202020204" pitchFamily="34" charset="0"/>
              <a:buChar char="•"/>
            </a:pPr>
            <a:r>
              <a:rPr lang="en-US" dirty="0"/>
              <a:t>Presentation not for purpose of providing</a:t>
            </a:r>
            <a:r>
              <a:rPr lang="en-US" baseline="0" dirty="0"/>
              <a:t> legal advice, no attorney-client relationship</a:t>
            </a:r>
          </a:p>
          <a:p>
            <a:pPr marL="171431" indent="-171431">
              <a:buFont typeface="Arial" panose="020B0604020202020204" pitchFamily="34" charset="0"/>
              <a:buChar char="•"/>
            </a:pPr>
            <a:r>
              <a:rPr lang="en-US" dirty="0"/>
              <a:t>The application and impact of laws can vary widely based on the specific facts involved. </a:t>
            </a:r>
            <a:endParaRPr lang="en-US" baseline="0" dirty="0"/>
          </a:p>
          <a:p>
            <a:pPr marL="171431" indent="-171431">
              <a:buFont typeface="Arial" panose="020B0604020202020204" pitchFamily="34" charset="0"/>
              <a:buChar char="•"/>
            </a:pPr>
            <a:r>
              <a:rPr lang="en-US" baseline="0" dirty="0"/>
              <a:t>Talk to your board/school attorney to obtain advice with respect to any particular issue or problem</a:t>
            </a:r>
          </a:p>
          <a:p>
            <a:pPr marL="171431" indent="-17143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51AF495F-3E14-4724-90CA-B840D8E821D5}" type="slidenum">
              <a:rPr lang="en-US" altLang="en-US" smtClean="0"/>
              <a:pPr>
                <a:defRPr/>
              </a:pPr>
              <a:t>2</a:t>
            </a:fld>
            <a:endParaRPr lang="en-US" altLang="en-US" dirty="0"/>
          </a:p>
        </p:txBody>
      </p:sp>
    </p:spTree>
    <p:extLst>
      <p:ext uri="{BB962C8B-B14F-4D97-AF65-F5344CB8AC3E}">
        <p14:creationId xmlns:p14="http://schemas.microsoft.com/office/powerpoint/2010/main" val="32218518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to board attorney</a:t>
            </a:r>
          </a:p>
        </p:txBody>
      </p:sp>
    </p:spTree>
    <p:extLst>
      <p:ext uri="{BB962C8B-B14F-4D97-AF65-F5344CB8AC3E}">
        <p14:creationId xmlns:p14="http://schemas.microsoft.com/office/powerpoint/2010/main" val="98349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defTabSz="914300">
              <a:defRPr/>
            </a:pPr>
            <a:fld id="{20F86235-46A0-F246-9205-6C6A6B78F291}" type="slidenum">
              <a:rPr lang="en-US">
                <a:solidFill>
                  <a:prstClr val="black"/>
                </a:solidFill>
                <a:latin typeface="Calibri" charset="0"/>
                <a:ea typeface="ＭＳ Ｐゴシック" charset="0"/>
              </a:rPr>
              <a:pPr defTabSz="914300">
                <a:defRPr/>
              </a:pPr>
              <a:t>21</a:t>
            </a:fld>
            <a:endParaRPr lang="en-US" dirty="0">
              <a:solidFill>
                <a:prstClr val="black"/>
              </a:solidFill>
              <a:latin typeface="Calibri" charset="0"/>
              <a:ea typeface="ＭＳ Ｐゴシック" charset="0"/>
            </a:endParaRPr>
          </a:p>
        </p:txBody>
      </p:sp>
    </p:spTree>
    <p:extLst>
      <p:ext uri="{BB962C8B-B14F-4D97-AF65-F5344CB8AC3E}">
        <p14:creationId xmlns:p14="http://schemas.microsoft.com/office/powerpoint/2010/main" val="352279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US" b="0" i="0" u="none" strike="noStrike" dirty="0">
                <a:solidFill>
                  <a:srgbClr val="000000"/>
                </a:solidFill>
                <a:effectLst/>
                <a:latin typeface="Calibri" panose="020F0502020204030204" pitchFamily="34" charset="0"/>
              </a:rPr>
              <a:t>US Supreme Court</a:t>
            </a:r>
          </a:p>
          <a:p>
            <a:pPr algn="l" rtl="0" fontAlgn="base">
              <a:buFont typeface="Arial" panose="020B0604020202020204" pitchFamily="34" charset="0"/>
              <a:buChar char="•"/>
            </a:pPr>
            <a:r>
              <a:rPr lang="en-US" b="0" i="0" u="none" strike="noStrike" dirty="0">
                <a:solidFill>
                  <a:srgbClr val="000000"/>
                </a:solidFill>
                <a:effectLst/>
                <a:latin typeface="Calibri" panose="020F0502020204030204" pitchFamily="34" charset="0"/>
              </a:rPr>
              <a:t>High school football coach terminated his job after the Bremerton School District discovered his practice of praying at midfield after football games, and warned him to stop to no avail</a:t>
            </a:r>
            <a:r>
              <a:rPr lang="en-US" b="0" i="0" dirty="0">
                <a:solidFill>
                  <a:srgbClr val="000000"/>
                </a:solidFill>
                <a:effectLst/>
                <a:latin typeface="Calibri" panose="020F0502020204030204" pitchFamily="34" charset="0"/>
              </a:rPr>
              <a:t>​</a:t>
            </a:r>
          </a:p>
          <a:p>
            <a:pPr algn="l" rtl="0" fontAlgn="base">
              <a:buFont typeface="Arial" panose="020B0604020202020204" pitchFamily="34" charset="0"/>
              <a:buChar char="•"/>
            </a:pPr>
            <a:r>
              <a:rPr lang="en-US" b="0" i="0" dirty="0">
                <a:solidFill>
                  <a:srgbClr val="000000"/>
                </a:solidFill>
                <a:effectLst/>
                <a:latin typeface="Calibri" panose="020F0502020204030204" pitchFamily="34" charset="0"/>
              </a:rPr>
              <a:t>Opinion noted it was happening for several years without complaint</a:t>
            </a:r>
          </a:p>
          <a:p>
            <a:pPr algn="l" rtl="0" fontAlgn="base">
              <a:buFont typeface="Arial" panose="020B0604020202020204" pitchFamily="34" charset="0"/>
              <a:buChar char="•"/>
            </a:pPr>
            <a:r>
              <a:rPr lang="en-US" b="0" i="0" dirty="0">
                <a:solidFill>
                  <a:srgbClr val="000000"/>
                </a:solidFill>
                <a:effectLst/>
                <a:latin typeface="Calibri" panose="020F0502020204030204" pitchFamily="34" charset="0"/>
              </a:rPr>
              <a:t>Included that district avoid “motivational talks” with students including religious expression, avoid suggesting prayers; coach asked for ability to say a private, personal prayer</a:t>
            </a:r>
          </a:p>
          <a:p>
            <a:pPr algn="l" rtl="0" fontAlgn="base">
              <a:buFont typeface="Arial" panose="020B0604020202020204" pitchFamily="34" charset="0"/>
              <a:buChar char="•"/>
            </a:pPr>
            <a:r>
              <a:rPr lang="en-US" b="0" i="0" dirty="0">
                <a:solidFill>
                  <a:srgbClr val="000000"/>
                </a:solidFill>
                <a:effectLst/>
                <a:latin typeface="Calibri" panose="020F0502020204030204" pitchFamily="34" charset="0"/>
              </a:rPr>
              <a:t>issued follow-up letter forbidding coach from engaging in “’overt actions’ that could ‘</a:t>
            </a:r>
            <a:r>
              <a:rPr lang="en-US" b="0" i="0" dirty="0" err="1">
                <a:solidFill>
                  <a:srgbClr val="000000"/>
                </a:solidFill>
                <a:effectLst/>
                <a:latin typeface="Calibri" panose="020F0502020204030204" pitchFamily="34" charset="0"/>
              </a:rPr>
              <a:t>appea</a:t>
            </a:r>
            <a:r>
              <a:rPr lang="en-US" b="0" i="0" dirty="0">
                <a:solidFill>
                  <a:srgbClr val="000000"/>
                </a:solidFill>
                <a:effectLst/>
                <a:latin typeface="Calibri" panose="020F0502020204030204" pitchFamily="34" charset="0"/>
              </a:rPr>
              <a:t>[r] to a reasonable observer to endorse . . . Prayer . . . While he is on duty as a District-paid coach.” </a:t>
            </a:r>
          </a:p>
          <a:p>
            <a:pPr algn="l" rtl="0" fontAlgn="base">
              <a:buFont typeface="Arial" panose="020B0604020202020204" pitchFamily="34" charset="0"/>
              <a:buChar char="•"/>
            </a:pPr>
            <a:r>
              <a:rPr lang="en-US" b="0" i="0" dirty="0">
                <a:solidFill>
                  <a:srgbClr val="000000"/>
                </a:solidFill>
                <a:effectLst/>
                <a:latin typeface="Calibri" panose="020F0502020204030204" pitchFamily="34" charset="0"/>
              </a:rPr>
              <a:t>Coach continued praying; others joined and district took steps to enforce prohibition on public entering the field</a:t>
            </a:r>
          </a:p>
          <a:p>
            <a:pPr algn="l" rtl="0" fontAlgn="base">
              <a:buFont typeface="Arial" panose="020B0604020202020204" pitchFamily="34" charset="0"/>
              <a:buChar char="•"/>
            </a:pPr>
            <a:r>
              <a:rPr lang="en-US" b="0" i="0" dirty="0">
                <a:solidFill>
                  <a:srgbClr val="000000"/>
                </a:solidFill>
                <a:effectLst/>
                <a:latin typeface="Calibri" panose="020F0502020204030204" pitchFamily="34" charset="0"/>
              </a:rPr>
              <a:t>Coach asserted that he did not encourage or discourage students from participating in prayers</a:t>
            </a:r>
          </a:p>
          <a:p>
            <a:pPr algn="l" rtl="0" fontAlgn="base">
              <a:buFont typeface="Arial" panose="020B0604020202020204" pitchFamily="34" charset="0"/>
              <a:buChar char="•"/>
            </a:pPr>
            <a:r>
              <a:rPr lang="en-US" b="0" i="0" dirty="0">
                <a:solidFill>
                  <a:srgbClr val="000000"/>
                </a:solidFill>
                <a:effectLst/>
                <a:latin typeface="Calibri" panose="020F0502020204030204" pitchFamily="34" charset="0"/>
              </a:rPr>
              <a:t>Coach was suspended, engaged in “public and demonstrative religious conduct” while on duty; given a poor performance eval and then was not rehired the next season</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dirty="0">
                <a:solidFill>
                  <a:srgbClr val="000000"/>
                </a:solidFill>
                <a:effectLst/>
                <a:latin typeface="Calibri" panose="020F0502020204030204" pitchFamily="34" charset="0"/>
              </a:rPr>
              <a:t>The coach sued, arguing the District violated his 1st Amendment rights (Free Speech and Free Exercise Clauses)</a:t>
            </a:r>
            <a:r>
              <a:rPr lang="en-US" b="0" i="0" dirty="0">
                <a:solidFill>
                  <a:srgbClr val="000000"/>
                </a:solidFill>
                <a:effectLst/>
                <a:latin typeface="Calibri" panose="020F0502020204030204" pitchFamily="34" charset="0"/>
              </a:rPr>
              <a:t>​</a:t>
            </a:r>
          </a:p>
          <a:p>
            <a:pPr algn="l" rtl="0" fontAlgn="base">
              <a:buFont typeface="Arial" panose="020B0604020202020204" pitchFamily="34" charset="0"/>
              <a:buChar char="•"/>
            </a:pPr>
            <a:r>
              <a:rPr lang="en-US" b="0" i="0" dirty="0">
                <a:solidFill>
                  <a:srgbClr val="000000"/>
                </a:solidFill>
                <a:effectLst/>
                <a:latin typeface="Calibri" panose="020F0502020204030204" pitchFamily="34" charset="0"/>
              </a:rPr>
              <a:t>Free exercise – protects right to free exercise; free speech – intersection there in providing some intersection for religious activities</a:t>
            </a:r>
          </a:p>
          <a:p>
            <a:pPr algn="l" rtl="0" fontAlgn="base">
              <a:buFont typeface="Arial" panose="020B0604020202020204" pitchFamily="34" charset="0"/>
              <a:buChar char="•"/>
            </a:pPr>
            <a:r>
              <a:rPr lang="en-US" b="0" i="0" dirty="0">
                <a:solidFill>
                  <a:srgbClr val="000000"/>
                </a:solidFill>
                <a:effectLst/>
                <a:latin typeface="Calibri" panose="020F0502020204030204" pitchFamily="34" charset="0"/>
              </a:rPr>
              <a:t>Interesting – when read case, there were students were praying with coach, was televised; students invited opposing players to join, became to include motivational speeches</a:t>
            </a:r>
          </a:p>
          <a:p>
            <a:pPr algn="l" rtl="0" fontAlgn="base">
              <a:buFont typeface="Arial" panose="020B0604020202020204" pitchFamily="34" charset="0"/>
              <a:buChar char="•"/>
            </a:pPr>
            <a:r>
              <a:rPr lang="en-US" b="0" i="0" dirty="0">
                <a:solidFill>
                  <a:srgbClr val="000000"/>
                </a:solidFill>
                <a:effectLst/>
                <a:latin typeface="Calibri" panose="020F0502020204030204" pitchFamily="34" charset="0"/>
              </a:rPr>
              <a:t>Also prayers in locker room before and after game, those started before coach employed in the district</a:t>
            </a:r>
            <a:endParaRPr lang="en-US" b="0" i="0" dirty="0">
              <a:solidFill>
                <a:srgbClr val="000000"/>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887292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Supreme Court overturns decision of lower courts (district and 9</a:t>
            </a:r>
            <a:r>
              <a:rPr lang="en-US" sz="1200" b="0" i="0" u="none" strike="noStrike" baseline="30000" dirty="0">
                <a:solidFill>
                  <a:srgbClr val="000000"/>
                </a:solidFill>
                <a:effectLst/>
                <a:latin typeface="Calibri" panose="020F0502020204030204" pitchFamily="34" charset="0"/>
              </a:rPr>
              <a:t>th</a:t>
            </a:r>
            <a:r>
              <a:rPr lang="en-US" sz="1200" b="0" i="0" u="none" strike="noStrike" dirty="0">
                <a:solidFill>
                  <a:srgbClr val="000000"/>
                </a:solidFill>
                <a:effectLst/>
                <a:latin typeface="Calibri" panose="020F0502020204030204" pitchFamily="34" charset="0"/>
              </a:rPr>
              <a:t> circuit)</a:t>
            </a:r>
          </a:p>
          <a:p>
            <a:pPr marL="171450" indent="-171450">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“The Constitution and the best of our traditions counsel mutual respect and tolerance, not censorship and suppression, for religious and nonreligious views alike.”</a:t>
            </a:r>
          </a:p>
          <a:p>
            <a:pPr marL="171450" indent="-171450">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Court found district interfered in coach’s sincere religious practice due to a policy that is not neutral or generally applicable</a:t>
            </a:r>
          </a:p>
          <a:p>
            <a:pPr marL="171450" indent="-171450">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Policy not neutral if it specifically targets religious practice – which the court said was what the district did here</a:t>
            </a:r>
          </a:p>
          <a:p>
            <a:pPr marL="171450" indent="-171450">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Critical question was whether speech as made as a private citizen or what is government speech that could be attributed to district?</a:t>
            </a:r>
          </a:p>
          <a:p>
            <a:pPr marL="171450" indent="-171450">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Was not engaged in speech “ordinarily within the scope” of his coaching duties</a:t>
            </a:r>
          </a:p>
          <a:p>
            <a:pPr marL="171450" indent="-171450">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Speech was during “postgame” period when coaches could attend to personal matters, students engaged in other activities, so was not acting within scope of coaching duties</a:t>
            </a:r>
          </a:p>
          <a:p>
            <a:pPr marL="171450" indent="-171450">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Here, prayers deemed to be private, not government, speech even during worktime</a:t>
            </a:r>
          </a:p>
          <a:p>
            <a:pPr marL="171450" indent="-171450">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Did the employer’s interest outweigh the private speech on a matter of public concern?</a:t>
            </a:r>
          </a:p>
          <a:p>
            <a:pPr marL="171450" indent="-171450">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Result: The 1st Amendment protects an individual when engaging in a personal religious observance from government reprisal</a:t>
            </a:r>
            <a:r>
              <a:rPr lang="en-US" sz="1200" b="0" i="0" dirty="0">
                <a:solidFill>
                  <a:srgbClr val="000000"/>
                </a:solidFill>
                <a:effectLst/>
                <a:latin typeface="Calibri" panose="020F0502020204030204" pitchFamily="34" charset="0"/>
              </a:rPr>
              <a:t>​</a:t>
            </a:r>
          </a:p>
          <a:p>
            <a:pPr marL="171450" indent="-171450">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Further, the Constitution neither mandates nor permits the government to suppress such religious expression</a:t>
            </a:r>
            <a:r>
              <a:rPr lang="en-US" sz="1200" b="0" i="0" dirty="0">
                <a:solidFill>
                  <a:srgbClr val="000000"/>
                </a:solidFill>
                <a:effectLst/>
                <a:latin typeface="Calibri" panose="020F0502020204030204" pitchFamily="34" charset="0"/>
              </a:rPr>
              <a:t>​</a:t>
            </a:r>
          </a:p>
          <a:p>
            <a:pPr marL="171450" indent="-171450">
              <a:buFont typeface="Arial" panose="020B0604020202020204" pitchFamily="34" charset="0"/>
              <a:buChar char="•"/>
            </a:pPr>
            <a:r>
              <a:rPr lang="en-US" sz="1200" b="0" i="0" dirty="0">
                <a:solidFill>
                  <a:srgbClr val="000000"/>
                </a:solidFill>
                <a:effectLst/>
                <a:latin typeface="Calibri" panose="020F0502020204030204" pitchFamily="34" charset="0"/>
              </a:rPr>
              <a:t>District did not show that the actions it took were needed in order to prevention a violation of Establishment Clause of the first amendment, which prohibits government establishment of religion</a:t>
            </a:r>
          </a:p>
          <a:p>
            <a:pPr marL="171450" indent="-171450">
              <a:buFont typeface="Arial" panose="020B0604020202020204" pitchFamily="34" charset="0"/>
              <a:buChar char="•"/>
            </a:pPr>
            <a:r>
              <a:rPr lang="en-US" sz="1200" b="0" i="0" dirty="0">
                <a:solidFill>
                  <a:srgbClr val="000000"/>
                </a:solidFill>
                <a:effectLst/>
                <a:latin typeface="Calibri" panose="020F0502020204030204" pitchFamily="34" charset="0"/>
              </a:rPr>
              <a:t>Secondary students could distinguish endorsement from speech allowed on a nondiscriminatory basis. Just because offensive does not mean coercive.</a:t>
            </a:r>
          </a:p>
          <a:p>
            <a:pPr marL="171450" indent="-171450">
              <a:buFont typeface="Arial" panose="020B0604020202020204" pitchFamily="34" charset="0"/>
              <a:buChar char="•"/>
            </a:pPr>
            <a:r>
              <a:rPr lang="en-US" sz="1200" b="0" i="0" dirty="0">
                <a:solidFill>
                  <a:srgbClr val="000000"/>
                </a:solidFill>
                <a:effectLst/>
                <a:latin typeface="Calibri" panose="020F0502020204030204" pitchFamily="34" charset="0"/>
              </a:rPr>
              <a:t>Found and entered summary judgment in favor of employee</a:t>
            </a:r>
          </a:p>
          <a:p>
            <a:pPr algn="l" rtl="0" fontAlgn="base">
              <a:buFont typeface="Arial" panose="020B0604020202020204" pitchFamily="34" charset="0"/>
              <a:buChar char="•"/>
            </a:pPr>
            <a:endParaRPr lang="en-US" sz="1200" b="0" i="0" dirty="0">
              <a:solidFill>
                <a:srgbClr val="000000"/>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2020668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i="0" u="none" strike="noStrike" baseline="0" dirty="0">
                <a:solidFill>
                  <a:srgbClr val="1F4D78"/>
                </a:solidFill>
                <a:latin typeface="Times New Roman" panose="02020603050405020304" pitchFamily="18" charset="0"/>
              </a:rPr>
              <a:t>NJ Supreme Court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i="0" u="none" strike="noStrike" baseline="0" dirty="0">
                <a:solidFill>
                  <a:srgbClr val="1F4D78"/>
                </a:solidFill>
                <a:latin typeface="Times New Roman" panose="02020603050405020304" pitchFamily="18" charset="0"/>
              </a:rPr>
              <a:t>Appellate Division overturned decision of trial court in matter where teacher challenged board's vote to certify tenure charges in closed session, arguing that she was entitled to a Rice notice.</a:t>
            </a:r>
            <a:r>
              <a:rPr lang="en-US" sz="800" b="0" i="0" u="none" strike="noStrike" baseline="0" dirty="0">
                <a:solidFill>
                  <a:srgbClr val="1F4D78"/>
                </a:solidFill>
                <a:latin typeface="Times New Roman" panose="02020603050405020304" pitchFamily="18" charset="0"/>
              </a:rPr>
              <a:t> </a:t>
            </a:r>
          </a:p>
          <a:p>
            <a:pPr marL="171450" indent="-171450" algn="l">
              <a:buFont typeface="Arial" panose="020B0604020202020204" pitchFamily="34" charset="0"/>
              <a:buChar char="•"/>
            </a:pPr>
            <a:r>
              <a:rPr lang="en-US" sz="1050" b="0" i="0" dirty="0">
                <a:solidFill>
                  <a:srgbClr val="605B51"/>
                </a:solidFill>
                <a:effectLst/>
                <a:latin typeface="proxima-nova"/>
              </a:rPr>
              <a:t>while boards of education may not discuss certification of tenure charges in an open public meeting, a district has no obligation to provide an employee with a “Rice” notice prior to such discussion in closed session. </a:t>
            </a:r>
          </a:p>
          <a:p>
            <a:pPr marL="171450" indent="-171450" algn="l">
              <a:buFont typeface="Arial" panose="020B0604020202020204" pitchFamily="34" charset="0"/>
              <a:buChar char="•"/>
            </a:pPr>
            <a:r>
              <a:rPr lang="en-US" sz="1050" b="0" i="0" dirty="0">
                <a:solidFill>
                  <a:srgbClr val="605B51"/>
                </a:solidFill>
                <a:effectLst/>
                <a:latin typeface="proxima-nova"/>
              </a:rPr>
              <a:t>teacher challenged the board’s vote to certify tenure charges in closed session. </a:t>
            </a:r>
          </a:p>
          <a:p>
            <a:pPr marL="171450" indent="-171450" algn="l">
              <a:buFont typeface="Arial" panose="020B0604020202020204" pitchFamily="34" charset="0"/>
              <a:buChar char="•"/>
            </a:pPr>
            <a:r>
              <a:rPr lang="en-US" sz="1050" b="0" i="0" dirty="0">
                <a:solidFill>
                  <a:srgbClr val="605B51"/>
                </a:solidFill>
                <a:effectLst/>
                <a:latin typeface="proxima-nova"/>
              </a:rPr>
              <a:t>The teacher argued that she was not given sufficient notice or an opportunity to request that the discussion be held in public. </a:t>
            </a:r>
          </a:p>
          <a:p>
            <a:pPr marL="171450" indent="-171450" algn="l">
              <a:buFont typeface="Arial" panose="020B0604020202020204" pitchFamily="34" charset="0"/>
              <a:buChar char="•"/>
            </a:pPr>
            <a:r>
              <a:rPr lang="en-US" sz="1050" b="0" i="0" dirty="0">
                <a:solidFill>
                  <a:srgbClr val="605B51"/>
                </a:solidFill>
                <a:effectLst/>
                <a:latin typeface="proxima-nova"/>
              </a:rPr>
              <a:t>The teacher relied on a part of the </a:t>
            </a:r>
            <a:r>
              <a:rPr lang="en-US" sz="1050" b="0" i="0" u="none" strike="noStrike" dirty="0">
                <a:solidFill>
                  <a:srgbClr val="66ACD3"/>
                </a:solidFill>
                <a:effectLst/>
                <a:latin typeface="proxima-nova"/>
                <a:hlinkClick r:id="rId3"/>
              </a:rPr>
              <a:t>Open Public Meetings Act (OPMA)</a:t>
            </a:r>
            <a:r>
              <a:rPr lang="en-US" sz="1050" b="0" i="0" dirty="0">
                <a:solidFill>
                  <a:srgbClr val="605B51"/>
                </a:solidFill>
                <a:effectLst/>
                <a:latin typeface="proxima-nova"/>
              </a:rPr>
              <a:t> that allows a board to discuss certain personnel issues in closed session, unless the affected employee makes a written request that the discussion be held in public. </a:t>
            </a:r>
          </a:p>
          <a:p>
            <a:pPr marL="171450" indent="-171450" algn="l">
              <a:buFont typeface="Arial" panose="020B0604020202020204" pitchFamily="34" charset="0"/>
              <a:buChar char="•"/>
            </a:pPr>
            <a:r>
              <a:rPr lang="en-US" sz="1050" b="0" i="0" dirty="0">
                <a:solidFill>
                  <a:srgbClr val="605B51"/>
                </a:solidFill>
                <a:effectLst/>
                <a:latin typeface="proxima-nova"/>
              </a:rPr>
              <a:t>The employee further alleged that she did not receive a “Rice” notice</a:t>
            </a:r>
          </a:p>
          <a:p>
            <a:pPr marL="171450" indent="-171450" algn="l">
              <a:buFont typeface="Arial" panose="020B0604020202020204" pitchFamily="34" charset="0"/>
              <a:buChar char="•"/>
            </a:pPr>
            <a:r>
              <a:rPr lang="en-US" sz="1050" b="0" i="0" dirty="0">
                <a:solidFill>
                  <a:srgbClr val="605B51"/>
                </a:solidFill>
                <a:effectLst/>
                <a:latin typeface="proxima-nova"/>
              </a:rPr>
              <a:t>However, the </a:t>
            </a:r>
            <a:r>
              <a:rPr lang="en-US" sz="1050" b="0" i="0" u="none" strike="noStrike" dirty="0">
                <a:solidFill>
                  <a:srgbClr val="66ACD3"/>
                </a:solidFill>
                <a:effectLst/>
                <a:latin typeface="proxima-nova"/>
                <a:hlinkClick r:id="rId4"/>
              </a:rPr>
              <a:t>Tenure Employees Hearing Law (TEHL)</a:t>
            </a:r>
            <a:r>
              <a:rPr lang="en-US" sz="1050" b="0" i="0" dirty="0">
                <a:solidFill>
                  <a:srgbClr val="605B51"/>
                </a:solidFill>
                <a:effectLst/>
                <a:latin typeface="proxima-nova"/>
              </a:rPr>
              <a:t> exempts discussion of certification of tenure charges from open public meeting proceedings.   </a:t>
            </a:r>
          </a:p>
          <a:p>
            <a:pPr marL="171450" indent="-171450" algn="l">
              <a:buFont typeface="Arial" panose="020B0604020202020204" pitchFamily="34" charset="0"/>
              <a:buChar char="•"/>
            </a:pPr>
            <a:r>
              <a:rPr lang="en-US" sz="1050" b="0" i="0" dirty="0">
                <a:solidFill>
                  <a:srgbClr val="605B51"/>
                </a:solidFill>
                <a:effectLst/>
                <a:latin typeface="proxima-nova"/>
              </a:rPr>
              <a:t>The court clarified that this section of the TEHL was an exception to the OPMA (Rice) notice requirement, and the board was prohibited from discussing the certification of tenure charges in public. In reaching its decision, the court noted that the OPMA permits the board to discuss items in closed session that are confidential or exempt from public discussion by “federal law, State statute, or rule of court,” which would include the TEHL. </a:t>
            </a:r>
          </a:p>
          <a:p>
            <a:pPr marL="171450" indent="-171450" algn="l">
              <a:buFont typeface="Arial" panose="020B0604020202020204" pitchFamily="34" charset="0"/>
              <a:buChar char="•"/>
            </a:pPr>
            <a:r>
              <a:rPr lang="en-US" sz="1050" b="0" i="0" dirty="0">
                <a:solidFill>
                  <a:srgbClr val="605B51"/>
                </a:solidFill>
                <a:effectLst/>
                <a:latin typeface="proxima-nova"/>
              </a:rPr>
              <a:t>Moreover, if the Legislature believed the TEHL was limited by the OPMA, it likely would have clarified this point when it passed the relevant section of the TEHL just 19 days after passing the OPMA. </a:t>
            </a:r>
          </a:p>
          <a:p>
            <a:pPr marL="171450" indent="-171450" algn="l">
              <a:buFont typeface="Arial" panose="020B0604020202020204" pitchFamily="34" charset="0"/>
              <a:buChar char="•"/>
            </a:pPr>
            <a:r>
              <a:rPr lang="en-US" sz="1050" b="0" i="0" dirty="0">
                <a:solidFill>
                  <a:srgbClr val="605B51"/>
                </a:solidFill>
                <a:effectLst/>
                <a:latin typeface="proxima-nova"/>
              </a:rPr>
              <a:t>Finally, in reaching its conclusion, the court distinguished the process to certify tenure charges, where the board decides if there is probable cause, from other employment actions, where the board makes the final determination. </a:t>
            </a:r>
          </a:p>
          <a:p>
            <a:pPr marL="171450" indent="-171450" algn="l">
              <a:buFont typeface="Arial" panose="020B0604020202020204" pitchFamily="34" charset="0"/>
              <a:buChar char="•"/>
            </a:pPr>
            <a:r>
              <a:rPr lang="en-US" sz="1050" b="0" i="0" dirty="0">
                <a:solidFill>
                  <a:srgbClr val="605B51"/>
                </a:solidFill>
                <a:effectLst/>
                <a:latin typeface="proxima-nova"/>
              </a:rPr>
              <a:t>NJSBA involved as amicus</a:t>
            </a:r>
          </a:p>
          <a:p>
            <a:endParaRPr lang="en-US" dirty="0"/>
          </a:p>
        </p:txBody>
      </p:sp>
    </p:spTree>
    <p:extLst>
      <p:ext uri="{BB962C8B-B14F-4D97-AF65-F5344CB8AC3E}">
        <p14:creationId xmlns:p14="http://schemas.microsoft.com/office/powerpoint/2010/main" val="645219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71" indent="-177571">
              <a:buFont typeface="Arial" panose="020B0604020202020204" pitchFamily="34" charset="0"/>
              <a:buChar char="•"/>
            </a:pPr>
            <a:r>
              <a:rPr lang="en-US" dirty="0"/>
              <a:t>This is a published decision from the Appellate Division, which means that it sets precedent</a:t>
            </a:r>
          </a:p>
          <a:p>
            <a:pPr marL="177571" indent="-177571">
              <a:buFont typeface="Arial" panose="020B0604020202020204" pitchFamily="34" charset="0"/>
              <a:buChar char="•"/>
            </a:pPr>
            <a:r>
              <a:rPr lang="en-US" dirty="0"/>
              <a:t>Zirkel was arbitrator</a:t>
            </a:r>
          </a:p>
          <a:p>
            <a:pPr marL="177571" indent="-177571">
              <a:buFont typeface="Arial" panose="020B0604020202020204" pitchFamily="34" charset="0"/>
              <a:buChar char="•"/>
            </a:pPr>
            <a:r>
              <a:rPr lang="en-US" dirty="0"/>
              <a:t>R was assistant</a:t>
            </a:r>
            <a:r>
              <a:rPr lang="en-US" baseline="0" dirty="0"/>
              <a:t> principal, worked in district for over about 13 years; no disciplinary history</a:t>
            </a:r>
          </a:p>
          <a:p>
            <a:pPr marL="177571" indent="-177571">
              <a:buFont typeface="Arial" panose="020B0604020202020204" pitchFamily="34" charset="0"/>
              <a:buChar char="•"/>
            </a:pPr>
            <a:r>
              <a:rPr lang="en-US" baseline="0" dirty="0"/>
              <a:t>On way to evening activity, walked down staircase while on cellphone, stopped at top of stairway and suddenly fell down flight of stairs, landed with thud; staff nearby hurried over, she was rubbing her thigh, helped her retrieve her belongings and get administration and a glass of water</a:t>
            </a:r>
          </a:p>
          <a:p>
            <a:pPr marL="177571" indent="-177571">
              <a:buFont typeface="Arial" panose="020B0604020202020204" pitchFamily="34" charset="0"/>
              <a:buChar char="•"/>
            </a:pPr>
            <a:r>
              <a:rPr lang="en-US" baseline="0" dirty="0"/>
              <a:t>when she was left alone, she took out a piece of paper from her purse and put it on staircase, was not showing signs of visible impairment, returned to bottom of stairway, continuing rubbing her thigh and checked back of head and ankle</a:t>
            </a:r>
          </a:p>
          <a:p>
            <a:pPr marL="177571" indent="-177571">
              <a:buFont typeface="Arial" panose="020B0604020202020204" pitchFamily="34" charset="0"/>
              <a:buChar char="•"/>
            </a:pPr>
            <a:r>
              <a:rPr lang="en-US" baseline="0" dirty="0"/>
              <a:t>Staff returned, custodian retrieved paper at her direction</a:t>
            </a:r>
          </a:p>
          <a:p>
            <a:pPr marL="177571" indent="-177571">
              <a:buFont typeface="Arial" panose="020B0604020202020204" pitchFamily="34" charset="0"/>
              <a:buChar char="•"/>
            </a:pPr>
            <a:r>
              <a:rPr lang="en-US" baseline="0" dirty="0"/>
              <a:t>Taken to hospital, was given crutches and medication, authorized to return to wok following Monday; while at home, had a swollen and red thigh, bump on back of head</a:t>
            </a:r>
          </a:p>
          <a:p>
            <a:pPr marL="177571" indent="-177571">
              <a:buFont typeface="Arial" panose="020B0604020202020204" pitchFamily="34" charset="0"/>
              <a:buChar char="•"/>
            </a:pPr>
            <a:r>
              <a:rPr lang="en-US" baseline="0" dirty="0"/>
              <a:t>Spoke with benefits coordinator about filling out injury/illness report to submit to worker’s comp carrier; she reported she saw the piece of paper and slipped</a:t>
            </a:r>
          </a:p>
          <a:p>
            <a:pPr marL="177571" indent="-177571">
              <a:buFont typeface="Arial" panose="020B0604020202020204" pitchFamily="34" charset="0"/>
              <a:buChar char="•"/>
            </a:pPr>
            <a:r>
              <a:rPr lang="en-US" baseline="0" dirty="0"/>
              <a:t>Principal viewed the video and saw her place the paper on the steps; also reported that the video of the incident was circulating among the elementary school staff</a:t>
            </a:r>
          </a:p>
          <a:p>
            <a:pPr marL="177571" indent="-177571">
              <a:buFont typeface="Arial" panose="020B0604020202020204" pitchFamily="34" charset="0"/>
              <a:buChar char="•"/>
            </a:pPr>
            <a:r>
              <a:rPr lang="en-US" baseline="0" dirty="0"/>
              <a:t>She learned that video was circulating, complained, administration met with her and questioned about fall, again reported paper on stairway and she fell when bending down to pick it up, claimed did not have memory after that; administration told her this was false and played the video for her; did not identify how she learned video was circulating</a:t>
            </a:r>
          </a:p>
          <a:p>
            <a:pPr marL="177571" indent="-177571">
              <a:buFont typeface="Arial" panose="020B0604020202020204" pitchFamily="34" charset="0"/>
              <a:buChar char="•"/>
            </a:pPr>
            <a:r>
              <a:rPr lang="en-US" baseline="0" dirty="0"/>
              <a:t>District submitted charges – (1) conduct unbecoming – attempt to manipulate scene, false report; (2) conduct unbecoming or other just cause – continued lying and aforementioned reasons, also characterized illness/injury report as insurance fraud; (3) insubordination – refusal to disclose information about source of info about video; (4) catchall</a:t>
            </a:r>
          </a:p>
          <a:p>
            <a:pPr marL="177571" indent="-177571">
              <a:buFont typeface="Arial" panose="020B0604020202020204" pitchFamily="34" charset="0"/>
              <a:buChar char="•"/>
            </a:pPr>
            <a:r>
              <a:rPr lang="en-US" baseline="0" dirty="0"/>
              <a:t>Arb noted that defense of “not insurance fraud” only addressed limited part of tenure charge; and regardless is whether this was conduct unbecoming or other just cause</a:t>
            </a:r>
          </a:p>
          <a:p>
            <a:pPr marL="177571" indent="-177571">
              <a:buFont typeface="Arial" panose="020B0604020202020204" pitchFamily="34" charset="0"/>
              <a:buChar char="•"/>
            </a:pPr>
            <a:r>
              <a:rPr lang="en-US" baseline="0" dirty="0"/>
              <a:t>Also debunked claim did not remember anything past fall; countervailed by testimony of coworkers, no medical diagnoses during immediate medical exam of head injury, her various accounts of incident</a:t>
            </a:r>
          </a:p>
          <a:p>
            <a:pPr marL="177571" indent="-177571">
              <a:buFont typeface="Arial" panose="020B0604020202020204" pitchFamily="34" charset="0"/>
              <a:buChar char="•"/>
            </a:pPr>
            <a:r>
              <a:rPr lang="en-US" baseline="0" dirty="0"/>
              <a:t>Was conduct unbecoming – adversely effects moral of efficiency of district; even if discounts effect from video circulation on employee morale and efficiency more generally, had an impact on admin team; fellow admin testified that conduct impacted, for example, trust and collaboration for evaluations and student safety/discipline</a:t>
            </a:r>
          </a:p>
          <a:p>
            <a:pPr marL="177571" indent="-177571">
              <a:buFont typeface="Arial" panose="020B0604020202020204" pitchFamily="34" charset="0"/>
              <a:buChar char="•"/>
            </a:pPr>
            <a:r>
              <a:rPr lang="en-US" baseline="0" dirty="0"/>
              <a:t>Insubordination not most weighty issue, but would have reasonably been expected to be more forthcoming</a:t>
            </a:r>
          </a:p>
          <a:p>
            <a:pPr marL="177571" indent="-177571">
              <a:buFont typeface="Arial" panose="020B0604020202020204" pitchFamily="34" charset="0"/>
              <a:buChar char="•"/>
            </a:pPr>
            <a:r>
              <a:rPr lang="en-US" baseline="0" dirty="0"/>
              <a:t>Removed from administrative position; limited scope of incident and “long and solid record of serve, predominantly as a teacher” and impact on public school career warranted mitigation</a:t>
            </a:r>
          </a:p>
          <a:p>
            <a:pPr marL="177571" indent="-177571">
              <a:buFont typeface="Arial" panose="020B0604020202020204" pitchFamily="34" charset="0"/>
              <a:buChar char="•"/>
            </a:pPr>
            <a:r>
              <a:rPr lang="en-US" baseline="0" dirty="0"/>
              <a:t>Retained tenured teacher role in the district</a:t>
            </a:r>
          </a:p>
          <a:p>
            <a:pPr marL="177571" indent="-177571">
              <a:buFont typeface="Arial" panose="020B0604020202020204" pitchFamily="34" charset="0"/>
              <a:buChar char="•"/>
            </a:pPr>
            <a:r>
              <a:rPr lang="en-US" baseline="0" dirty="0"/>
              <a:t>Failure to take ownership and be accountable esp. after seeing video warrants reinstatement without backpay</a:t>
            </a:r>
          </a:p>
          <a:p>
            <a:endParaRPr lang="en-US" dirty="0"/>
          </a:p>
        </p:txBody>
      </p:sp>
    </p:spTree>
    <p:extLst>
      <p:ext uri="{BB962C8B-B14F-4D97-AF65-F5344CB8AC3E}">
        <p14:creationId xmlns:p14="http://schemas.microsoft.com/office/powerpoint/2010/main" val="788565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Appellate Division considered two issues:</a:t>
            </a:r>
          </a:p>
          <a:p>
            <a:pPr marL="628650" lvl="1" indent="-171450">
              <a:buFont typeface="Arial" panose="020B0604020202020204" pitchFamily="34" charset="0"/>
              <a:buChar char="•"/>
            </a:pPr>
            <a:r>
              <a:rPr lang="en-US" dirty="0"/>
              <a:t>Whether arbitrator had authority to demote employee, and </a:t>
            </a:r>
          </a:p>
          <a:p>
            <a:pPr marL="628650" lvl="1" indent="-171450">
              <a:buFont typeface="Arial" panose="020B0604020202020204" pitchFamily="34" charset="0"/>
              <a:buChar char="•"/>
            </a:pPr>
            <a:r>
              <a:rPr lang="en-US" dirty="0"/>
              <a:t>Whether arbitrator “had right to deny [employee] backpay from her suspension-without pay period after determination to terminate employment</a:t>
            </a:r>
          </a:p>
          <a:p>
            <a:pPr marL="171450" indent="-171450">
              <a:buFont typeface="Arial" panose="020B0604020202020204" pitchFamily="34" charset="0"/>
              <a:buChar char="•"/>
            </a:pPr>
            <a:r>
              <a:rPr lang="en-US" dirty="0"/>
              <a:t>Court affirmed arbitrator that employee not entitled to backpay</a:t>
            </a:r>
          </a:p>
          <a:p>
            <a:pPr marL="171450" indent="-171450">
              <a:buFont typeface="Arial" panose="020B0604020202020204" pitchFamily="34" charset="0"/>
              <a:buChar char="•"/>
            </a:pPr>
            <a:r>
              <a:rPr lang="en-US" dirty="0"/>
              <a:t>N.J.S.A. 18A:6-10 requires that no tenured employee of the public school system "shall be dismissed or reduced in compensation, . . . except for inefficiency, incapacity, unbecoming conduct, or other just cause.</a:t>
            </a:r>
          </a:p>
          <a:p>
            <a:pPr marL="171450" indent="-171450">
              <a:buFont typeface="Arial" panose="020B0604020202020204" pitchFamily="34" charset="0"/>
              <a:buChar char="•"/>
            </a:pPr>
            <a:r>
              <a:rPr lang="en-US" dirty="0"/>
              <a:t>Similarly, under N.J.S.A. 18A:6-16, this disciplinary limitation is reiterated wherein it states that for tenure charges to proceed to an arbitrator the Commissioner must "determine that such charge is sufficient to warrant dismissal or reduction in salary." (Emphasis added)</a:t>
            </a:r>
          </a:p>
          <a:p>
            <a:pPr marL="171450" indent="-171450">
              <a:buFont typeface="Arial" panose="020B0604020202020204" pitchFamily="34" charset="0"/>
              <a:buChar char="•"/>
            </a:pPr>
            <a:r>
              <a:rPr lang="en-US" dirty="0"/>
              <a:t>Demotion beyond plain meaning of statute</a:t>
            </a:r>
          </a:p>
          <a:p>
            <a:pPr marL="171450" indent="-171450">
              <a:buFont typeface="Arial" panose="020B0604020202020204" pitchFamily="34" charset="0"/>
              <a:buChar char="•"/>
            </a:pPr>
            <a:r>
              <a:rPr lang="en-US" dirty="0"/>
              <a:t>But arbitrator did not have statutory authority to demote employee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t>Employee reinstated to position, arbitrator to determine if further salary reduction merited</a:t>
            </a: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182466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Also published decision</a:t>
            </a:r>
          </a:p>
          <a:p>
            <a:pPr marL="171450" indent="-171450">
              <a:buFont typeface="Arial" panose="020B0604020202020204" pitchFamily="34" charset="0"/>
              <a:buChar char="•"/>
            </a:pPr>
            <a:r>
              <a:rPr lang="en-US" dirty="0"/>
              <a:t>With next case, would note that this was based on disturbing facts, outcome may be upsetting or shocking</a:t>
            </a:r>
          </a:p>
          <a:p>
            <a:pPr marL="171450" indent="-171450">
              <a:buFont typeface="Arial" panose="020B0604020202020204" pitchFamily="34" charset="0"/>
              <a:buChar char="•"/>
            </a:pPr>
            <a:r>
              <a:rPr lang="en-US" dirty="0"/>
              <a:t>But important to discuss for legal principles; also note connection to NJLAD</a:t>
            </a:r>
          </a:p>
          <a:p>
            <a:r>
              <a:rPr lang="en-US" sz="1200" dirty="0"/>
              <a:t>A five year old female student sexually assaulted by a bus aide on the ride to and from school from 12/2009 until 4/2010 </a:t>
            </a:r>
          </a:p>
          <a:p>
            <a:pPr marL="0" indent="0">
              <a:buNone/>
            </a:pPr>
            <a:endParaRPr lang="en-US" sz="800" dirty="0"/>
          </a:p>
          <a:p>
            <a:r>
              <a:rPr lang="en-US" sz="1200" dirty="0"/>
              <a:t>Parents filed a complaint against the transportation company owners, asserting negligence and violations of the NJ LAD </a:t>
            </a: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1559745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Here, violations not based on student’s gender</a:t>
            </a:r>
          </a:p>
          <a:p>
            <a:pPr marL="171450" indent="-171450">
              <a:buFont typeface="Arial" panose="020B0604020202020204" pitchFamily="34" charset="0"/>
              <a:buChar char="•"/>
            </a:pPr>
            <a:r>
              <a:rPr lang="en-US" dirty="0"/>
              <a:t>Tie in to employment context</a:t>
            </a:r>
          </a:p>
        </p:txBody>
      </p:sp>
    </p:spTree>
    <p:extLst>
      <p:ext uri="{BB962C8B-B14F-4D97-AF65-F5344CB8AC3E}">
        <p14:creationId xmlns:p14="http://schemas.microsoft.com/office/powerpoint/2010/main" val="21143355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 descr="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351" y="0"/>
            <a:ext cx="9235440" cy="6926580"/>
          </a:xfrm>
          <a:prstGeom prst="rect">
            <a:avLst/>
          </a:prstGeom>
        </p:spPr>
      </p:pic>
      <p:sp>
        <p:nvSpPr>
          <p:cNvPr id="3081" name="Rectangle 9"/>
          <p:cNvSpPr>
            <a:spLocks noGrp="1" noChangeArrowheads="1"/>
          </p:cNvSpPr>
          <p:nvPr>
            <p:ph type="ctrTitle" hasCustomPrompt="1"/>
          </p:nvPr>
        </p:nvSpPr>
        <p:spPr>
          <a:xfrm>
            <a:off x="2971800" y="304801"/>
            <a:ext cx="5791200" cy="2743200"/>
          </a:xfrm>
        </p:spPr>
        <p:txBody>
          <a:bodyPr/>
          <a:lstStyle>
            <a:lvl1pPr>
              <a:defRPr sz="4000">
                <a:solidFill>
                  <a:srgbClr val="003366"/>
                </a:solidFill>
              </a:defRPr>
            </a:lvl1pPr>
          </a:lstStyle>
          <a:p>
            <a:pPr lvl="0"/>
            <a:r>
              <a:rPr lang="en-US">
                <a:latin typeface="Arial Black"/>
                <a:cs typeface="Arial Black"/>
              </a:rPr>
              <a:t>Click to Edit Title</a:t>
            </a:r>
            <a:endParaRPr lang="en-US" noProof="0"/>
          </a:p>
        </p:txBody>
      </p:sp>
      <p:sp>
        <p:nvSpPr>
          <p:cNvPr id="3082" name="Rectangle 10"/>
          <p:cNvSpPr>
            <a:spLocks noGrp="1" noChangeArrowheads="1"/>
          </p:cNvSpPr>
          <p:nvPr>
            <p:ph type="subTitle" idx="1"/>
          </p:nvPr>
        </p:nvSpPr>
        <p:spPr>
          <a:xfrm>
            <a:off x="2971800" y="3200400"/>
            <a:ext cx="5791200" cy="1752600"/>
          </a:xfrm>
        </p:spPr>
        <p:txBody>
          <a:bodyPr/>
          <a:lstStyle>
            <a:lvl1pPr marL="0" indent="0" algn="ctr">
              <a:buFontTx/>
              <a:buNone/>
              <a:defRPr/>
            </a:lvl1pPr>
          </a:lstStyle>
          <a:p>
            <a:pPr lvl="0"/>
            <a:r>
              <a:rPr lang="en-US" noProof="0"/>
              <a:t>Click to edit Master subtitle style</a:t>
            </a:r>
          </a:p>
        </p:txBody>
      </p:sp>
      <p:sp>
        <p:nvSpPr>
          <p:cNvPr id="6" name="Text Box 4"/>
          <p:cNvSpPr txBox="1">
            <a:spLocks noChangeArrowheads="1"/>
          </p:cNvSpPr>
          <p:nvPr userDrawn="1"/>
        </p:nvSpPr>
        <p:spPr bwMode="auto">
          <a:xfrm>
            <a:off x="2971800" y="2514600"/>
            <a:ext cx="5791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fontAlgn="auto">
              <a:spcBef>
                <a:spcPct val="50000"/>
              </a:spcBef>
              <a:spcAft>
                <a:spcPts val="0"/>
              </a:spcAft>
            </a:pPr>
            <a:r>
              <a:rPr lang="en-US" dirty="0">
                <a:solidFill>
                  <a:srgbClr val="993333"/>
                </a:solidFill>
                <a:latin typeface="Arial"/>
                <a:cs typeface="+mn-cs"/>
              </a:rPr>
              <a:t>____________________________________________</a:t>
            </a:r>
            <a:endParaRPr lang="en-US" dirty="0">
              <a:solidFill>
                <a:srgbClr val="000000"/>
              </a:solidFill>
              <a:latin typeface="Arial"/>
              <a:cs typeface="+mn-cs"/>
            </a:endParaRPr>
          </a:p>
        </p:txBody>
      </p:sp>
    </p:spTree>
    <p:extLst>
      <p:ext uri="{BB962C8B-B14F-4D97-AF65-F5344CB8AC3E}">
        <p14:creationId xmlns:p14="http://schemas.microsoft.com/office/powerpoint/2010/main" val="19569556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608650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3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6019800" cy="5973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992023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10ACAE-9911-40A2-95ED-B300B4956E80}" type="datetimeFigureOut">
              <a:rPr lang="en-US" smtClean="0"/>
              <a:t>9/16/2022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69F5FD-F537-4F1D-9019-2879AB1EC2FC}" type="slidenum">
              <a:rPr lang="en-US" smtClean="0"/>
              <a:t>‹#›</a:t>
            </a:fld>
            <a:endParaRPr lang="en-US" dirty="0"/>
          </a:p>
        </p:txBody>
      </p:sp>
    </p:spTree>
    <p:extLst>
      <p:ext uri="{BB962C8B-B14F-4D97-AF65-F5344CB8AC3E}">
        <p14:creationId xmlns:p14="http://schemas.microsoft.com/office/powerpoint/2010/main" val="767488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365016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97341639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90600" y="1295400"/>
            <a:ext cx="35052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3000" y="1295400"/>
            <a:ext cx="37338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63103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6962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90600" y="1535113"/>
            <a:ext cx="35067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90600" y="2174875"/>
            <a:ext cx="35067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76800" y="1535113"/>
            <a:ext cx="381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76800" y="2174875"/>
            <a:ext cx="3810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53581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0842049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175927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25511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1435100"/>
            <a:ext cx="25511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4553487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0" y="4800600"/>
            <a:ext cx="6629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71600" y="612775"/>
            <a:ext cx="6629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371600" y="5367338"/>
            <a:ext cx="6629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6831783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descr="2.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5240" y="7620"/>
            <a:ext cx="9235440" cy="6926580"/>
          </a:xfrm>
          <a:prstGeom prst="rect">
            <a:avLst/>
          </a:prstGeom>
        </p:spPr>
      </p:pic>
      <p:sp>
        <p:nvSpPr>
          <p:cNvPr id="1037" name="Rectangle 13"/>
          <p:cNvSpPr>
            <a:spLocks noGrp="1" noChangeArrowheads="1"/>
          </p:cNvSpPr>
          <p:nvPr>
            <p:ph type="body" idx="1"/>
          </p:nvPr>
        </p:nvSpPr>
        <p:spPr bwMode="auto">
          <a:xfrm>
            <a:off x="990600" y="1295400"/>
            <a:ext cx="7696200" cy="483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8" name="Rectangle 14"/>
          <p:cNvSpPr>
            <a:spLocks noGrp="1" noChangeArrowheads="1"/>
          </p:cNvSpPr>
          <p:nvPr>
            <p:ph type="title"/>
          </p:nvPr>
        </p:nvSpPr>
        <p:spPr bwMode="auto">
          <a:xfrm>
            <a:off x="990600" y="152400"/>
            <a:ext cx="76962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579622685"/>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transition/>
  <p:txStyles>
    <p:titleStyle>
      <a:lvl1pPr algn="ctr" rtl="0" eaLnBrk="1" fontAlgn="base" hangingPunct="1">
        <a:spcBef>
          <a:spcPct val="0"/>
        </a:spcBef>
        <a:spcAft>
          <a:spcPct val="0"/>
        </a:spcAft>
        <a:defRPr sz="3600" b="1">
          <a:solidFill>
            <a:srgbClr val="993333"/>
          </a:solidFill>
          <a:latin typeface="+mj-lt"/>
          <a:ea typeface="+mj-ea"/>
          <a:cs typeface="+mj-cs"/>
        </a:defRPr>
      </a:lvl1pPr>
      <a:lvl2pPr algn="ctr" rtl="0" eaLnBrk="1" fontAlgn="base" hangingPunct="1">
        <a:spcBef>
          <a:spcPct val="0"/>
        </a:spcBef>
        <a:spcAft>
          <a:spcPct val="0"/>
        </a:spcAft>
        <a:defRPr sz="3600" b="1">
          <a:solidFill>
            <a:srgbClr val="993333"/>
          </a:solidFill>
          <a:latin typeface="Arial" charset="0"/>
          <a:ea typeface="ＭＳ Ｐゴシック" charset="0"/>
        </a:defRPr>
      </a:lvl2pPr>
      <a:lvl3pPr algn="ctr" rtl="0" eaLnBrk="1" fontAlgn="base" hangingPunct="1">
        <a:spcBef>
          <a:spcPct val="0"/>
        </a:spcBef>
        <a:spcAft>
          <a:spcPct val="0"/>
        </a:spcAft>
        <a:defRPr sz="3600" b="1">
          <a:solidFill>
            <a:srgbClr val="993333"/>
          </a:solidFill>
          <a:latin typeface="Arial" charset="0"/>
          <a:ea typeface="ＭＳ Ｐゴシック" charset="0"/>
        </a:defRPr>
      </a:lvl3pPr>
      <a:lvl4pPr algn="ctr" rtl="0" eaLnBrk="1" fontAlgn="base" hangingPunct="1">
        <a:spcBef>
          <a:spcPct val="0"/>
        </a:spcBef>
        <a:spcAft>
          <a:spcPct val="0"/>
        </a:spcAft>
        <a:defRPr sz="3600" b="1">
          <a:solidFill>
            <a:srgbClr val="993333"/>
          </a:solidFill>
          <a:latin typeface="Arial" charset="0"/>
          <a:ea typeface="ＭＳ Ｐゴシック" charset="0"/>
        </a:defRPr>
      </a:lvl4pPr>
      <a:lvl5pPr algn="ctr" rtl="0" eaLnBrk="1" fontAlgn="base" hangingPunct="1">
        <a:spcBef>
          <a:spcPct val="0"/>
        </a:spcBef>
        <a:spcAft>
          <a:spcPct val="0"/>
        </a:spcAft>
        <a:defRPr sz="3600" b="1">
          <a:solidFill>
            <a:srgbClr val="993333"/>
          </a:solidFill>
          <a:latin typeface="Arial" charset="0"/>
          <a:ea typeface="ＭＳ Ｐゴシック" charset="0"/>
        </a:defRPr>
      </a:lvl5pPr>
      <a:lvl6pPr marL="457200" algn="ctr" rtl="0" eaLnBrk="1" fontAlgn="base" hangingPunct="1">
        <a:spcBef>
          <a:spcPct val="0"/>
        </a:spcBef>
        <a:spcAft>
          <a:spcPct val="0"/>
        </a:spcAft>
        <a:defRPr sz="3600" b="1">
          <a:solidFill>
            <a:srgbClr val="993333"/>
          </a:solidFill>
          <a:latin typeface="Arial" charset="0"/>
          <a:ea typeface="ＭＳ Ｐゴシック" charset="0"/>
        </a:defRPr>
      </a:lvl6pPr>
      <a:lvl7pPr marL="914400" algn="ctr" rtl="0" eaLnBrk="1" fontAlgn="base" hangingPunct="1">
        <a:spcBef>
          <a:spcPct val="0"/>
        </a:spcBef>
        <a:spcAft>
          <a:spcPct val="0"/>
        </a:spcAft>
        <a:defRPr sz="3600" b="1">
          <a:solidFill>
            <a:srgbClr val="993333"/>
          </a:solidFill>
          <a:latin typeface="Arial" charset="0"/>
          <a:ea typeface="ＭＳ Ｐゴシック" charset="0"/>
        </a:defRPr>
      </a:lvl7pPr>
      <a:lvl8pPr marL="1371600" algn="ctr" rtl="0" eaLnBrk="1" fontAlgn="base" hangingPunct="1">
        <a:spcBef>
          <a:spcPct val="0"/>
        </a:spcBef>
        <a:spcAft>
          <a:spcPct val="0"/>
        </a:spcAft>
        <a:defRPr sz="3600" b="1">
          <a:solidFill>
            <a:srgbClr val="993333"/>
          </a:solidFill>
          <a:latin typeface="Arial" charset="0"/>
          <a:ea typeface="ＭＳ Ｐゴシック" charset="0"/>
        </a:defRPr>
      </a:lvl8pPr>
      <a:lvl9pPr marL="1828800" algn="ctr" rtl="0" eaLnBrk="1" fontAlgn="base" hangingPunct="1">
        <a:spcBef>
          <a:spcPct val="0"/>
        </a:spcBef>
        <a:spcAft>
          <a:spcPct val="0"/>
        </a:spcAft>
        <a:defRPr sz="3600" b="1">
          <a:solidFill>
            <a:srgbClr val="993333"/>
          </a:solidFill>
          <a:latin typeface="Arial" charset="0"/>
          <a:ea typeface="ＭＳ Ｐゴシック" charset="0"/>
        </a:defRPr>
      </a:lvl9pPr>
    </p:titleStyle>
    <p:bodyStyle>
      <a:lvl1pPr marL="342900" indent="-342900" algn="l" rtl="0" eaLnBrk="1" fontAlgn="base" hangingPunct="1">
        <a:spcBef>
          <a:spcPct val="20000"/>
        </a:spcBef>
        <a:spcAft>
          <a:spcPct val="0"/>
        </a:spcAft>
        <a:buClr>
          <a:srgbClr val="993333"/>
        </a:buClr>
        <a:buChar char="•"/>
        <a:defRPr sz="3200">
          <a:solidFill>
            <a:srgbClr val="003366"/>
          </a:solidFill>
          <a:latin typeface="+mn-lt"/>
          <a:ea typeface="+mn-ea"/>
          <a:cs typeface="+mn-cs"/>
        </a:defRPr>
      </a:lvl1pPr>
      <a:lvl2pPr marL="742950" indent="-285750" algn="l" rtl="0" eaLnBrk="1" fontAlgn="base" hangingPunct="1">
        <a:spcBef>
          <a:spcPct val="20000"/>
        </a:spcBef>
        <a:spcAft>
          <a:spcPct val="0"/>
        </a:spcAft>
        <a:buClr>
          <a:srgbClr val="993333"/>
        </a:buClr>
        <a:buChar char="–"/>
        <a:defRPr sz="2800">
          <a:solidFill>
            <a:srgbClr val="003366"/>
          </a:solidFill>
          <a:latin typeface="+mn-lt"/>
          <a:ea typeface="+mn-ea"/>
        </a:defRPr>
      </a:lvl2pPr>
      <a:lvl3pPr marL="1143000" indent="-228600" algn="l" rtl="0" eaLnBrk="1" fontAlgn="base" hangingPunct="1">
        <a:spcBef>
          <a:spcPct val="20000"/>
        </a:spcBef>
        <a:spcAft>
          <a:spcPct val="0"/>
        </a:spcAft>
        <a:buClr>
          <a:srgbClr val="993333"/>
        </a:buClr>
        <a:buChar char="•"/>
        <a:defRPr sz="2400">
          <a:solidFill>
            <a:srgbClr val="003366"/>
          </a:solidFill>
          <a:latin typeface="+mn-lt"/>
          <a:ea typeface="+mn-ea"/>
        </a:defRPr>
      </a:lvl3pPr>
      <a:lvl4pPr marL="1600200" indent="-228600" algn="l" rtl="0" eaLnBrk="1" fontAlgn="base" hangingPunct="1">
        <a:spcBef>
          <a:spcPct val="20000"/>
        </a:spcBef>
        <a:spcAft>
          <a:spcPct val="0"/>
        </a:spcAft>
        <a:buClr>
          <a:srgbClr val="993333"/>
        </a:buClr>
        <a:buChar char="–"/>
        <a:defRPr sz="2000">
          <a:solidFill>
            <a:srgbClr val="003366"/>
          </a:solidFill>
          <a:latin typeface="+mn-lt"/>
          <a:ea typeface="+mn-ea"/>
        </a:defRPr>
      </a:lvl4pPr>
      <a:lvl5pPr marL="2057400" indent="-228600" algn="l" rtl="0" eaLnBrk="1" fontAlgn="base" hangingPunct="1">
        <a:spcBef>
          <a:spcPct val="20000"/>
        </a:spcBef>
        <a:spcAft>
          <a:spcPct val="0"/>
        </a:spcAft>
        <a:buClr>
          <a:srgbClr val="993333"/>
        </a:buClr>
        <a:buChar char="»"/>
        <a:defRPr sz="2000">
          <a:solidFill>
            <a:srgbClr val="003366"/>
          </a:solidFill>
          <a:latin typeface="+mn-lt"/>
          <a:ea typeface="+mn-ea"/>
        </a:defRPr>
      </a:lvl5pPr>
      <a:lvl6pPr marL="2514600" indent="-228600" algn="l" rtl="0" eaLnBrk="1" fontAlgn="base" hangingPunct="1">
        <a:spcBef>
          <a:spcPct val="20000"/>
        </a:spcBef>
        <a:spcAft>
          <a:spcPct val="0"/>
        </a:spcAft>
        <a:buClr>
          <a:srgbClr val="993333"/>
        </a:buClr>
        <a:buChar char="»"/>
        <a:defRPr sz="2000">
          <a:solidFill>
            <a:srgbClr val="003366"/>
          </a:solidFill>
          <a:latin typeface="+mn-lt"/>
          <a:ea typeface="+mn-ea"/>
        </a:defRPr>
      </a:lvl6pPr>
      <a:lvl7pPr marL="2971800" indent="-228600" algn="l" rtl="0" eaLnBrk="1" fontAlgn="base" hangingPunct="1">
        <a:spcBef>
          <a:spcPct val="20000"/>
        </a:spcBef>
        <a:spcAft>
          <a:spcPct val="0"/>
        </a:spcAft>
        <a:buClr>
          <a:srgbClr val="993333"/>
        </a:buClr>
        <a:buChar char="»"/>
        <a:defRPr sz="2000">
          <a:solidFill>
            <a:srgbClr val="003366"/>
          </a:solidFill>
          <a:latin typeface="+mn-lt"/>
          <a:ea typeface="+mn-ea"/>
        </a:defRPr>
      </a:lvl7pPr>
      <a:lvl8pPr marL="3429000" indent="-228600" algn="l" rtl="0" eaLnBrk="1" fontAlgn="base" hangingPunct="1">
        <a:spcBef>
          <a:spcPct val="20000"/>
        </a:spcBef>
        <a:spcAft>
          <a:spcPct val="0"/>
        </a:spcAft>
        <a:buClr>
          <a:srgbClr val="993333"/>
        </a:buClr>
        <a:buChar char="»"/>
        <a:defRPr sz="2000">
          <a:solidFill>
            <a:srgbClr val="003366"/>
          </a:solidFill>
          <a:latin typeface="+mn-lt"/>
          <a:ea typeface="+mn-ea"/>
        </a:defRPr>
      </a:lvl8pPr>
      <a:lvl9pPr marL="3886200" indent="-228600" algn="l" rtl="0" eaLnBrk="1" fontAlgn="base" hangingPunct="1">
        <a:spcBef>
          <a:spcPct val="20000"/>
        </a:spcBef>
        <a:spcAft>
          <a:spcPct val="0"/>
        </a:spcAft>
        <a:buClr>
          <a:srgbClr val="993333"/>
        </a:buClr>
        <a:buChar char="»"/>
        <a:defRPr sz="2000">
          <a:solidFill>
            <a:srgbClr val="003366"/>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nj.gov/cannabis/documents/businesses/Business%20Resources/Workplace%20Impairment%20Guidance%20922.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hyperlink" Target="mailto:Khomel@njsba.org" TargetMode="Externa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hyperlink" Target="mailto:Kasher@njsba.org" TargetMode="External"/><Relationship Id="rId5" Type="http://schemas.openxmlformats.org/officeDocument/2006/relationships/hyperlink" Target="mailto:Jburns@NJSBA.org" TargetMode="External"/><Relationship Id="rId4" Type="http://schemas.openxmlformats.org/officeDocument/2006/relationships/hyperlink" Target="mailto:Ctanksley@NJSBA.org"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ctrTitle"/>
          </p:nvPr>
        </p:nvSpPr>
        <p:spPr>
          <a:xfrm>
            <a:off x="2769472" y="2096815"/>
            <a:ext cx="6477000" cy="1951554"/>
          </a:xfrm>
        </p:spPr>
        <p:txBody>
          <a:bodyPr/>
          <a:lstStyle/>
          <a:p>
            <a:r>
              <a:rPr lang="en-US" sz="4800" dirty="0">
                <a:solidFill>
                  <a:srgbClr val="9A0000"/>
                </a:solidFill>
              </a:rPr>
              <a:t>LEGAL UPDATE</a:t>
            </a:r>
            <a:br>
              <a:rPr lang="en-US" sz="3000" dirty="0">
                <a:solidFill>
                  <a:srgbClr val="9A0000"/>
                </a:solidFill>
              </a:rPr>
            </a:br>
            <a:br>
              <a:rPr lang="en-US" sz="3000" dirty="0">
                <a:solidFill>
                  <a:srgbClr val="9A0000"/>
                </a:solidFill>
              </a:rPr>
            </a:br>
            <a:br>
              <a:rPr lang="en-US" sz="4800" dirty="0">
                <a:solidFill>
                  <a:srgbClr val="9A0000"/>
                </a:solidFill>
              </a:rPr>
            </a:br>
            <a:r>
              <a:rPr lang="en-US" sz="3200" dirty="0">
                <a:solidFill>
                  <a:srgbClr val="9A0000"/>
                </a:solidFill>
              </a:rPr>
              <a:t>PAA Meeting</a:t>
            </a:r>
            <a:br>
              <a:rPr lang="en-US" sz="3200" dirty="0">
                <a:solidFill>
                  <a:srgbClr val="9A0000"/>
                </a:solidFill>
              </a:rPr>
            </a:br>
            <a:r>
              <a:rPr lang="en-US" sz="3200" dirty="0">
                <a:solidFill>
                  <a:srgbClr val="9A0000"/>
                </a:solidFill>
              </a:rPr>
              <a:t>September 15, 2022</a:t>
            </a:r>
            <a:br>
              <a:rPr lang="en-US" sz="3300" dirty="0">
                <a:solidFill>
                  <a:srgbClr val="9A0000"/>
                </a:solidFill>
              </a:rPr>
            </a:br>
            <a:br>
              <a:rPr lang="en-US" sz="3300" dirty="0">
                <a:solidFill>
                  <a:srgbClr val="9A0000"/>
                </a:solidFill>
              </a:rPr>
            </a:br>
            <a:r>
              <a:rPr lang="en-US" sz="2300" dirty="0">
                <a:solidFill>
                  <a:srgbClr val="9A0000"/>
                </a:solidFill>
              </a:rPr>
              <a:t>Katrina M. Homel, Esq. </a:t>
            </a:r>
            <a:br>
              <a:rPr lang="en-US" sz="2300" i="1" dirty="0">
                <a:solidFill>
                  <a:srgbClr val="9A0000"/>
                </a:solidFill>
              </a:rPr>
            </a:br>
            <a:endParaRPr lang="en-US" sz="2300" dirty="0">
              <a:solidFill>
                <a:srgbClr val="9A0000"/>
              </a:solidFill>
              <a:latin typeface="Arial Black"/>
              <a:cs typeface="Arial Black"/>
            </a:endParaRPr>
          </a:p>
        </p:txBody>
      </p:sp>
      <p:sp>
        <p:nvSpPr>
          <p:cNvPr id="2" name="TextBox 1"/>
          <p:cNvSpPr txBox="1"/>
          <p:nvPr/>
        </p:nvSpPr>
        <p:spPr>
          <a:xfrm>
            <a:off x="2895600" y="5257800"/>
            <a:ext cx="5943600" cy="646331"/>
          </a:xfrm>
          <a:prstGeom prst="rect">
            <a:avLst/>
          </a:prstGeom>
          <a:noFill/>
        </p:spPr>
        <p:txBody>
          <a:bodyPr wrap="square" rtlCol="0">
            <a:spAutoFit/>
          </a:bodyPr>
          <a:lstStyle/>
          <a:p>
            <a:pPr lvl="0" eaLnBrk="0" hangingPunct="0">
              <a:defRPr/>
            </a:pPr>
            <a:r>
              <a:rPr lang="en-US" sz="900" dirty="0">
                <a:solidFill>
                  <a:srgbClr val="FFFFFF"/>
                </a:solidFill>
                <a:latin typeface="Arial" panose="020B0604020202020204" pitchFamily="34" charset="0"/>
                <a:ea typeface="ＭＳ Ｐゴシック" panose="020B0600070205080204" pitchFamily="34" charset="-128"/>
                <a:cs typeface="+mn-cs"/>
              </a:rPr>
              <a:t>© 2022 New Jersey School Boards Association</a:t>
            </a:r>
          </a:p>
          <a:p>
            <a:pPr lvl="0" eaLnBrk="0" hangingPunct="0">
              <a:defRPr/>
            </a:pPr>
            <a:r>
              <a:rPr lang="en-US" sz="900" dirty="0">
                <a:solidFill>
                  <a:srgbClr val="FFFFFF"/>
                </a:solidFill>
                <a:latin typeface="Arial" panose="020B0604020202020204" pitchFamily="34" charset="0"/>
                <a:ea typeface="ＭＳ Ｐゴシック" panose="020B0600070205080204" pitchFamily="34" charset="-128"/>
                <a:cs typeface="+mn-cs"/>
              </a:rPr>
              <a:t>    413 West State Street, Trenton, New Jersey 08618</a:t>
            </a:r>
          </a:p>
          <a:p>
            <a:pPr lvl="0" eaLnBrk="0" hangingPunct="0">
              <a:defRPr/>
            </a:pPr>
            <a:r>
              <a:rPr lang="en-US" sz="900" i="1" dirty="0">
                <a:solidFill>
                  <a:srgbClr val="FFFFFF"/>
                </a:solidFill>
                <a:latin typeface="Arial" panose="020B0604020202020204" pitchFamily="34" charset="0"/>
                <a:ea typeface="ＭＳ Ｐゴシック" panose="020B0600070205080204" pitchFamily="34" charset="-128"/>
                <a:cs typeface="+mn-cs"/>
              </a:rPr>
              <a:t>All rights reserved. No part of this document may be reproduced in any form or by any means without permission in writing from NJSBA.</a:t>
            </a:r>
            <a:endParaRPr lang="en-US" sz="900" dirty="0">
              <a:solidFill>
                <a:srgbClr val="FFFFFF"/>
              </a:solidFill>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51955357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8722"/>
            <a:ext cx="8305800" cy="647700"/>
          </a:xfrm>
        </p:spPr>
        <p:txBody>
          <a:bodyPr/>
          <a:lstStyle/>
          <a:p>
            <a:r>
              <a:rPr lang="en-US" u="sng" dirty="0"/>
              <a:t>Parsells v. Somerville Borough BOE</a:t>
            </a:r>
            <a:r>
              <a:rPr lang="en-US" sz="3200" i="1" dirty="0"/>
              <a:t>,</a:t>
            </a:r>
            <a:br>
              <a:rPr lang="en-US" sz="3200" i="1" dirty="0"/>
            </a:br>
            <a:r>
              <a:rPr lang="en-US" sz="2800" dirty="0"/>
              <a:t>472 N.J. Super. 369 (App. Div. June 2022)</a:t>
            </a:r>
            <a:endParaRPr lang="en-US" sz="2800" i="1" dirty="0"/>
          </a:p>
        </p:txBody>
      </p:sp>
      <p:sp>
        <p:nvSpPr>
          <p:cNvPr id="3" name="Content Placeholder 2"/>
          <p:cNvSpPr>
            <a:spLocks noGrp="1"/>
          </p:cNvSpPr>
          <p:nvPr>
            <p:ph idx="1"/>
          </p:nvPr>
        </p:nvSpPr>
        <p:spPr>
          <a:xfrm>
            <a:off x="860611" y="2246869"/>
            <a:ext cx="8525435" cy="4830763"/>
          </a:xfrm>
        </p:spPr>
        <p:txBody>
          <a:bodyPr/>
          <a:lstStyle/>
          <a:p>
            <a:r>
              <a:rPr lang="en-US" sz="2800" dirty="0"/>
              <a:t>Tenured full-time teacher voluntarily transferred to a part-time position with benefits</a:t>
            </a:r>
          </a:p>
          <a:p>
            <a:pPr marL="0" indent="0">
              <a:buNone/>
            </a:pPr>
            <a:endParaRPr lang="en-US" sz="1600" dirty="0"/>
          </a:p>
          <a:p>
            <a:r>
              <a:rPr lang="en-US" sz="2800" dirty="0"/>
              <a:t>When returning from maternity leave, told entitled to PT w/o benefits &amp; must apply for full-time; applied but non-tenured teachers hired</a:t>
            </a:r>
          </a:p>
          <a:p>
            <a:pPr marL="0" indent="0">
              <a:buNone/>
            </a:pPr>
            <a:endParaRPr lang="en-US" sz="1600" dirty="0"/>
          </a:p>
        </p:txBody>
      </p:sp>
    </p:spTree>
    <p:extLst>
      <p:ext uri="{BB962C8B-B14F-4D97-AF65-F5344CB8AC3E}">
        <p14:creationId xmlns:p14="http://schemas.microsoft.com/office/powerpoint/2010/main" val="56035597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C03D9-51F9-94AD-F960-82D81AB5D074}"/>
              </a:ext>
            </a:extLst>
          </p:cNvPr>
          <p:cNvSpPr>
            <a:spLocks noGrp="1"/>
          </p:cNvSpPr>
          <p:nvPr>
            <p:ph type="title"/>
          </p:nvPr>
        </p:nvSpPr>
        <p:spPr>
          <a:xfrm>
            <a:off x="1071282" y="421340"/>
            <a:ext cx="7696200" cy="647700"/>
          </a:xfrm>
        </p:spPr>
        <p:txBody>
          <a:bodyPr/>
          <a:lstStyle/>
          <a:p>
            <a:r>
              <a:rPr lang="en-US" dirty="0"/>
              <a:t>​</a:t>
            </a:r>
            <a:br>
              <a:rPr lang="en-US" dirty="0"/>
            </a:br>
            <a:r>
              <a:rPr lang="en-US" u="sng" dirty="0" err="1"/>
              <a:t>Parsells</a:t>
            </a:r>
            <a:r>
              <a:rPr lang="en-US" dirty="0"/>
              <a:t> (cont’d)</a:t>
            </a:r>
          </a:p>
        </p:txBody>
      </p:sp>
      <p:sp>
        <p:nvSpPr>
          <p:cNvPr id="3" name="Text Placeholder 2">
            <a:extLst>
              <a:ext uri="{FF2B5EF4-FFF2-40B4-BE49-F238E27FC236}">
                <a16:creationId xmlns:a16="http://schemas.microsoft.com/office/drawing/2014/main" id="{09889DAF-7D0F-900E-F657-F1E7F13DF988}"/>
              </a:ext>
            </a:extLst>
          </p:cNvPr>
          <p:cNvSpPr>
            <a:spLocks noGrp="1"/>
          </p:cNvSpPr>
          <p:nvPr>
            <p:ph type="body" idx="1"/>
          </p:nvPr>
        </p:nvSpPr>
        <p:spPr>
          <a:xfrm>
            <a:off x="990600" y="1694330"/>
            <a:ext cx="7696200" cy="4243575"/>
          </a:xfrm>
        </p:spPr>
        <p:txBody>
          <a:bodyPr/>
          <a:lstStyle/>
          <a:p>
            <a:r>
              <a:rPr lang="en-US" sz="2800" dirty="0"/>
              <a:t>Court aff’d Comm’r: Employee didn’t knowingly waive right to return to FT position; decision to continue maternity leave not waiver of tenure rights</a:t>
            </a:r>
          </a:p>
          <a:p>
            <a:pPr marL="0" indent="0">
              <a:buNone/>
            </a:pPr>
            <a:endParaRPr lang="en-US" sz="1200" dirty="0"/>
          </a:p>
          <a:p>
            <a:r>
              <a:rPr lang="en-US" sz="2800" dirty="0"/>
              <a:t>Boards have duty to provide advance notice to tenured full-time teachers that they may not get their full-time job back if voluntarily take part-time teaching job ​</a:t>
            </a:r>
          </a:p>
          <a:p>
            <a:endParaRPr lang="en-US" sz="2800" dirty="0"/>
          </a:p>
          <a:p>
            <a:endParaRPr lang="en-US" dirty="0"/>
          </a:p>
        </p:txBody>
      </p:sp>
    </p:spTree>
    <p:extLst>
      <p:ext uri="{BB962C8B-B14F-4D97-AF65-F5344CB8AC3E}">
        <p14:creationId xmlns:p14="http://schemas.microsoft.com/office/powerpoint/2010/main" val="44972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46C98-DA26-616A-ACD8-BE1106BED8AC}"/>
              </a:ext>
            </a:extLst>
          </p:cNvPr>
          <p:cNvSpPr>
            <a:spLocks noGrp="1"/>
          </p:cNvSpPr>
          <p:nvPr>
            <p:ph type="title"/>
          </p:nvPr>
        </p:nvSpPr>
        <p:spPr>
          <a:xfrm>
            <a:off x="990600" y="152400"/>
            <a:ext cx="7696200" cy="1652954"/>
          </a:xfrm>
        </p:spPr>
        <p:txBody>
          <a:bodyPr/>
          <a:lstStyle/>
          <a:p>
            <a:r>
              <a:rPr lang="en-US" u="sng" dirty="0"/>
              <a:t>Power v. Bayonne Bd. of Educ.</a:t>
            </a:r>
            <a:r>
              <a:rPr lang="en-US" dirty="0"/>
              <a:t>,</a:t>
            </a:r>
            <a:br>
              <a:rPr lang="en-US" dirty="0"/>
            </a:br>
            <a:r>
              <a:rPr lang="en-US" dirty="0"/>
              <a:t> </a:t>
            </a:r>
            <a:r>
              <a:rPr lang="en-US" sz="2800" dirty="0"/>
              <a:t>No. 16-05091 (D.N.J. Aug. 19, 2022)</a:t>
            </a:r>
            <a:endParaRPr lang="en-US" sz="2800" u="sng" dirty="0"/>
          </a:p>
        </p:txBody>
      </p:sp>
      <p:sp>
        <p:nvSpPr>
          <p:cNvPr id="3" name="Content Placeholder 2">
            <a:extLst>
              <a:ext uri="{FF2B5EF4-FFF2-40B4-BE49-F238E27FC236}">
                <a16:creationId xmlns:a16="http://schemas.microsoft.com/office/drawing/2014/main" id="{9C227FB4-364A-4138-AA72-DF6A75A5BCF5}"/>
              </a:ext>
            </a:extLst>
          </p:cNvPr>
          <p:cNvSpPr>
            <a:spLocks noGrp="1"/>
          </p:cNvSpPr>
          <p:nvPr>
            <p:ph idx="1"/>
          </p:nvPr>
        </p:nvSpPr>
        <p:spPr>
          <a:xfrm>
            <a:off x="990599" y="1805354"/>
            <a:ext cx="7942385" cy="4320809"/>
          </a:xfrm>
        </p:spPr>
        <p:txBody>
          <a:bodyPr/>
          <a:lstStyle/>
          <a:p>
            <a:r>
              <a:rPr lang="en-US" sz="2800" dirty="0"/>
              <a:t>On appeal </a:t>
            </a:r>
            <a:endParaRPr lang="en-US" sz="1200" dirty="0"/>
          </a:p>
          <a:p>
            <a:pPr marL="0" indent="0">
              <a:buNone/>
            </a:pPr>
            <a:endParaRPr lang="en-US" sz="1200" dirty="0"/>
          </a:p>
          <a:p>
            <a:r>
              <a:rPr lang="en-US" sz="2800" dirty="0"/>
              <a:t>Teacher alleged demotion in retaliation for reporting football coach’s misconduct as well as hostile work environment</a:t>
            </a:r>
            <a:endParaRPr lang="en-US" sz="1200" dirty="0"/>
          </a:p>
          <a:p>
            <a:pPr marL="0" indent="0">
              <a:buNone/>
            </a:pPr>
            <a:endParaRPr lang="en-US" sz="1200" dirty="0"/>
          </a:p>
          <a:p>
            <a:r>
              <a:rPr lang="en-US" sz="2800" dirty="0"/>
              <a:t>Employee filed claims including violation of free speech rights; violations of the NJLAD; breach of contract</a:t>
            </a:r>
          </a:p>
        </p:txBody>
      </p:sp>
    </p:spTree>
    <p:extLst>
      <p:ext uri="{BB962C8B-B14F-4D97-AF65-F5344CB8AC3E}">
        <p14:creationId xmlns:p14="http://schemas.microsoft.com/office/powerpoint/2010/main" val="110342259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F4ECE-A57D-6A3C-900B-285928AF8E8F}"/>
              </a:ext>
            </a:extLst>
          </p:cNvPr>
          <p:cNvSpPr>
            <a:spLocks noGrp="1"/>
          </p:cNvSpPr>
          <p:nvPr>
            <p:ph type="title"/>
          </p:nvPr>
        </p:nvSpPr>
        <p:spPr>
          <a:xfrm>
            <a:off x="1084384" y="644766"/>
            <a:ext cx="7696200" cy="647700"/>
          </a:xfrm>
        </p:spPr>
        <p:txBody>
          <a:bodyPr/>
          <a:lstStyle/>
          <a:p>
            <a:r>
              <a:rPr lang="en-US" u="sng" dirty="0"/>
              <a:t>Power</a:t>
            </a:r>
            <a:r>
              <a:rPr lang="en-US" dirty="0"/>
              <a:t> (cont’d)</a:t>
            </a:r>
          </a:p>
        </p:txBody>
      </p:sp>
      <p:sp>
        <p:nvSpPr>
          <p:cNvPr id="3" name="Content Placeholder 2">
            <a:extLst>
              <a:ext uri="{FF2B5EF4-FFF2-40B4-BE49-F238E27FC236}">
                <a16:creationId xmlns:a16="http://schemas.microsoft.com/office/drawing/2014/main" id="{981C79A6-DE53-1F7F-4D95-8B425FE91D22}"/>
              </a:ext>
            </a:extLst>
          </p:cNvPr>
          <p:cNvSpPr>
            <a:spLocks noGrp="1"/>
          </p:cNvSpPr>
          <p:nvPr>
            <p:ph idx="1"/>
          </p:nvPr>
        </p:nvSpPr>
        <p:spPr>
          <a:xfrm>
            <a:off x="920262" y="2039816"/>
            <a:ext cx="8153400" cy="4062901"/>
          </a:xfrm>
        </p:spPr>
        <p:txBody>
          <a:bodyPr/>
          <a:lstStyle/>
          <a:p>
            <a:r>
              <a:rPr lang="en-US" sz="2800" dirty="0"/>
              <a:t>Court granted summary judgment in favor of district</a:t>
            </a:r>
          </a:p>
          <a:p>
            <a:pPr marL="0" indent="0">
              <a:buNone/>
            </a:pPr>
            <a:endParaRPr lang="en-US" sz="1200" dirty="0"/>
          </a:p>
          <a:p>
            <a:pPr marL="0" indent="0">
              <a:buNone/>
            </a:pPr>
            <a:endParaRPr lang="en-US" sz="1200" dirty="0"/>
          </a:p>
          <a:p>
            <a:r>
              <a:rPr lang="en-US" sz="2800" dirty="0"/>
              <a:t>B/c speech made within “chain of command,” speech was within employee’s official duties, therefore not protected by First Amendment</a:t>
            </a:r>
          </a:p>
        </p:txBody>
      </p:sp>
    </p:spTree>
    <p:extLst>
      <p:ext uri="{BB962C8B-B14F-4D97-AF65-F5344CB8AC3E}">
        <p14:creationId xmlns:p14="http://schemas.microsoft.com/office/powerpoint/2010/main" val="73601120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18E78-3B10-9339-6A4B-1B4040E17591}"/>
              </a:ext>
            </a:extLst>
          </p:cNvPr>
          <p:cNvSpPr>
            <a:spLocks noGrp="1"/>
          </p:cNvSpPr>
          <p:nvPr>
            <p:ph type="title"/>
          </p:nvPr>
        </p:nvSpPr>
        <p:spPr>
          <a:xfrm>
            <a:off x="1098176" y="350312"/>
            <a:ext cx="7696200" cy="647700"/>
          </a:xfrm>
        </p:spPr>
        <p:txBody>
          <a:bodyPr/>
          <a:lstStyle/>
          <a:p>
            <a:r>
              <a:rPr lang="en-US" u="sng" dirty="0"/>
              <a:t>Lucas v. Willingboro BOE</a:t>
            </a:r>
            <a:r>
              <a:rPr lang="en-US" b="0" dirty="0"/>
              <a:t>, </a:t>
            </a:r>
            <a:br>
              <a:rPr lang="en-US" sz="2800" b="0" dirty="0"/>
            </a:br>
            <a:r>
              <a:rPr lang="en-US" sz="2800" dirty="0"/>
              <a:t>Comm’r, 2022: June 16.</a:t>
            </a:r>
            <a:endParaRPr lang="en-US" sz="2800" u="sng" dirty="0"/>
          </a:p>
        </p:txBody>
      </p:sp>
      <p:sp>
        <p:nvSpPr>
          <p:cNvPr id="3" name="Content Placeholder 2">
            <a:extLst>
              <a:ext uri="{FF2B5EF4-FFF2-40B4-BE49-F238E27FC236}">
                <a16:creationId xmlns:a16="http://schemas.microsoft.com/office/drawing/2014/main" id="{2780F9AD-CD16-6D24-A30E-358A96E817D3}"/>
              </a:ext>
            </a:extLst>
          </p:cNvPr>
          <p:cNvSpPr>
            <a:spLocks noGrp="1"/>
          </p:cNvSpPr>
          <p:nvPr>
            <p:ph idx="1"/>
          </p:nvPr>
        </p:nvSpPr>
        <p:spPr>
          <a:xfrm>
            <a:off x="936812" y="1479176"/>
            <a:ext cx="8153400" cy="4646987"/>
          </a:xfrm>
        </p:spPr>
        <p:txBody>
          <a:bodyPr/>
          <a:lstStyle/>
          <a:p>
            <a:r>
              <a:rPr lang="en-US" sz="2800" dirty="0"/>
              <a:t>Tenured early childhood director’s position eliminated, reassigned as principal</a:t>
            </a:r>
          </a:p>
          <a:p>
            <a:pPr marL="0" indent="0">
              <a:buNone/>
            </a:pPr>
            <a:endParaRPr lang="en-US" sz="1200" dirty="0"/>
          </a:p>
          <a:p>
            <a:r>
              <a:rPr lang="en-US" sz="2800" dirty="0"/>
              <a:t>Employee argued violation of tenure rights when not reassigned to special services position and instead appointed non-tenured employee</a:t>
            </a:r>
          </a:p>
          <a:p>
            <a:pPr marL="0" indent="0">
              <a:buNone/>
            </a:pPr>
            <a:endParaRPr lang="en-US" sz="1200" dirty="0"/>
          </a:p>
          <a:p>
            <a:r>
              <a:rPr lang="en-US" sz="2800" dirty="0"/>
              <a:t>Comm’r: Employee entitled to special services director position, even where had not previously served in position </a:t>
            </a:r>
          </a:p>
        </p:txBody>
      </p:sp>
    </p:spTree>
    <p:extLst>
      <p:ext uri="{BB962C8B-B14F-4D97-AF65-F5344CB8AC3E}">
        <p14:creationId xmlns:p14="http://schemas.microsoft.com/office/powerpoint/2010/main" val="68252596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2BB9E9-30D2-4521-DE4B-302B5F229669}"/>
              </a:ext>
            </a:extLst>
          </p:cNvPr>
          <p:cNvSpPr>
            <a:spLocks noGrp="1"/>
          </p:cNvSpPr>
          <p:nvPr>
            <p:ph idx="1"/>
          </p:nvPr>
        </p:nvSpPr>
        <p:spPr>
          <a:xfrm>
            <a:off x="1021978" y="1909483"/>
            <a:ext cx="7879976" cy="4135998"/>
          </a:xfrm>
        </p:spPr>
        <p:txBody>
          <a:bodyPr/>
          <a:lstStyle/>
          <a:p>
            <a:r>
              <a:rPr lang="en-US" sz="2800" dirty="0"/>
              <a:t>Issue: Does </a:t>
            </a:r>
            <a:r>
              <a:rPr lang="en-US" sz="2800" u="sng" dirty="0"/>
              <a:t>N.J.S.A.</a:t>
            </a:r>
            <a:r>
              <a:rPr lang="en-US" sz="2800" dirty="0"/>
              <a:t> 18A:16-16 require school district to provide health insurance to retirees?</a:t>
            </a:r>
          </a:p>
          <a:p>
            <a:pPr marL="0" indent="0">
              <a:buNone/>
            </a:pPr>
            <a:endParaRPr lang="en-US" sz="1200" dirty="0"/>
          </a:p>
          <a:p>
            <a:r>
              <a:rPr lang="en-US" sz="2800" dirty="0"/>
              <a:t>No. It “may” but does not have to.</a:t>
            </a:r>
            <a:endParaRPr lang="en-US" sz="1200" dirty="0"/>
          </a:p>
          <a:p>
            <a:pPr marL="0" indent="0">
              <a:buNone/>
            </a:pPr>
            <a:r>
              <a:rPr lang="en-US" sz="1200" dirty="0"/>
              <a:t> </a:t>
            </a:r>
          </a:p>
          <a:p>
            <a:r>
              <a:rPr lang="en-US" sz="2800" dirty="0"/>
              <a:t>If it does, must follow </a:t>
            </a:r>
            <a:r>
              <a:rPr lang="en-US" sz="2800" u="sng" dirty="0"/>
              <a:t>N.J.S.A.</a:t>
            </a:r>
            <a:r>
              <a:rPr lang="en-US" sz="2800" dirty="0"/>
              <a:t> 18A:16-18 and -19</a:t>
            </a:r>
          </a:p>
          <a:p>
            <a:pPr marL="0" indent="0">
              <a:buNone/>
            </a:pPr>
            <a:endParaRPr lang="en-US" sz="1200" dirty="0"/>
          </a:p>
          <a:p>
            <a:r>
              <a:rPr lang="en-US" sz="2800" dirty="0"/>
              <a:t>Look at CBA</a:t>
            </a:r>
          </a:p>
          <a:p>
            <a:endParaRPr lang="en-US" dirty="0"/>
          </a:p>
        </p:txBody>
      </p:sp>
      <p:sp>
        <p:nvSpPr>
          <p:cNvPr id="4" name="Title 1">
            <a:extLst>
              <a:ext uri="{FF2B5EF4-FFF2-40B4-BE49-F238E27FC236}">
                <a16:creationId xmlns:a16="http://schemas.microsoft.com/office/drawing/2014/main" id="{8849ED9A-FF3D-7E40-58D8-1E697F4626A8}"/>
              </a:ext>
            </a:extLst>
          </p:cNvPr>
          <p:cNvSpPr txBox="1">
            <a:spLocks/>
          </p:cNvSpPr>
          <p:nvPr/>
        </p:nvSpPr>
        <p:spPr bwMode="auto">
          <a:xfrm>
            <a:off x="990600" y="650033"/>
            <a:ext cx="81534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b="1">
                <a:solidFill>
                  <a:srgbClr val="993333"/>
                </a:solidFill>
                <a:latin typeface="+mj-lt"/>
                <a:ea typeface="+mj-ea"/>
                <a:cs typeface="+mj-cs"/>
              </a:defRPr>
            </a:lvl1pPr>
            <a:lvl2pPr algn="ctr" rtl="0" eaLnBrk="1" fontAlgn="base" hangingPunct="1">
              <a:spcBef>
                <a:spcPct val="0"/>
              </a:spcBef>
              <a:spcAft>
                <a:spcPct val="0"/>
              </a:spcAft>
              <a:defRPr sz="3600" b="1">
                <a:solidFill>
                  <a:srgbClr val="993333"/>
                </a:solidFill>
                <a:latin typeface="Arial" charset="0"/>
                <a:ea typeface="ＭＳ Ｐゴシック" charset="0"/>
              </a:defRPr>
            </a:lvl2pPr>
            <a:lvl3pPr algn="ctr" rtl="0" eaLnBrk="1" fontAlgn="base" hangingPunct="1">
              <a:spcBef>
                <a:spcPct val="0"/>
              </a:spcBef>
              <a:spcAft>
                <a:spcPct val="0"/>
              </a:spcAft>
              <a:defRPr sz="3600" b="1">
                <a:solidFill>
                  <a:srgbClr val="993333"/>
                </a:solidFill>
                <a:latin typeface="Arial" charset="0"/>
                <a:ea typeface="ＭＳ Ｐゴシック" charset="0"/>
              </a:defRPr>
            </a:lvl3pPr>
            <a:lvl4pPr algn="ctr" rtl="0" eaLnBrk="1" fontAlgn="base" hangingPunct="1">
              <a:spcBef>
                <a:spcPct val="0"/>
              </a:spcBef>
              <a:spcAft>
                <a:spcPct val="0"/>
              </a:spcAft>
              <a:defRPr sz="3600" b="1">
                <a:solidFill>
                  <a:srgbClr val="993333"/>
                </a:solidFill>
                <a:latin typeface="Arial" charset="0"/>
                <a:ea typeface="ＭＳ Ｐゴシック" charset="0"/>
              </a:defRPr>
            </a:lvl4pPr>
            <a:lvl5pPr algn="ctr" rtl="0" eaLnBrk="1" fontAlgn="base" hangingPunct="1">
              <a:spcBef>
                <a:spcPct val="0"/>
              </a:spcBef>
              <a:spcAft>
                <a:spcPct val="0"/>
              </a:spcAft>
              <a:defRPr sz="3600" b="1">
                <a:solidFill>
                  <a:srgbClr val="993333"/>
                </a:solidFill>
                <a:latin typeface="Arial" charset="0"/>
                <a:ea typeface="ＭＳ Ｐゴシック" charset="0"/>
              </a:defRPr>
            </a:lvl5pPr>
            <a:lvl6pPr marL="457200" algn="ctr" rtl="0" eaLnBrk="1" fontAlgn="base" hangingPunct="1">
              <a:spcBef>
                <a:spcPct val="0"/>
              </a:spcBef>
              <a:spcAft>
                <a:spcPct val="0"/>
              </a:spcAft>
              <a:defRPr sz="3600" b="1">
                <a:solidFill>
                  <a:srgbClr val="993333"/>
                </a:solidFill>
                <a:latin typeface="Arial" charset="0"/>
                <a:ea typeface="ＭＳ Ｐゴシック" charset="0"/>
              </a:defRPr>
            </a:lvl6pPr>
            <a:lvl7pPr marL="914400" algn="ctr" rtl="0" eaLnBrk="1" fontAlgn="base" hangingPunct="1">
              <a:spcBef>
                <a:spcPct val="0"/>
              </a:spcBef>
              <a:spcAft>
                <a:spcPct val="0"/>
              </a:spcAft>
              <a:defRPr sz="3600" b="1">
                <a:solidFill>
                  <a:srgbClr val="993333"/>
                </a:solidFill>
                <a:latin typeface="Arial" charset="0"/>
                <a:ea typeface="ＭＳ Ｐゴシック" charset="0"/>
              </a:defRPr>
            </a:lvl7pPr>
            <a:lvl8pPr marL="1371600" algn="ctr" rtl="0" eaLnBrk="1" fontAlgn="base" hangingPunct="1">
              <a:spcBef>
                <a:spcPct val="0"/>
              </a:spcBef>
              <a:spcAft>
                <a:spcPct val="0"/>
              </a:spcAft>
              <a:defRPr sz="3600" b="1">
                <a:solidFill>
                  <a:srgbClr val="993333"/>
                </a:solidFill>
                <a:latin typeface="Arial" charset="0"/>
                <a:ea typeface="ＭＳ Ｐゴシック" charset="0"/>
              </a:defRPr>
            </a:lvl8pPr>
            <a:lvl9pPr marL="1828800" algn="ctr" rtl="0" eaLnBrk="1" fontAlgn="base" hangingPunct="1">
              <a:spcBef>
                <a:spcPct val="0"/>
              </a:spcBef>
              <a:spcAft>
                <a:spcPct val="0"/>
              </a:spcAft>
              <a:defRPr sz="3600" b="1">
                <a:solidFill>
                  <a:srgbClr val="993333"/>
                </a:solidFill>
                <a:latin typeface="Arial" charset="0"/>
                <a:ea typeface="ＭＳ Ｐゴシック" charset="0"/>
              </a:defRPr>
            </a:lvl9pPr>
          </a:lstStyle>
          <a:p>
            <a:r>
              <a:rPr lang="en-US" u="sng" kern="0" dirty="0"/>
              <a:t>Van </a:t>
            </a:r>
            <a:r>
              <a:rPr lang="en-US" u="sng" kern="0" dirty="0" err="1"/>
              <a:t>Syckle</a:t>
            </a:r>
            <a:r>
              <a:rPr lang="en-US" u="sng" kern="0" dirty="0"/>
              <a:t> v. West Essex Reg’l Sch.  Dist.  BOE</a:t>
            </a:r>
            <a:r>
              <a:rPr lang="en-US" kern="0" dirty="0"/>
              <a:t>, </a:t>
            </a:r>
          </a:p>
          <a:p>
            <a:r>
              <a:rPr lang="en-US" sz="2800" kern="0" dirty="0"/>
              <a:t>Comm’r, 2022: June 23.</a:t>
            </a:r>
            <a:endParaRPr lang="en-US" u="sng" kern="0" dirty="0"/>
          </a:p>
        </p:txBody>
      </p:sp>
    </p:spTree>
    <p:extLst>
      <p:ext uri="{BB962C8B-B14F-4D97-AF65-F5344CB8AC3E}">
        <p14:creationId xmlns:p14="http://schemas.microsoft.com/office/powerpoint/2010/main" val="76009753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3C13F-098C-70BE-4076-3953FD72EC6D}"/>
              </a:ext>
            </a:extLst>
          </p:cNvPr>
          <p:cNvSpPr>
            <a:spLocks noGrp="1"/>
          </p:cNvSpPr>
          <p:nvPr>
            <p:ph type="title"/>
          </p:nvPr>
        </p:nvSpPr>
        <p:spPr/>
        <p:txBody>
          <a:bodyPr/>
          <a:lstStyle/>
          <a:p>
            <a:br>
              <a:rPr lang="en-US" dirty="0"/>
            </a:br>
            <a:br>
              <a:rPr lang="en-US" u="sng" dirty="0"/>
            </a:br>
            <a:r>
              <a:rPr lang="en-US" u="sng" dirty="0"/>
              <a:t>I.M.O Roselle Borough BOE and Batts</a:t>
            </a:r>
            <a:r>
              <a:rPr lang="en-US" dirty="0"/>
              <a:t> </a:t>
            </a:r>
            <a:r>
              <a:rPr lang="en-US" sz="2800" dirty="0"/>
              <a:t>(TEACHNJ June 2022) </a:t>
            </a:r>
          </a:p>
        </p:txBody>
      </p:sp>
      <p:sp>
        <p:nvSpPr>
          <p:cNvPr id="3" name="Content Placeholder 2">
            <a:extLst>
              <a:ext uri="{FF2B5EF4-FFF2-40B4-BE49-F238E27FC236}">
                <a16:creationId xmlns:a16="http://schemas.microsoft.com/office/drawing/2014/main" id="{F8ED824B-3FE4-A5DC-CF64-E6763195C8FB}"/>
              </a:ext>
            </a:extLst>
          </p:cNvPr>
          <p:cNvSpPr>
            <a:spLocks noGrp="1"/>
          </p:cNvSpPr>
          <p:nvPr>
            <p:ph idx="1"/>
          </p:nvPr>
        </p:nvSpPr>
        <p:spPr>
          <a:xfrm>
            <a:off x="990600" y="2108173"/>
            <a:ext cx="7696200" cy="3868155"/>
          </a:xfrm>
        </p:spPr>
        <p:txBody>
          <a:bodyPr/>
          <a:lstStyle/>
          <a:p>
            <a:r>
              <a:rPr lang="en-US" sz="2800" dirty="0"/>
              <a:t>Tenure charges brought against teacher:</a:t>
            </a:r>
          </a:p>
          <a:p>
            <a:pPr lvl="1"/>
            <a:r>
              <a:rPr lang="en-US" sz="2400" dirty="0"/>
              <a:t>Incapacity due to chronic and excessive absenteeism, failure to establish ability to return to work.  </a:t>
            </a:r>
          </a:p>
          <a:p>
            <a:pPr lvl="1"/>
            <a:r>
              <a:rPr lang="en-US" sz="2400" dirty="0"/>
              <a:t>Other just cause for failure to provide medical documentation and communicate with the district</a:t>
            </a:r>
          </a:p>
        </p:txBody>
      </p:sp>
    </p:spTree>
    <p:extLst>
      <p:ext uri="{BB962C8B-B14F-4D97-AF65-F5344CB8AC3E}">
        <p14:creationId xmlns:p14="http://schemas.microsoft.com/office/powerpoint/2010/main" val="315281820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3C13F-098C-70BE-4076-3953FD72EC6D}"/>
              </a:ext>
            </a:extLst>
          </p:cNvPr>
          <p:cNvSpPr>
            <a:spLocks noGrp="1"/>
          </p:cNvSpPr>
          <p:nvPr>
            <p:ph type="title"/>
          </p:nvPr>
        </p:nvSpPr>
        <p:spPr>
          <a:xfrm>
            <a:off x="1154722" y="-152399"/>
            <a:ext cx="7696200" cy="579438"/>
          </a:xfrm>
        </p:spPr>
        <p:txBody>
          <a:bodyPr/>
          <a:lstStyle/>
          <a:p>
            <a:br>
              <a:rPr lang="en-US" dirty="0"/>
            </a:br>
            <a:br>
              <a:rPr lang="en-US" dirty="0"/>
            </a:br>
            <a:r>
              <a:rPr lang="en-US" u="sng" dirty="0"/>
              <a:t>I.M.O. Batts</a:t>
            </a:r>
            <a:r>
              <a:rPr lang="en-US" dirty="0"/>
              <a:t> (cont’d)</a:t>
            </a:r>
          </a:p>
        </p:txBody>
      </p:sp>
      <p:sp>
        <p:nvSpPr>
          <p:cNvPr id="3" name="Content Placeholder 2">
            <a:extLst>
              <a:ext uri="{FF2B5EF4-FFF2-40B4-BE49-F238E27FC236}">
                <a16:creationId xmlns:a16="http://schemas.microsoft.com/office/drawing/2014/main" id="{F8ED824B-3FE4-A5DC-CF64-E6763195C8FB}"/>
              </a:ext>
            </a:extLst>
          </p:cNvPr>
          <p:cNvSpPr>
            <a:spLocks noGrp="1"/>
          </p:cNvSpPr>
          <p:nvPr>
            <p:ph idx="1"/>
          </p:nvPr>
        </p:nvSpPr>
        <p:spPr>
          <a:xfrm>
            <a:off x="990600" y="703386"/>
            <a:ext cx="7696200" cy="4438040"/>
          </a:xfrm>
        </p:spPr>
        <p:txBody>
          <a:bodyPr/>
          <a:lstStyle/>
          <a:p>
            <a:endParaRPr lang="en-US" dirty="0"/>
          </a:p>
          <a:p>
            <a:r>
              <a:rPr lang="en-US" sz="2800" dirty="0"/>
              <a:t>206 absences subject to discipline</a:t>
            </a:r>
            <a:endParaRPr lang="en-US" sz="1200" dirty="0"/>
          </a:p>
          <a:p>
            <a:pPr marL="0" indent="0">
              <a:buNone/>
            </a:pPr>
            <a:r>
              <a:rPr lang="en-US" sz="1200" dirty="0"/>
              <a:t> </a:t>
            </a:r>
          </a:p>
          <a:p>
            <a:r>
              <a:rPr lang="en-US" sz="2800" dirty="0"/>
              <a:t>Disputes over communications and district’s lack of response</a:t>
            </a:r>
          </a:p>
          <a:p>
            <a:pPr marL="0" indent="0">
              <a:buNone/>
            </a:pPr>
            <a:endParaRPr lang="en-US" sz="1200" dirty="0"/>
          </a:p>
          <a:p>
            <a:r>
              <a:rPr lang="en-US" sz="2800" dirty="0"/>
              <a:t>Looked at exemplary service; lack of disciplinary history</a:t>
            </a:r>
            <a:endParaRPr lang="en-US" sz="1200" dirty="0"/>
          </a:p>
          <a:p>
            <a:pPr marL="0" indent="0">
              <a:buNone/>
            </a:pPr>
            <a:endParaRPr lang="en-US" sz="1200" dirty="0"/>
          </a:p>
          <a:p>
            <a:r>
              <a:rPr lang="en-US" sz="2800" dirty="0"/>
              <a:t>No progressive discipline and not asked about need for accommodations</a:t>
            </a:r>
          </a:p>
          <a:p>
            <a:pPr marL="0" indent="0">
              <a:buNone/>
            </a:pPr>
            <a:endParaRPr lang="en-US" sz="1200" dirty="0"/>
          </a:p>
          <a:p>
            <a:r>
              <a:rPr lang="en-US" sz="2800" dirty="0"/>
              <a:t>Full reinstatement w/ back pay</a:t>
            </a:r>
          </a:p>
          <a:p>
            <a:pPr marL="0" indent="0">
              <a:buNone/>
            </a:pPr>
            <a:endParaRPr lang="en-US" dirty="0"/>
          </a:p>
        </p:txBody>
      </p:sp>
    </p:spTree>
    <p:extLst>
      <p:ext uri="{BB962C8B-B14F-4D97-AF65-F5344CB8AC3E}">
        <p14:creationId xmlns:p14="http://schemas.microsoft.com/office/powerpoint/2010/main" val="127640134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88961-89E7-B4B5-8A6B-9AA0DB251CB1}"/>
              </a:ext>
            </a:extLst>
          </p:cNvPr>
          <p:cNvSpPr>
            <a:spLocks noGrp="1"/>
          </p:cNvSpPr>
          <p:nvPr>
            <p:ph type="title"/>
          </p:nvPr>
        </p:nvSpPr>
        <p:spPr>
          <a:xfrm>
            <a:off x="1089990" y="927654"/>
            <a:ext cx="7696200" cy="647700"/>
          </a:xfrm>
        </p:spPr>
        <p:txBody>
          <a:bodyPr/>
          <a:lstStyle/>
          <a:p>
            <a:r>
              <a:rPr lang="en-US" u="sng" dirty="0"/>
              <a:t>I.M.O. Belleville BOE v. Lopez and Johns </a:t>
            </a:r>
            <a:br>
              <a:rPr lang="en-US" dirty="0"/>
            </a:br>
            <a:r>
              <a:rPr lang="en-US" sz="2800" dirty="0"/>
              <a:t>(TEACHNJ April 2022)</a:t>
            </a:r>
          </a:p>
        </p:txBody>
      </p:sp>
      <p:sp>
        <p:nvSpPr>
          <p:cNvPr id="3" name="Content Placeholder 2">
            <a:extLst>
              <a:ext uri="{FF2B5EF4-FFF2-40B4-BE49-F238E27FC236}">
                <a16:creationId xmlns:a16="http://schemas.microsoft.com/office/drawing/2014/main" id="{B5A4CB6A-1744-8A35-4569-5FA2370E9DB2}"/>
              </a:ext>
            </a:extLst>
          </p:cNvPr>
          <p:cNvSpPr>
            <a:spLocks noGrp="1"/>
          </p:cNvSpPr>
          <p:nvPr>
            <p:ph idx="1"/>
          </p:nvPr>
        </p:nvSpPr>
        <p:spPr>
          <a:xfrm>
            <a:off x="950844" y="2305878"/>
            <a:ext cx="8153400" cy="3820285"/>
          </a:xfrm>
        </p:spPr>
        <p:txBody>
          <a:bodyPr/>
          <a:lstStyle/>
          <a:p>
            <a:r>
              <a:rPr lang="en-US" sz="2800" dirty="0"/>
              <a:t>District sought removal of tenured custodians for leaving daily approximately 1 hour and 15 minutes early</a:t>
            </a:r>
          </a:p>
          <a:p>
            <a:endParaRPr lang="en-US" sz="1200" dirty="0"/>
          </a:p>
          <a:p>
            <a:r>
              <a:rPr lang="en-US" sz="2800" dirty="0"/>
              <a:t>Alleged: Failure to Follow Procedures; Theft by Deception; Unjust Enrichment; Breach of Contract; Endangerment; Pattern of Misbehavior</a:t>
            </a:r>
          </a:p>
          <a:p>
            <a:endParaRPr lang="en-US" dirty="0"/>
          </a:p>
        </p:txBody>
      </p:sp>
    </p:spTree>
    <p:extLst>
      <p:ext uri="{BB962C8B-B14F-4D97-AF65-F5344CB8AC3E}">
        <p14:creationId xmlns:p14="http://schemas.microsoft.com/office/powerpoint/2010/main" val="248572498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88961-89E7-B4B5-8A6B-9AA0DB251CB1}"/>
              </a:ext>
            </a:extLst>
          </p:cNvPr>
          <p:cNvSpPr>
            <a:spLocks noGrp="1"/>
          </p:cNvSpPr>
          <p:nvPr>
            <p:ph type="title"/>
          </p:nvPr>
        </p:nvSpPr>
        <p:spPr>
          <a:xfrm>
            <a:off x="803795" y="269630"/>
            <a:ext cx="8348869" cy="1358348"/>
          </a:xfrm>
        </p:spPr>
        <p:txBody>
          <a:bodyPr/>
          <a:lstStyle/>
          <a:p>
            <a:r>
              <a:rPr lang="en-US" u="sng" dirty="0"/>
              <a:t>I.M.O. Belleville BOE</a:t>
            </a:r>
            <a:r>
              <a:rPr lang="en-US" dirty="0"/>
              <a:t> (cont’d)</a:t>
            </a:r>
          </a:p>
        </p:txBody>
      </p:sp>
      <p:sp>
        <p:nvSpPr>
          <p:cNvPr id="3" name="Content Placeholder 2">
            <a:extLst>
              <a:ext uri="{FF2B5EF4-FFF2-40B4-BE49-F238E27FC236}">
                <a16:creationId xmlns:a16="http://schemas.microsoft.com/office/drawing/2014/main" id="{B5A4CB6A-1744-8A35-4569-5FA2370E9DB2}"/>
              </a:ext>
            </a:extLst>
          </p:cNvPr>
          <p:cNvSpPr>
            <a:spLocks noGrp="1"/>
          </p:cNvSpPr>
          <p:nvPr>
            <p:ph idx="1"/>
          </p:nvPr>
        </p:nvSpPr>
        <p:spPr>
          <a:xfrm>
            <a:off x="990600" y="2110153"/>
            <a:ext cx="7974496" cy="4016009"/>
          </a:xfrm>
        </p:spPr>
        <p:txBody>
          <a:bodyPr/>
          <a:lstStyle/>
          <a:p>
            <a:r>
              <a:rPr lang="en-US" sz="2800" dirty="0"/>
              <a:t>Misunderstanding over whether another employee told them to leave when work complete &amp; if he had authority to do so.</a:t>
            </a:r>
          </a:p>
          <a:p>
            <a:pPr marL="0" indent="0">
              <a:buNone/>
            </a:pPr>
            <a:endParaRPr lang="en-US" sz="1200" dirty="0"/>
          </a:p>
          <a:p>
            <a:pPr marL="0" indent="0">
              <a:buNone/>
            </a:pPr>
            <a:endParaRPr lang="en-US" sz="1200" dirty="0"/>
          </a:p>
          <a:p>
            <a:r>
              <a:rPr lang="en-US" sz="2800" dirty="0"/>
              <a:t>Both reinstated but given unpaid suspension. While serious, not enough to warrant removal. </a:t>
            </a:r>
          </a:p>
        </p:txBody>
      </p:sp>
    </p:spTree>
    <p:extLst>
      <p:ext uri="{BB962C8B-B14F-4D97-AF65-F5344CB8AC3E}">
        <p14:creationId xmlns:p14="http://schemas.microsoft.com/office/powerpoint/2010/main" val="117176482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3" name="Content Placeholder 2"/>
          <p:cNvSpPr>
            <a:spLocks noGrp="1"/>
          </p:cNvSpPr>
          <p:nvPr>
            <p:ph idx="1"/>
          </p:nvPr>
        </p:nvSpPr>
        <p:spPr>
          <a:xfrm>
            <a:off x="914400" y="1341437"/>
            <a:ext cx="8229600" cy="4830763"/>
          </a:xfrm>
        </p:spPr>
        <p:txBody>
          <a:bodyPr/>
          <a:lstStyle/>
          <a:p>
            <a:r>
              <a:rPr lang="en-US" sz="2000" dirty="0"/>
              <a:t>The content discussed in or distributed at this presentation is for informational purposes only and not for the purpose of providing legal advice. Use of and access to this information does not create an attorney-client relationship or other confidential relationship between any attorney employed by the New Jersey School Boards Association (NJSBA) and the viewer or audience, either individually or collectively. The application and impact of laws can vary widely based on the specific facts involved. No action should be taken in reliance on information discussed in or distributed at this presentation, and the NJSBA disclaims all liability for actions taken or not taken based on such content to the fullest extent permitted by law. You should contact your board/school attorney to obtain advice with respect to any particular issue or problem. </a:t>
            </a:r>
          </a:p>
        </p:txBody>
      </p:sp>
      <p:sp>
        <p:nvSpPr>
          <p:cNvPr id="4" name="Rectangle 3"/>
          <p:cNvSpPr/>
          <p:nvPr/>
        </p:nvSpPr>
        <p:spPr>
          <a:xfrm>
            <a:off x="4450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5" name="Rectangle 4"/>
          <p:cNvSpPr/>
          <p:nvPr/>
        </p:nvSpPr>
        <p:spPr>
          <a:xfrm>
            <a:off x="4450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Tree>
    <p:extLst>
      <p:ext uri="{BB962C8B-B14F-4D97-AF65-F5344CB8AC3E}">
        <p14:creationId xmlns:p14="http://schemas.microsoft.com/office/powerpoint/2010/main" val="57394905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E7146-F063-0634-39E0-8774DC64239D}"/>
              </a:ext>
            </a:extLst>
          </p:cNvPr>
          <p:cNvSpPr>
            <a:spLocks noGrp="1"/>
          </p:cNvSpPr>
          <p:nvPr>
            <p:ph type="title"/>
          </p:nvPr>
        </p:nvSpPr>
        <p:spPr>
          <a:xfrm>
            <a:off x="1131276" y="761996"/>
            <a:ext cx="7696200" cy="647700"/>
          </a:xfrm>
        </p:spPr>
        <p:txBody>
          <a:bodyPr/>
          <a:lstStyle/>
          <a:p>
            <a:r>
              <a:rPr lang="en-US" dirty="0"/>
              <a:t>Guidance on “Workplace Impairment”</a:t>
            </a:r>
          </a:p>
        </p:txBody>
      </p:sp>
      <p:sp>
        <p:nvSpPr>
          <p:cNvPr id="3" name="Content Placeholder 2">
            <a:extLst>
              <a:ext uri="{FF2B5EF4-FFF2-40B4-BE49-F238E27FC236}">
                <a16:creationId xmlns:a16="http://schemas.microsoft.com/office/drawing/2014/main" id="{13C5F890-E3D9-9720-DFC2-7288AF3897BF}"/>
              </a:ext>
            </a:extLst>
          </p:cNvPr>
          <p:cNvSpPr>
            <a:spLocks noGrp="1"/>
          </p:cNvSpPr>
          <p:nvPr>
            <p:ph idx="1"/>
          </p:nvPr>
        </p:nvSpPr>
        <p:spPr>
          <a:xfrm>
            <a:off x="990600" y="2016369"/>
            <a:ext cx="7696200" cy="3664317"/>
          </a:xfrm>
        </p:spPr>
        <p:txBody>
          <a:bodyPr/>
          <a:lstStyle/>
          <a:p>
            <a:r>
              <a:rPr lang="en-US" sz="2800" dirty="0"/>
              <a:t>New Jersey Cannabis Regulatory Commission to prescribe standards for Workplace Impairment Recognition Expert</a:t>
            </a:r>
          </a:p>
          <a:p>
            <a:pPr marL="0" indent="0">
              <a:buNone/>
            </a:pPr>
            <a:endParaRPr lang="en-US" sz="1200" dirty="0"/>
          </a:p>
          <a:p>
            <a:r>
              <a:rPr lang="en-US" sz="2800" dirty="0"/>
              <a:t>Issued interim guidance on 9/9/22: </a:t>
            </a:r>
            <a:r>
              <a:rPr lang="en-US" sz="2800" dirty="0">
                <a:hlinkClick r:id="rId3"/>
              </a:rPr>
              <a:t>https://www.nj.gov/cannabis/documents/businesses/Business%20Resources/Workplace%20Impairment%20Guidance%20922.pdf</a:t>
            </a:r>
            <a:endParaRPr lang="en-US" sz="2800" dirty="0"/>
          </a:p>
        </p:txBody>
      </p:sp>
    </p:spTree>
    <p:extLst>
      <p:ext uri="{BB962C8B-B14F-4D97-AF65-F5344CB8AC3E}">
        <p14:creationId xmlns:p14="http://schemas.microsoft.com/office/powerpoint/2010/main" val="268114421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90700" y="304800"/>
            <a:ext cx="6286500" cy="571500"/>
          </a:xfrm>
        </p:spPr>
        <p:txBody>
          <a:bodyPr/>
          <a:lstStyle/>
          <a:p>
            <a:pPr>
              <a:defRPr/>
            </a:pPr>
            <a:r>
              <a:rPr lang="en-US" dirty="0"/>
              <a:t>Legal and Labor Relations</a:t>
            </a:r>
          </a:p>
        </p:txBody>
      </p:sp>
      <p:sp>
        <p:nvSpPr>
          <p:cNvPr id="6" name="Content Placeholder 2"/>
          <p:cNvSpPr txBox="1">
            <a:spLocks/>
          </p:cNvSpPr>
          <p:nvPr/>
        </p:nvSpPr>
        <p:spPr bwMode="auto">
          <a:xfrm>
            <a:off x="685800" y="914400"/>
            <a:ext cx="8534400" cy="3812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2" anchor="t" anchorCtr="0" compatLnSpc="1">
            <a:prstTxWarp prst="textNoShape">
              <a:avLst/>
            </a:prstTxWarp>
          </a:bodyPr>
          <a:lstStyle>
            <a:lvl1pPr marL="342900" indent="-342900" algn="l" rtl="0" eaLnBrk="0" fontAlgn="base" hangingPunct="0">
              <a:spcBef>
                <a:spcPct val="20000"/>
              </a:spcBef>
              <a:spcAft>
                <a:spcPct val="0"/>
              </a:spcAft>
              <a:buClr>
                <a:srgbClr val="993333"/>
              </a:buClr>
              <a:buChar char="•"/>
              <a:defRPr sz="3200">
                <a:solidFill>
                  <a:srgbClr val="003366"/>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lr>
                <a:srgbClr val="993333"/>
              </a:buClr>
              <a:buChar char="–"/>
              <a:defRPr sz="2800">
                <a:solidFill>
                  <a:srgbClr val="003366"/>
                </a:solidFill>
                <a:latin typeface="+mn-lt"/>
                <a:ea typeface="MS PGothic" pitchFamily="34" charset="-128"/>
                <a:cs typeface="ＭＳ Ｐゴシック" charset="0"/>
              </a:defRPr>
            </a:lvl2pPr>
            <a:lvl3pPr marL="1143000" indent="-228600" algn="l" rtl="0" eaLnBrk="0" fontAlgn="base" hangingPunct="0">
              <a:spcBef>
                <a:spcPct val="20000"/>
              </a:spcBef>
              <a:spcAft>
                <a:spcPct val="0"/>
              </a:spcAft>
              <a:buClr>
                <a:srgbClr val="993333"/>
              </a:buClr>
              <a:buChar char="•"/>
              <a:defRPr sz="2400">
                <a:solidFill>
                  <a:srgbClr val="003366"/>
                </a:solidFill>
                <a:latin typeface="+mn-lt"/>
                <a:ea typeface="MS PGothic" pitchFamily="34" charset="-128"/>
                <a:cs typeface="ＭＳ Ｐゴシック" charset="0"/>
              </a:defRPr>
            </a:lvl3pPr>
            <a:lvl4pPr marL="1600200" indent="-228600" algn="l" rtl="0" eaLnBrk="0" fontAlgn="base" hangingPunct="0">
              <a:spcBef>
                <a:spcPct val="20000"/>
              </a:spcBef>
              <a:spcAft>
                <a:spcPct val="0"/>
              </a:spcAft>
              <a:buClr>
                <a:srgbClr val="993333"/>
              </a:buClr>
              <a:buChar char="–"/>
              <a:defRPr sz="2000">
                <a:solidFill>
                  <a:srgbClr val="003366"/>
                </a:solidFill>
                <a:latin typeface="+mn-lt"/>
                <a:ea typeface="MS PGothic" pitchFamily="34" charset="-128"/>
                <a:cs typeface="ＭＳ Ｐゴシック" charset="0"/>
              </a:defRPr>
            </a:lvl4pPr>
            <a:lvl5pPr marL="2057400" indent="-228600" algn="l" rtl="0" eaLnBrk="0" fontAlgn="base" hangingPunct="0">
              <a:spcBef>
                <a:spcPct val="20000"/>
              </a:spcBef>
              <a:spcAft>
                <a:spcPct val="0"/>
              </a:spcAft>
              <a:buClr>
                <a:srgbClr val="993333"/>
              </a:buClr>
              <a:buChar char="»"/>
              <a:defRPr sz="2000">
                <a:solidFill>
                  <a:srgbClr val="003366"/>
                </a:solidFill>
                <a:latin typeface="+mn-lt"/>
                <a:ea typeface="MS PGothic" pitchFamily="34" charset="-128"/>
                <a:cs typeface="ＭＳ Ｐゴシック" charset="0"/>
              </a:defRPr>
            </a:lvl5pPr>
            <a:lvl6pPr marL="2514600" indent="-228600" algn="l" rtl="0" fontAlgn="base">
              <a:spcBef>
                <a:spcPct val="20000"/>
              </a:spcBef>
              <a:spcAft>
                <a:spcPct val="0"/>
              </a:spcAft>
              <a:buClr>
                <a:srgbClr val="993333"/>
              </a:buClr>
              <a:buChar char="»"/>
              <a:defRPr sz="2000">
                <a:solidFill>
                  <a:srgbClr val="003366"/>
                </a:solidFill>
                <a:latin typeface="+mn-lt"/>
                <a:ea typeface="+mn-ea"/>
              </a:defRPr>
            </a:lvl6pPr>
            <a:lvl7pPr marL="2971800" indent="-228600" algn="l" rtl="0" fontAlgn="base">
              <a:spcBef>
                <a:spcPct val="20000"/>
              </a:spcBef>
              <a:spcAft>
                <a:spcPct val="0"/>
              </a:spcAft>
              <a:buClr>
                <a:srgbClr val="993333"/>
              </a:buClr>
              <a:buChar char="»"/>
              <a:defRPr sz="2000">
                <a:solidFill>
                  <a:srgbClr val="003366"/>
                </a:solidFill>
                <a:latin typeface="+mn-lt"/>
                <a:ea typeface="+mn-ea"/>
              </a:defRPr>
            </a:lvl7pPr>
            <a:lvl8pPr marL="3429000" indent="-228600" algn="l" rtl="0" fontAlgn="base">
              <a:spcBef>
                <a:spcPct val="20000"/>
              </a:spcBef>
              <a:spcAft>
                <a:spcPct val="0"/>
              </a:spcAft>
              <a:buClr>
                <a:srgbClr val="993333"/>
              </a:buClr>
              <a:buChar char="»"/>
              <a:defRPr sz="2000">
                <a:solidFill>
                  <a:srgbClr val="003366"/>
                </a:solidFill>
                <a:latin typeface="+mn-lt"/>
                <a:ea typeface="+mn-ea"/>
              </a:defRPr>
            </a:lvl8pPr>
            <a:lvl9pPr marL="3886200" indent="-228600" algn="l" rtl="0" fontAlgn="base">
              <a:spcBef>
                <a:spcPct val="20000"/>
              </a:spcBef>
              <a:spcAft>
                <a:spcPct val="0"/>
              </a:spcAft>
              <a:buClr>
                <a:srgbClr val="993333"/>
              </a:buClr>
              <a:buChar char="»"/>
              <a:defRPr sz="2000">
                <a:solidFill>
                  <a:srgbClr val="003366"/>
                </a:solidFill>
                <a:latin typeface="+mn-lt"/>
                <a:ea typeface="+mn-ea"/>
              </a:defRPr>
            </a:lvl9pPr>
          </a:lstStyle>
          <a:p>
            <a:pPr>
              <a:defRPr/>
            </a:pPr>
            <a:endParaRPr lang="en-US" sz="1800" b="1" kern="0" dirty="0">
              <a:solidFill>
                <a:srgbClr val="073D76"/>
              </a:solidFill>
            </a:endParaRPr>
          </a:p>
          <a:p>
            <a:pPr marL="0" indent="0">
              <a:buNone/>
              <a:defRPr/>
            </a:pPr>
            <a:endParaRPr lang="en-US" sz="1800" b="1" kern="0" dirty="0">
              <a:solidFill>
                <a:srgbClr val="073D76"/>
              </a:solidFill>
            </a:endParaRPr>
          </a:p>
          <a:p>
            <a:pPr marL="0" indent="0">
              <a:buNone/>
              <a:defRPr/>
            </a:pPr>
            <a:endParaRPr lang="en-US" sz="1800" b="1" kern="0" dirty="0">
              <a:solidFill>
                <a:srgbClr val="073D76"/>
              </a:solidFill>
            </a:endParaRPr>
          </a:p>
          <a:p>
            <a:pPr>
              <a:defRPr/>
            </a:pPr>
            <a:r>
              <a:rPr lang="en-US" sz="1800" b="1" kern="0" dirty="0">
                <a:solidFill>
                  <a:srgbClr val="073D76"/>
                </a:solidFill>
              </a:rPr>
              <a:t>Carl Tanksley, Jr., Esq., </a:t>
            </a:r>
          </a:p>
          <a:p>
            <a:pPr>
              <a:defRPr/>
            </a:pPr>
            <a:r>
              <a:rPr lang="en-US" sz="1800" b="1" kern="0" dirty="0">
                <a:solidFill>
                  <a:srgbClr val="073D76"/>
                </a:solidFill>
              </a:rPr>
              <a:t>General Counsel </a:t>
            </a:r>
          </a:p>
          <a:p>
            <a:pPr lvl="1">
              <a:defRPr/>
            </a:pPr>
            <a:r>
              <a:rPr lang="en-US" sz="1800" b="1" kern="0" dirty="0">
                <a:solidFill>
                  <a:srgbClr val="073D76"/>
                </a:solidFill>
              </a:rPr>
              <a:t>(609) 278-5245</a:t>
            </a:r>
          </a:p>
          <a:p>
            <a:pPr lvl="1">
              <a:defRPr/>
            </a:pPr>
            <a:r>
              <a:rPr lang="en-US" sz="1800" b="1" kern="0" dirty="0">
                <a:solidFill>
                  <a:srgbClr val="073D76"/>
                </a:solidFill>
                <a:hlinkClick r:id="rId4"/>
              </a:rPr>
              <a:t>Ctanksley@NJSBA.org</a:t>
            </a:r>
            <a:endParaRPr lang="en-US" sz="1800" b="1" kern="0" dirty="0">
              <a:solidFill>
                <a:srgbClr val="073D76"/>
              </a:solidFill>
            </a:endParaRPr>
          </a:p>
          <a:p>
            <a:pPr marL="457200" lvl="1" indent="0">
              <a:buNone/>
              <a:defRPr/>
            </a:pPr>
            <a:endParaRPr lang="en-US" sz="1800" b="1" kern="0" dirty="0">
              <a:solidFill>
                <a:srgbClr val="073D76"/>
              </a:solidFill>
            </a:endParaRPr>
          </a:p>
          <a:p>
            <a:pPr>
              <a:defRPr/>
            </a:pPr>
            <a:r>
              <a:rPr lang="en-US" sz="1800" b="1" kern="0" dirty="0">
                <a:solidFill>
                  <a:srgbClr val="073D76"/>
                </a:solidFill>
              </a:rPr>
              <a:t>John Burns, Esq., Senior Legislative Counsel</a:t>
            </a:r>
          </a:p>
          <a:p>
            <a:pPr lvl="1">
              <a:defRPr/>
            </a:pPr>
            <a:r>
              <a:rPr lang="en-US" sz="1800" b="1" kern="0" dirty="0">
                <a:solidFill>
                  <a:srgbClr val="073D76"/>
                </a:solidFill>
              </a:rPr>
              <a:t>(609) 278-5275</a:t>
            </a:r>
          </a:p>
          <a:p>
            <a:pPr lvl="1">
              <a:defRPr/>
            </a:pPr>
            <a:r>
              <a:rPr lang="en-US" sz="1800" b="1" kern="0" dirty="0">
                <a:solidFill>
                  <a:srgbClr val="073D76"/>
                </a:solidFill>
                <a:hlinkClick r:id="rId5"/>
              </a:rPr>
              <a:t>Jburns@NJSBA.org</a:t>
            </a:r>
            <a:endParaRPr lang="en-US" sz="1800" b="1" kern="0" dirty="0">
              <a:solidFill>
                <a:srgbClr val="073D76"/>
              </a:solidFill>
            </a:endParaRPr>
          </a:p>
          <a:p>
            <a:pPr lvl="1">
              <a:defRPr/>
            </a:pPr>
            <a:endParaRPr lang="en-US" sz="1800" b="1" kern="0" dirty="0">
              <a:solidFill>
                <a:srgbClr val="073D76"/>
              </a:solidFill>
            </a:endParaRPr>
          </a:p>
          <a:p>
            <a:pPr lvl="1">
              <a:defRPr/>
            </a:pPr>
            <a:endParaRPr lang="en-US" sz="1800" b="1" kern="0" dirty="0">
              <a:solidFill>
                <a:srgbClr val="073D76"/>
              </a:solidFill>
            </a:endParaRPr>
          </a:p>
          <a:p>
            <a:pPr lvl="1">
              <a:defRPr/>
            </a:pPr>
            <a:endParaRPr lang="en-US" sz="1800" b="1" kern="0" dirty="0">
              <a:solidFill>
                <a:srgbClr val="073D76"/>
              </a:solidFill>
            </a:endParaRPr>
          </a:p>
          <a:p>
            <a:pPr lvl="1">
              <a:defRPr/>
            </a:pPr>
            <a:endParaRPr lang="en-US" sz="1800" b="1" kern="0" dirty="0">
              <a:solidFill>
                <a:srgbClr val="073D76"/>
              </a:solidFill>
            </a:endParaRPr>
          </a:p>
          <a:p>
            <a:pPr marL="233363" indent="-233363">
              <a:defRPr/>
            </a:pPr>
            <a:endParaRPr lang="en-US" sz="1800" b="1" kern="0" dirty="0">
              <a:solidFill>
                <a:srgbClr val="073D76"/>
              </a:solidFill>
            </a:endParaRPr>
          </a:p>
          <a:p>
            <a:pPr marL="233363" indent="-233363">
              <a:defRPr/>
            </a:pPr>
            <a:endParaRPr lang="en-US" sz="1800" b="1" kern="0" dirty="0">
              <a:solidFill>
                <a:srgbClr val="073D76"/>
              </a:solidFill>
            </a:endParaRPr>
          </a:p>
          <a:p>
            <a:pPr marL="233363" indent="-233363">
              <a:defRPr/>
            </a:pPr>
            <a:endParaRPr lang="en-US" sz="1800" b="1" kern="0" dirty="0">
              <a:solidFill>
                <a:srgbClr val="073D76"/>
              </a:solidFill>
            </a:endParaRPr>
          </a:p>
          <a:p>
            <a:pPr marL="233363" indent="-233363">
              <a:defRPr/>
            </a:pPr>
            <a:endParaRPr lang="en-US" sz="1800" b="1" kern="0" dirty="0">
              <a:solidFill>
                <a:srgbClr val="073D76"/>
              </a:solidFill>
            </a:endParaRPr>
          </a:p>
          <a:p>
            <a:pPr marL="233363" indent="-233363">
              <a:defRPr/>
            </a:pPr>
            <a:endParaRPr lang="en-US" sz="1800" b="1" kern="0" dirty="0">
              <a:solidFill>
                <a:srgbClr val="073D76"/>
              </a:solidFill>
            </a:endParaRPr>
          </a:p>
          <a:p>
            <a:pPr marL="233363" indent="-233363">
              <a:defRPr/>
            </a:pPr>
            <a:r>
              <a:rPr lang="en-US" sz="1800" b="1" kern="0" dirty="0">
                <a:solidFill>
                  <a:srgbClr val="073D76"/>
                </a:solidFill>
              </a:rPr>
              <a:t>Kathleen Asher, Esq., Senior Manager, Legal and Labor Relations</a:t>
            </a:r>
          </a:p>
          <a:p>
            <a:pPr lvl="1">
              <a:defRPr/>
            </a:pPr>
            <a:r>
              <a:rPr lang="en-US" sz="1800" b="1" kern="0" dirty="0">
                <a:solidFill>
                  <a:srgbClr val="073D76"/>
                </a:solidFill>
              </a:rPr>
              <a:t>(609) 278-5222</a:t>
            </a:r>
          </a:p>
          <a:p>
            <a:pPr lvl="1">
              <a:defRPr/>
            </a:pPr>
            <a:r>
              <a:rPr lang="en-US" sz="1800" b="1" kern="0" dirty="0">
                <a:solidFill>
                  <a:srgbClr val="073D76"/>
                </a:solidFill>
                <a:hlinkClick r:id="rId6"/>
              </a:rPr>
              <a:t>Kasher@njsba.org</a:t>
            </a:r>
            <a:endParaRPr lang="en-US" sz="1800" b="1" kern="0" dirty="0">
              <a:solidFill>
                <a:srgbClr val="073D76"/>
              </a:solidFill>
            </a:endParaRPr>
          </a:p>
          <a:p>
            <a:pPr>
              <a:defRPr/>
            </a:pPr>
            <a:endParaRPr lang="en-US" sz="1800" b="1" kern="0" dirty="0">
              <a:solidFill>
                <a:srgbClr val="073D76"/>
              </a:solidFill>
            </a:endParaRPr>
          </a:p>
          <a:p>
            <a:pPr>
              <a:defRPr/>
            </a:pPr>
            <a:r>
              <a:rPr lang="en-US" sz="1800" b="1" kern="0" dirty="0">
                <a:solidFill>
                  <a:srgbClr val="073D76"/>
                </a:solidFill>
              </a:rPr>
              <a:t>Katrina Homel, Esq., Legal Counsel</a:t>
            </a:r>
          </a:p>
          <a:p>
            <a:pPr lvl="1">
              <a:defRPr/>
            </a:pPr>
            <a:r>
              <a:rPr lang="en-US" sz="1800" b="1" kern="0" dirty="0">
                <a:solidFill>
                  <a:srgbClr val="073D76"/>
                </a:solidFill>
              </a:rPr>
              <a:t>(609) 278-5293</a:t>
            </a:r>
          </a:p>
          <a:p>
            <a:pPr lvl="1">
              <a:defRPr/>
            </a:pPr>
            <a:r>
              <a:rPr lang="en-US" sz="1800" b="1" kern="0" dirty="0">
                <a:solidFill>
                  <a:srgbClr val="073D76"/>
                </a:solidFill>
                <a:hlinkClick r:id="rId7"/>
              </a:rPr>
              <a:t>Khomel@njsba.org</a:t>
            </a:r>
            <a:endParaRPr lang="en-US" sz="1800" b="1" kern="0" dirty="0">
              <a:solidFill>
                <a:srgbClr val="073D76"/>
              </a:solidFill>
            </a:endParaRPr>
          </a:p>
          <a:p>
            <a:pPr lvl="1">
              <a:defRPr/>
            </a:pPr>
            <a:endParaRPr lang="en-US" sz="1800" b="1" kern="0" dirty="0">
              <a:solidFill>
                <a:srgbClr val="073D76"/>
              </a:solidFill>
            </a:endParaRPr>
          </a:p>
          <a:p>
            <a:pPr lvl="1">
              <a:defRPr/>
            </a:pPr>
            <a:endParaRPr lang="en-US" sz="1800" b="1" kern="0" dirty="0">
              <a:solidFill>
                <a:srgbClr val="073D76"/>
              </a:solidFill>
            </a:endParaRPr>
          </a:p>
          <a:p>
            <a:pPr lvl="1">
              <a:defRPr/>
            </a:pPr>
            <a:endParaRPr lang="en-US" sz="1800" b="1" kern="0" dirty="0">
              <a:solidFill>
                <a:srgbClr val="073D76"/>
              </a:solidFill>
            </a:endParaRPr>
          </a:p>
          <a:p>
            <a:pPr lvl="1">
              <a:defRPr/>
            </a:pPr>
            <a:endParaRPr lang="en-US" sz="1800" b="1" kern="0" dirty="0">
              <a:solidFill>
                <a:srgbClr val="073D76"/>
              </a:solidFill>
            </a:endParaRPr>
          </a:p>
          <a:p>
            <a:pPr>
              <a:defRPr/>
            </a:pPr>
            <a:endParaRPr lang="en-US" sz="2200" b="1" kern="0" dirty="0">
              <a:solidFill>
                <a:srgbClr val="073D76"/>
              </a:solidFill>
            </a:endParaRPr>
          </a:p>
          <a:p>
            <a:pPr lvl="1">
              <a:defRPr/>
            </a:pPr>
            <a:endParaRPr lang="en-US" sz="1800" b="1" kern="0" dirty="0">
              <a:solidFill>
                <a:srgbClr val="073D76"/>
              </a:solidFill>
            </a:endParaRPr>
          </a:p>
        </p:txBody>
      </p:sp>
    </p:spTree>
    <p:custDataLst>
      <p:tags r:id="rId1"/>
    </p:custDataLst>
    <p:extLst>
      <p:ext uri="{BB962C8B-B14F-4D97-AF65-F5344CB8AC3E}">
        <p14:creationId xmlns:p14="http://schemas.microsoft.com/office/powerpoint/2010/main" val="338216141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FB0C6-3605-44B3-88FC-7F2E3985F358}"/>
              </a:ext>
            </a:extLst>
          </p:cNvPr>
          <p:cNvSpPr>
            <a:spLocks noGrp="1"/>
          </p:cNvSpPr>
          <p:nvPr>
            <p:ph type="title"/>
          </p:nvPr>
        </p:nvSpPr>
        <p:spPr>
          <a:xfrm>
            <a:off x="990600" y="540589"/>
            <a:ext cx="7696200" cy="647700"/>
          </a:xfrm>
        </p:spPr>
        <p:txBody>
          <a:bodyPr/>
          <a:lstStyle/>
          <a:p>
            <a:r>
              <a:rPr lang="en-US" sz="5400" dirty="0">
                <a:cs typeface="Arial"/>
              </a:rPr>
              <a:t>Questions ???</a:t>
            </a:r>
            <a:endParaRPr lang="en-US" sz="5400" dirty="0"/>
          </a:p>
        </p:txBody>
      </p:sp>
      <p:pic>
        <p:nvPicPr>
          <p:cNvPr id="4" name="Picture 4" descr="Infinite question marks in 3D rendering">
            <a:extLst>
              <a:ext uri="{FF2B5EF4-FFF2-40B4-BE49-F238E27FC236}">
                <a16:creationId xmlns:a16="http://schemas.microsoft.com/office/drawing/2014/main" id="{4559961B-D937-4453-AE82-73346BE57066}"/>
              </a:ext>
            </a:extLst>
          </p:cNvPr>
          <p:cNvPicPr>
            <a:picLocks noGrp="1" noChangeAspect="1"/>
          </p:cNvPicPr>
          <p:nvPr>
            <p:ph idx="1"/>
          </p:nvPr>
        </p:nvPicPr>
        <p:blipFill>
          <a:blip r:embed="rId2"/>
          <a:stretch>
            <a:fillRect/>
          </a:stretch>
        </p:blipFill>
        <p:spPr>
          <a:xfrm>
            <a:off x="2145362" y="1771448"/>
            <a:ext cx="5559206" cy="3706137"/>
          </a:xfrm>
        </p:spPr>
      </p:pic>
    </p:spTree>
    <p:extLst>
      <p:ext uri="{BB962C8B-B14F-4D97-AF65-F5344CB8AC3E}">
        <p14:creationId xmlns:p14="http://schemas.microsoft.com/office/powerpoint/2010/main" val="255656799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AB191-E26B-493A-A5E1-1B638B337E3C}"/>
              </a:ext>
            </a:extLst>
          </p:cNvPr>
          <p:cNvSpPr>
            <a:spLocks noGrp="1"/>
          </p:cNvSpPr>
          <p:nvPr>
            <p:ph type="title"/>
          </p:nvPr>
        </p:nvSpPr>
        <p:spPr>
          <a:xfrm>
            <a:off x="1171210" y="620044"/>
            <a:ext cx="7607030" cy="535289"/>
          </a:xfrm>
        </p:spPr>
        <p:txBody>
          <a:bodyPr/>
          <a:lstStyle/>
          <a:p>
            <a:r>
              <a:rPr lang="en-US" i="0" u="sng" strike="noStrike" dirty="0">
                <a:solidFill>
                  <a:srgbClr val="C00000"/>
                </a:solidFill>
                <a:effectLst/>
              </a:rPr>
              <a:t>Kennedy v. Bremerton Sch. Dist.</a:t>
            </a:r>
            <a:r>
              <a:rPr lang="en-US" i="0" strike="noStrike" dirty="0">
                <a:solidFill>
                  <a:srgbClr val="C00000"/>
                </a:solidFill>
                <a:effectLst/>
              </a:rPr>
              <a:t>,</a:t>
            </a:r>
            <a:br>
              <a:rPr lang="en-US" i="0" dirty="0">
                <a:solidFill>
                  <a:srgbClr val="C00000"/>
                </a:solidFill>
                <a:effectLst/>
              </a:rPr>
            </a:br>
            <a:r>
              <a:rPr lang="en-US" sz="2800" b="0" i="0" u="none" strike="noStrike" dirty="0">
                <a:solidFill>
                  <a:srgbClr val="C00000"/>
                </a:solidFill>
                <a:effectLst/>
              </a:rPr>
              <a:t>142 </a:t>
            </a:r>
            <a:r>
              <a:rPr lang="en-US" sz="2800" b="0" i="0" u="none" strike="noStrike" dirty="0" err="1">
                <a:solidFill>
                  <a:srgbClr val="C00000"/>
                </a:solidFill>
                <a:effectLst/>
              </a:rPr>
              <a:t>S.Ct</a:t>
            </a:r>
            <a:r>
              <a:rPr lang="en-US" sz="2800" b="0" i="0" u="none" strike="noStrike" dirty="0">
                <a:solidFill>
                  <a:srgbClr val="C00000"/>
                </a:solidFill>
                <a:effectLst/>
              </a:rPr>
              <a:t>. 2407 (June 2022)</a:t>
            </a:r>
            <a:endParaRPr lang="en-US" sz="2800" b="0" dirty="0">
              <a:solidFill>
                <a:srgbClr val="C00000"/>
              </a:solidFill>
            </a:endParaRPr>
          </a:p>
        </p:txBody>
      </p:sp>
      <p:sp>
        <p:nvSpPr>
          <p:cNvPr id="3" name="Content Placeholder 2">
            <a:extLst>
              <a:ext uri="{FF2B5EF4-FFF2-40B4-BE49-F238E27FC236}">
                <a16:creationId xmlns:a16="http://schemas.microsoft.com/office/drawing/2014/main" id="{1471E738-2AE3-3ABE-A86B-E20FE18808C7}"/>
              </a:ext>
            </a:extLst>
          </p:cNvPr>
          <p:cNvSpPr>
            <a:spLocks noGrp="1"/>
          </p:cNvSpPr>
          <p:nvPr>
            <p:ph idx="1"/>
          </p:nvPr>
        </p:nvSpPr>
        <p:spPr>
          <a:xfrm>
            <a:off x="990600" y="1781908"/>
            <a:ext cx="7970520" cy="4283295"/>
          </a:xfrm>
        </p:spPr>
        <p:txBody>
          <a:bodyPr/>
          <a:lstStyle/>
          <a:p>
            <a:pPr algn="l" rtl="0" fontAlgn="base">
              <a:buFont typeface="Arial" panose="020B0604020202020204" pitchFamily="34" charset="0"/>
              <a:buChar char="•"/>
            </a:pPr>
            <a:r>
              <a:rPr lang="en-US" sz="2800" dirty="0">
                <a:solidFill>
                  <a:srgbClr val="000000"/>
                </a:solidFill>
                <a:latin typeface="Arial" panose="020B0604020202020204" pitchFamily="34" charset="0"/>
                <a:cs typeface="Arial" panose="020B0604020202020204" pitchFamily="34" charset="0"/>
              </a:rPr>
              <a:t>F</a:t>
            </a:r>
            <a:r>
              <a:rPr lang="en-US" sz="2800" b="0" i="0" u="none" strike="noStrike" dirty="0">
                <a:solidFill>
                  <a:srgbClr val="000000"/>
                </a:solidFill>
                <a:effectLst/>
                <a:latin typeface="Arial" panose="020B0604020202020204" pitchFamily="34" charset="0"/>
                <a:cs typeface="Arial" panose="020B0604020202020204" pitchFamily="34" charset="0"/>
              </a:rPr>
              <a:t>ootball coach no longer employed as a result of practice of praying at midfield after football games; was</a:t>
            </a:r>
            <a:r>
              <a:rPr lang="en-US" sz="2800" dirty="0">
                <a:solidFill>
                  <a:srgbClr val="000000"/>
                </a:solidFill>
                <a:latin typeface="Arial" panose="020B0604020202020204" pitchFamily="34" charset="0"/>
                <a:cs typeface="Arial" panose="020B0604020202020204" pitchFamily="34" charset="0"/>
              </a:rPr>
              <a:t> </a:t>
            </a:r>
            <a:r>
              <a:rPr lang="en-US" sz="2800" b="0" i="0" u="none" strike="noStrike" dirty="0">
                <a:solidFill>
                  <a:srgbClr val="000000"/>
                </a:solidFill>
                <a:effectLst/>
                <a:latin typeface="Arial" panose="020B0604020202020204" pitchFamily="34" charset="0"/>
                <a:cs typeface="Arial" panose="020B0604020202020204" pitchFamily="34" charset="0"/>
              </a:rPr>
              <a:t>warned to stop, but did not do so</a:t>
            </a:r>
          </a:p>
          <a:p>
            <a:pPr algn="l" rtl="0" fontAlgn="base">
              <a:buFont typeface="Arial" panose="020B0604020202020204" pitchFamily="34" charset="0"/>
              <a:buChar char="•"/>
            </a:pPr>
            <a:endParaRPr lang="en-US" sz="1200" b="0" i="0" u="none" strike="noStrike" dirty="0">
              <a:solidFill>
                <a:srgbClr val="000000"/>
              </a:solidFill>
              <a:effectLst/>
              <a:latin typeface="Arial" panose="020B0604020202020204" pitchFamily="34" charset="0"/>
              <a:cs typeface="Arial" panose="020B0604020202020204" pitchFamily="34" charset="0"/>
            </a:endParaRPr>
          </a:p>
          <a:p>
            <a:pPr marL="0" indent="0" algn="l" rtl="0" fontAlgn="base">
              <a:buNone/>
            </a:pPr>
            <a:endParaRPr lang="en-US" sz="1200" b="0" i="0" u="none" strike="noStrike"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en-US" sz="2800" dirty="0">
                <a:solidFill>
                  <a:srgbClr val="000000"/>
                </a:solidFill>
              </a:rPr>
              <a:t>C</a:t>
            </a:r>
            <a:r>
              <a:rPr lang="en-US" sz="2800" b="0" i="0" u="none" strike="noStrike" dirty="0">
                <a:solidFill>
                  <a:srgbClr val="000000"/>
                </a:solidFill>
                <a:effectLst/>
              </a:rPr>
              <a:t>oach </a:t>
            </a:r>
            <a:r>
              <a:rPr lang="en-US" sz="2800" dirty="0">
                <a:solidFill>
                  <a:srgbClr val="000000"/>
                </a:solidFill>
              </a:rPr>
              <a:t>brought First Amendment Claims against </a:t>
            </a:r>
            <a:r>
              <a:rPr lang="en-US" sz="2800" b="0" i="0" u="none" strike="noStrike" dirty="0">
                <a:solidFill>
                  <a:srgbClr val="000000"/>
                </a:solidFill>
                <a:effectLst/>
              </a:rPr>
              <a:t>district alleging violations of his 1st Amendment rights (Free Speech and Free Exercise Clauses)</a:t>
            </a:r>
            <a:r>
              <a:rPr lang="en-US" sz="2800" b="0" i="0" dirty="0">
                <a:solidFill>
                  <a:srgbClr val="000000"/>
                </a:solidFill>
                <a:effectLst/>
              </a:rPr>
              <a:t>​</a:t>
            </a:r>
          </a:p>
          <a:p>
            <a:endParaRPr lang="en-US" dirty="0"/>
          </a:p>
        </p:txBody>
      </p:sp>
    </p:spTree>
    <p:extLst>
      <p:ext uri="{BB962C8B-B14F-4D97-AF65-F5344CB8AC3E}">
        <p14:creationId xmlns:p14="http://schemas.microsoft.com/office/powerpoint/2010/main" val="127474583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C50B5-16BF-D1BC-C8ED-D8DB4DA85646}"/>
              </a:ext>
            </a:extLst>
          </p:cNvPr>
          <p:cNvSpPr>
            <a:spLocks noGrp="1"/>
          </p:cNvSpPr>
          <p:nvPr>
            <p:ph type="title"/>
          </p:nvPr>
        </p:nvSpPr>
        <p:spPr>
          <a:xfrm>
            <a:off x="254000" y="518160"/>
            <a:ext cx="9245600" cy="647700"/>
          </a:xfrm>
        </p:spPr>
        <p:txBody>
          <a:bodyPr/>
          <a:lstStyle/>
          <a:p>
            <a:r>
              <a:rPr lang="en-US" i="0" u="sng" strike="noStrike" dirty="0">
                <a:solidFill>
                  <a:srgbClr val="C00000"/>
                </a:solidFill>
                <a:effectLst/>
              </a:rPr>
              <a:t>Kennedy v. Bremerton Sch. Dist. </a:t>
            </a:r>
            <a:br>
              <a:rPr lang="en-US" i="0" u="sng" strike="noStrike" dirty="0">
                <a:solidFill>
                  <a:srgbClr val="C00000"/>
                </a:solidFill>
                <a:effectLst/>
              </a:rPr>
            </a:br>
            <a:r>
              <a:rPr lang="en-US" sz="2800" b="0" i="0" strike="noStrike" dirty="0">
                <a:solidFill>
                  <a:srgbClr val="C00000"/>
                </a:solidFill>
                <a:effectLst/>
              </a:rPr>
              <a:t>(cont’d)</a:t>
            </a:r>
            <a:endParaRPr lang="en-US" sz="2800" b="0" dirty="0">
              <a:solidFill>
                <a:srgbClr val="C00000"/>
              </a:solidFill>
            </a:endParaRPr>
          </a:p>
        </p:txBody>
      </p:sp>
      <p:sp>
        <p:nvSpPr>
          <p:cNvPr id="3" name="Content Placeholder 2">
            <a:extLst>
              <a:ext uri="{FF2B5EF4-FFF2-40B4-BE49-F238E27FC236}">
                <a16:creationId xmlns:a16="http://schemas.microsoft.com/office/drawing/2014/main" id="{304CC43D-C4F8-2558-31F1-2830BA52916D}"/>
              </a:ext>
            </a:extLst>
          </p:cNvPr>
          <p:cNvSpPr>
            <a:spLocks noGrp="1"/>
          </p:cNvSpPr>
          <p:nvPr>
            <p:ph idx="1"/>
          </p:nvPr>
        </p:nvSpPr>
        <p:spPr>
          <a:xfrm>
            <a:off x="929640" y="1991360"/>
            <a:ext cx="8153400" cy="4023043"/>
          </a:xfrm>
        </p:spPr>
        <p:txBody>
          <a:bodyPr/>
          <a:lstStyle/>
          <a:p>
            <a:r>
              <a:rPr lang="en-US" sz="2800" b="0" i="0" u="none" strike="noStrike" dirty="0">
                <a:solidFill>
                  <a:srgbClr val="000000"/>
                </a:solidFill>
                <a:effectLst/>
                <a:latin typeface="Arial" panose="020B0604020202020204" pitchFamily="34" charset="0"/>
                <a:cs typeface="Arial" panose="020B0604020202020204" pitchFamily="34" charset="0"/>
              </a:rPr>
              <a:t>Court found district interfered in coach’s sincere religious practice due to a policy that is not neutral or generally applicable</a:t>
            </a:r>
          </a:p>
          <a:p>
            <a:pPr marL="0" indent="0">
              <a:buNone/>
            </a:pPr>
            <a:endParaRPr lang="en-US" sz="1200" b="0" i="0" u="none" strike="noStrike" dirty="0">
              <a:solidFill>
                <a:srgbClr val="000000"/>
              </a:solidFill>
              <a:effectLst/>
              <a:latin typeface="Arial" panose="020B0604020202020204" pitchFamily="34" charset="0"/>
              <a:cs typeface="Arial" panose="020B0604020202020204" pitchFamily="34" charset="0"/>
            </a:endParaRPr>
          </a:p>
          <a:p>
            <a:r>
              <a:rPr lang="en-US" sz="2800" b="0" i="0" u="none" strike="noStrike" dirty="0">
                <a:solidFill>
                  <a:srgbClr val="000000"/>
                </a:solidFill>
                <a:effectLst/>
                <a:latin typeface="Arial" panose="020B0604020202020204" pitchFamily="34" charset="0"/>
                <a:cs typeface="Arial" panose="020B0604020202020204" pitchFamily="34" charset="0"/>
              </a:rPr>
              <a:t>Here, prayers deemed to be private, not government, speech even during worktime</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202404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4887" y="437982"/>
            <a:ext cx="8328991" cy="597019"/>
          </a:xfrm>
        </p:spPr>
        <p:txBody>
          <a:bodyPr/>
          <a:lstStyle/>
          <a:p>
            <a:r>
              <a:rPr lang="en-US" b="1" u="sng" dirty="0">
                <a:solidFill>
                  <a:srgbClr val="993333"/>
                </a:solidFill>
                <a:latin typeface="+mj-lt"/>
                <a:ea typeface="+mj-ea"/>
                <a:cs typeface="+mj-cs"/>
              </a:rPr>
              <a:t>Simadiris v. Paterson Pub. Sch. Dist.</a:t>
            </a:r>
          </a:p>
        </p:txBody>
      </p:sp>
      <p:sp>
        <p:nvSpPr>
          <p:cNvPr id="3" name="Text Placeholder 2"/>
          <p:cNvSpPr>
            <a:spLocks noGrp="1"/>
          </p:cNvSpPr>
          <p:nvPr>
            <p:ph type="body" idx="1"/>
          </p:nvPr>
        </p:nvSpPr>
        <p:spPr>
          <a:xfrm>
            <a:off x="990600" y="1570383"/>
            <a:ext cx="7696200" cy="4431518"/>
          </a:xfrm>
        </p:spPr>
        <p:txBody>
          <a:bodyPr/>
          <a:lstStyle/>
          <a:p>
            <a:r>
              <a:rPr lang="en-US" dirty="0">
                <a:solidFill>
                  <a:srgbClr val="2E74B5"/>
                </a:solidFill>
              </a:rPr>
              <a:t>Update/Reminder</a:t>
            </a:r>
            <a:r>
              <a:rPr lang="en-US" b="0" i="0" u="none" strike="noStrike" baseline="0" dirty="0">
                <a:solidFill>
                  <a:srgbClr val="2E74B5"/>
                </a:solidFill>
              </a:rPr>
              <a:t> – Petition for Cert. Denied by </a:t>
            </a:r>
            <a:r>
              <a:rPr lang="en-US" dirty="0">
                <a:solidFill>
                  <a:srgbClr val="2E74B5"/>
                </a:solidFill>
              </a:rPr>
              <a:t>NJ Supreme Court (</a:t>
            </a:r>
            <a:r>
              <a:rPr lang="en-US" b="0" i="0" u="none" strike="noStrike" baseline="0" dirty="0">
                <a:solidFill>
                  <a:srgbClr val="2E74B5"/>
                </a:solidFill>
              </a:rPr>
              <a:t>9/21/21)</a:t>
            </a:r>
          </a:p>
          <a:p>
            <a:pPr marL="0" indent="0">
              <a:buNone/>
            </a:pPr>
            <a:endParaRPr lang="en-US" b="0" i="0" u="none" strike="noStrike" baseline="0" dirty="0">
              <a:solidFill>
                <a:srgbClr val="2E74B5"/>
              </a:solidFill>
            </a:endParaRPr>
          </a:p>
          <a:p>
            <a:r>
              <a:rPr lang="en-US" sz="2800" b="0" i="0" u="none" strike="noStrike" baseline="0" dirty="0">
                <a:solidFill>
                  <a:srgbClr val="2E74B5"/>
                </a:solidFill>
              </a:rPr>
              <a:t>Appellate Division – Employment</a:t>
            </a:r>
          </a:p>
          <a:p>
            <a:pPr lvl="1"/>
            <a:r>
              <a:rPr lang="en-US" dirty="0"/>
              <a:t>Court found that the Tenure Employee Hearing Law, which exempts discussion of tenure charges from open public meeting proceedings, was an exception to the Rice notice requirement. 1/21/2021</a:t>
            </a:r>
          </a:p>
          <a:p>
            <a:endParaRPr lang="en-US" b="0" i="0" u="none" strike="noStrike" baseline="0" dirty="0">
              <a:solidFill>
                <a:srgbClr val="2E74B5"/>
              </a:solidFill>
            </a:endParaRPr>
          </a:p>
          <a:p>
            <a:pPr lvl="1"/>
            <a:endParaRPr lang="en-US" sz="1200" dirty="0">
              <a:solidFill>
                <a:srgbClr val="1F4D78"/>
              </a:solidFill>
              <a:latin typeface="Times New Roman" panose="02020603050405020304" pitchFamily="18" charset="0"/>
            </a:endParaRPr>
          </a:p>
        </p:txBody>
      </p:sp>
    </p:spTree>
    <p:extLst>
      <p:ext uri="{BB962C8B-B14F-4D97-AF65-F5344CB8AC3E}">
        <p14:creationId xmlns:p14="http://schemas.microsoft.com/office/powerpoint/2010/main" val="939266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76ABA-467C-867C-71D4-DA9DA27721EF}"/>
              </a:ext>
            </a:extLst>
          </p:cNvPr>
          <p:cNvSpPr>
            <a:spLocks noGrp="1"/>
          </p:cNvSpPr>
          <p:nvPr>
            <p:ph type="title"/>
          </p:nvPr>
        </p:nvSpPr>
        <p:spPr>
          <a:xfrm>
            <a:off x="381000" y="182880"/>
            <a:ext cx="8976360" cy="731520"/>
          </a:xfrm>
        </p:spPr>
        <p:txBody>
          <a:bodyPr/>
          <a:lstStyle/>
          <a:p>
            <a:r>
              <a:rPr lang="en-US" sz="3400" u="sng" dirty="0" err="1">
                <a:solidFill>
                  <a:srgbClr val="C00000"/>
                </a:solidFill>
              </a:rPr>
              <a:t>Sanjuan</a:t>
            </a:r>
            <a:r>
              <a:rPr lang="en-US" sz="3400" u="sng" dirty="0">
                <a:solidFill>
                  <a:srgbClr val="C00000"/>
                </a:solidFill>
              </a:rPr>
              <a:t> v. Sch. Dist. of West New York</a:t>
            </a:r>
            <a:r>
              <a:rPr lang="en-US" sz="3400" i="0" strike="noStrike" dirty="0">
                <a:solidFill>
                  <a:srgbClr val="C00000"/>
                </a:solidFill>
                <a:effectLst/>
              </a:rPr>
              <a:t>,</a:t>
            </a:r>
            <a:br>
              <a:rPr lang="en-US" sz="3400" i="0" dirty="0">
                <a:solidFill>
                  <a:srgbClr val="C00000"/>
                </a:solidFill>
                <a:effectLst/>
              </a:rPr>
            </a:br>
            <a:r>
              <a:rPr lang="en-US" sz="2800" b="0" dirty="0">
                <a:solidFill>
                  <a:srgbClr val="C00000"/>
                </a:solidFill>
              </a:rPr>
              <a:t>No. A-3273-20</a:t>
            </a:r>
            <a:r>
              <a:rPr lang="en-US" sz="2800" b="0" i="0" u="none" strike="noStrike" dirty="0">
                <a:solidFill>
                  <a:srgbClr val="C00000"/>
                </a:solidFill>
                <a:effectLst/>
              </a:rPr>
              <a:t> (August 2022)</a:t>
            </a:r>
            <a:endParaRPr lang="en-US" dirty="0"/>
          </a:p>
        </p:txBody>
      </p:sp>
      <p:sp>
        <p:nvSpPr>
          <p:cNvPr id="4" name="Rectangle 3">
            <a:extLst>
              <a:ext uri="{FF2B5EF4-FFF2-40B4-BE49-F238E27FC236}">
                <a16:creationId xmlns:a16="http://schemas.microsoft.com/office/drawing/2014/main" id="{3B9D5051-72AD-B0DA-80E5-3B94A9BA8899}"/>
              </a:ext>
            </a:extLst>
          </p:cNvPr>
          <p:cNvSpPr txBox="1">
            <a:spLocks noGrp="1" noChangeArrowheads="1"/>
          </p:cNvSpPr>
          <p:nvPr>
            <p:ph type="body" idx="1"/>
          </p:nvPr>
        </p:nvSpPr>
        <p:spPr bwMode="auto">
          <a:xfrm>
            <a:off x="990600" y="1271954"/>
            <a:ext cx="8153400" cy="483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993333"/>
              </a:buClr>
              <a:buChar char="•"/>
              <a:defRPr sz="3200">
                <a:solidFill>
                  <a:srgbClr val="003366"/>
                </a:solidFill>
                <a:latin typeface="+mn-lt"/>
                <a:ea typeface="+mn-ea"/>
                <a:cs typeface="+mn-cs"/>
              </a:defRPr>
            </a:lvl1pPr>
            <a:lvl2pPr marL="742950" indent="-285750" algn="l" rtl="0" eaLnBrk="1" fontAlgn="base" hangingPunct="1">
              <a:spcBef>
                <a:spcPct val="20000"/>
              </a:spcBef>
              <a:spcAft>
                <a:spcPct val="0"/>
              </a:spcAft>
              <a:buClr>
                <a:srgbClr val="993333"/>
              </a:buClr>
              <a:buChar char="–"/>
              <a:defRPr sz="2800">
                <a:solidFill>
                  <a:srgbClr val="003366"/>
                </a:solidFill>
                <a:latin typeface="+mn-lt"/>
                <a:ea typeface="+mn-ea"/>
              </a:defRPr>
            </a:lvl2pPr>
            <a:lvl3pPr marL="1143000" indent="-228600" algn="l" rtl="0" eaLnBrk="1" fontAlgn="base" hangingPunct="1">
              <a:spcBef>
                <a:spcPct val="20000"/>
              </a:spcBef>
              <a:spcAft>
                <a:spcPct val="0"/>
              </a:spcAft>
              <a:buClr>
                <a:srgbClr val="993333"/>
              </a:buClr>
              <a:buChar char="•"/>
              <a:defRPr sz="2400">
                <a:solidFill>
                  <a:srgbClr val="003366"/>
                </a:solidFill>
                <a:latin typeface="+mn-lt"/>
                <a:ea typeface="+mn-ea"/>
              </a:defRPr>
            </a:lvl3pPr>
            <a:lvl4pPr marL="1600200" indent="-228600" algn="l" rtl="0" eaLnBrk="1" fontAlgn="base" hangingPunct="1">
              <a:spcBef>
                <a:spcPct val="20000"/>
              </a:spcBef>
              <a:spcAft>
                <a:spcPct val="0"/>
              </a:spcAft>
              <a:buClr>
                <a:srgbClr val="993333"/>
              </a:buClr>
              <a:buChar char="–"/>
              <a:defRPr sz="2000">
                <a:solidFill>
                  <a:srgbClr val="003366"/>
                </a:solidFill>
                <a:latin typeface="+mn-lt"/>
                <a:ea typeface="+mn-ea"/>
              </a:defRPr>
            </a:lvl4pPr>
            <a:lvl5pPr marL="2057400" indent="-228600" algn="l" rtl="0" eaLnBrk="1" fontAlgn="base" hangingPunct="1">
              <a:spcBef>
                <a:spcPct val="20000"/>
              </a:spcBef>
              <a:spcAft>
                <a:spcPct val="0"/>
              </a:spcAft>
              <a:buClr>
                <a:srgbClr val="993333"/>
              </a:buClr>
              <a:buChar char="»"/>
              <a:defRPr sz="2000">
                <a:solidFill>
                  <a:srgbClr val="003366"/>
                </a:solidFill>
                <a:latin typeface="+mn-lt"/>
                <a:ea typeface="+mn-ea"/>
              </a:defRPr>
            </a:lvl5pPr>
            <a:lvl6pPr marL="2514600" indent="-228600" algn="l" rtl="0" eaLnBrk="1" fontAlgn="base" hangingPunct="1">
              <a:spcBef>
                <a:spcPct val="20000"/>
              </a:spcBef>
              <a:spcAft>
                <a:spcPct val="0"/>
              </a:spcAft>
              <a:buClr>
                <a:srgbClr val="993333"/>
              </a:buClr>
              <a:buChar char="»"/>
              <a:defRPr sz="2000">
                <a:solidFill>
                  <a:srgbClr val="003366"/>
                </a:solidFill>
                <a:latin typeface="+mn-lt"/>
                <a:ea typeface="+mn-ea"/>
              </a:defRPr>
            </a:lvl6pPr>
            <a:lvl7pPr marL="2971800" indent="-228600" algn="l" rtl="0" eaLnBrk="1" fontAlgn="base" hangingPunct="1">
              <a:spcBef>
                <a:spcPct val="20000"/>
              </a:spcBef>
              <a:spcAft>
                <a:spcPct val="0"/>
              </a:spcAft>
              <a:buClr>
                <a:srgbClr val="993333"/>
              </a:buClr>
              <a:buChar char="»"/>
              <a:defRPr sz="2000">
                <a:solidFill>
                  <a:srgbClr val="003366"/>
                </a:solidFill>
                <a:latin typeface="+mn-lt"/>
                <a:ea typeface="+mn-ea"/>
              </a:defRPr>
            </a:lvl7pPr>
            <a:lvl8pPr marL="3429000" indent="-228600" algn="l" rtl="0" eaLnBrk="1" fontAlgn="base" hangingPunct="1">
              <a:spcBef>
                <a:spcPct val="20000"/>
              </a:spcBef>
              <a:spcAft>
                <a:spcPct val="0"/>
              </a:spcAft>
              <a:buClr>
                <a:srgbClr val="993333"/>
              </a:buClr>
              <a:buChar char="»"/>
              <a:defRPr sz="2000">
                <a:solidFill>
                  <a:srgbClr val="003366"/>
                </a:solidFill>
                <a:latin typeface="+mn-lt"/>
                <a:ea typeface="+mn-ea"/>
              </a:defRPr>
            </a:lvl8pPr>
            <a:lvl9pPr marL="3886200" indent="-228600" algn="l" rtl="0" eaLnBrk="1" fontAlgn="base" hangingPunct="1">
              <a:spcBef>
                <a:spcPct val="20000"/>
              </a:spcBef>
              <a:spcAft>
                <a:spcPct val="0"/>
              </a:spcAft>
              <a:buClr>
                <a:srgbClr val="993333"/>
              </a:buClr>
              <a:buChar char="»"/>
              <a:defRPr sz="2000">
                <a:solidFill>
                  <a:srgbClr val="003366"/>
                </a:solidFill>
                <a:latin typeface="+mn-lt"/>
                <a:ea typeface="+mn-ea"/>
              </a:defRPr>
            </a:lvl9pPr>
          </a:lstStyle>
          <a:p>
            <a:r>
              <a:rPr lang="en-US" sz="2800" kern="0" dirty="0">
                <a:solidFill>
                  <a:srgbClr val="002060"/>
                </a:solidFill>
              </a:rPr>
              <a:t>Assistant principal, after fall down stairs, placed a piece of paper on the stairs before arrival of staff to further assist her; incident caught on video</a:t>
            </a:r>
          </a:p>
          <a:p>
            <a:pPr marL="0" indent="0">
              <a:buNone/>
            </a:pPr>
            <a:endParaRPr lang="en-US" sz="1600" kern="0" dirty="0">
              <a:solidFill>
                <a:srgbClr val="002060"/>
              </a:solidFill>
            </a:endParaRPr>
          </a:p>
          <a:p>
            <a:r>
              <a:rPr lang="en-US" sz="2800" kern="0" dirty="0">
                <a:solidFill>
                  <a:srgbClr val="002060"/>
                </a:solidFill>
              </a:rPr>
              <a:t>When questioned about incident, respondent claimed she had no recollection falling</a:t>
            </a:r>
          </a:p>
          <a:p>
            <a:pPr marL="0" indent="0">
              <a:buNone/>
            </a:pPr>
            <a:endParaRPr lang="en-US" sz="1600" kern="0" dirty="0">
              <a:solidFill>
                <a:srgbClr val="002060"/>
              </a:solidFill>
            </a:endParaRPr>
          </a:p>
          <a:p>
            <a:r>
              <a:rPr lang="en-US" sz="2800" kern="0" dirty="0">
                <a:solidFill>
                  <a:srgbClr val="002060"/>
                </a:solidFill>
              </a:rPr>
              <a:t>Arbitrator found conduct unbecoming, insubordination; removed from admin. position but retained tenured teaching role, no back pay</a:t>
            </a:r>
          </a:p>
        </p:txBody>
      </p:sp>
    </p:spTree>
    <p:extLst>
      <p:ext uri="{BB962C8B-B14F-4D97-AF65-F5344CB8AC3E}">
        <p14:creationId xmlns:p14="http://schemas.microsoft.com/office/powerpoint/2010/main" val="2754605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DD1C8-C48F-2EA4-FD0E-E2F508B0AD71}"/>
              </a:ext>
            </a:extLst>
          </p:cNvPr>
          <p:cNvSpPr>
            <a:spLocks noGrp="1"/>
          </p:cNvSpPr>
          <p:nvPr>
            <p:ph type="title"/>
          </p:nvPr>
        </p:nvSpPr>
        <p:spPr>
          <a:xfrm>
            <a:off x="990600" y="386860"/>
            <a:ext cx="7696200" cy="647700"/>
          </a:xfrm>
        </p:spPr>
        <p:txBody>
          <a:bodyPr/>
          <a:lstStyle/>
          <a:p>
            <a:r>
              <a:rPr lang="en-US" u="sng" dirty="0" err="1"/>
              <a:t>Sanjuan</a:t>
            </a:r>
            <a:r>
              <a:rPr lang="en-US" dirty="0"/>
              <a:t> (cont’d)</a:t>
            </a:r>
          </a:p>
        </p:txBody>
      </p:sp>
      <p:sp>
        <p:nvSpPr>
          <p:cNvPr id="3" name="Text Placeholder 2">
            <a:extLst>
              <a:ext uri="{FF2B5EF4-FFF2-40B4-BE49-F238E27FC236}">
                <a16:creationId xmlns:a16="http://schemas.microsoft.com/office/drawing/2014/main" id="{E2F26294-3B11-A9C3-0299-EA495BE96AD8}"/>
              </a:ext>
            </a:extLst>
          </p:cNvPr>
          <p:cNvSpPr>
            <a:spLocks noGrp="1"/>
          </p:cNvSpPr>
          <p:nvPr>
            <p:ph type="body" idx="1"/>
          </p:nvPr>
        </p:nvSpPr>
        <p:spPr>
          <a:xfrm>
            <a:off x="990600" y="1617785"/>
            <a:ext cx="7696200" cy="4508378"/>
          </a:xfrm>
        </p:spPr>
        <p:txBody>
          <a:bodyPr/>
          <a:lstStyle/>
          <a:p>
            <a:r>
              <a:rPr lang="en-US" sz="2800" dirty="0"/>
              <a:t>Court affirmed in part, and reversed and remanded in part</a:t>
            </a:r>
          </a:p>
          <a:p>
            <a:pPr lvl="1"/>
            <a:r>
              <a:rPr lang="en-US" sz="2400" dirty="0"/>
              <a:t>Not entitled to backpay</a:t>
            </a:r>
          </a:p>
          <a:p>
            <a:pPr lvl="1"/>
            <a:r>
              <a:rPr lang="en-US" sz="2400" dirty="0"/>
              <a:t>But arbitrator did not have statutory authority to demote the employee</a:t>
            </a:r>
          </a:p>
          <a:p>
            <a:pPr marL="457200" lvl="1" indent="0">
              <a:buNone/>
            </a:pPr>
            <a:endParaRPr lang="en-US" sz="1200" dirty="0"/>
          </a:p>
          <a:p>
            <a:r>
              <a:rPr lang="en-US" sz="2800" dirty="0"/>
              <a:t>Employee reinstated to position, arbitrator to determine if further salary reduction merited</a:t>
            </a:r>
          </a:p>
        </p:txBody>
      </p:sp>
    </p:spTree>
    <p:extLst>
      <p:ext uri="{BB962C8B-B14F-4D97-AF65-F5344CB8AC3E}">
        <p14:creationId xmlns:p14="http://schemas.microsoft.com/office/powerpoint/2010/main" val="1719754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A0D68-3CE7-77CC-1406-B516EC3A57DC}"/>
              </a:ext>
            </a:extLst>
          </p:cNvPr>
          <p:cNvSpPr>
            <a:spLocks noGrp="1"/>
          </p:cNvSpPr>
          <p:nvPr>
            <p:ph type="title"/>
          </p:nvPr>
        </p:nvSpPr>
        <p:spPr>
          <a:xfrm>
            <a:off x="1044387" y="925270"/>
            <a:ext cx="7696200" cy="89981"/>
          </a:xfrm>
        </p:spPr>
        <p:txBody>
          <a:bodyPr/>
          <a:lstStyle/>
          <a:p>
            <a:r>
              <a:rPr lang="en-US" u="sng" dirty="0"/>
              <a:t>C.V. v. Waterford Twp. BOE</a:t>
            </a:r>
            <a:r>
              <a:rPr lang="en-US" dirty="0"/>
              <a:t>,​</a:t>
            </a:r>
            <a:br>
              <a:rPr lang="en-US" dirty="0"/>
            </a:br>
            <a:r>
              <a:rPr lang="en-US" sz="2800" dirty="0"/>
              <a:t>472 N.J. Super 581 (App. Div. June 2022)</a:t>
            </a:r>
          </a:p>
        </p:txBody>
      </p:sp>
      <p:sp>
        <p:nvSpPr>
          <p:cNvPr id="3" name="Text Placeholder 2">
            <a:extLst>
              <a:ext uri="{FF2B5EF4-FFF2-40B4-BE49-F238E27FC236}">
                <a16:creationId xmlns:a16="http://schemas.microsoft.com/office/drawing/2014/main" id="{06CD6ABB-238E-7B4F-7C6F-583F45C5C06D}"/>
              </a:ext>
            </a:extLst>
          </p:cNvPr>
          <p:cNvSpPr>
            <a:spLocks noGrp="1"/>
          </p:cNvSpPr>
          <p:nvPr>
            <p:ph type="body" idx="1"/>
          </p:nvPr>
        </p:nvSpPr>
        <p:spPr>
          <a:xfrm>
            <a:off x="1017493" y="2063551"/>
            <a:ext cx="7911353" cy="8836004"/>
          </a:xfrm>
        </p:spPr>
        <p:txBody>
          <a:bodyPr/>
          <a:lstStyle/>
          <a:p>
            <a:r>
              <a:rPr lang="en-US" sz="2800" dirty="0"/>
              <a:t>A five-year-old female student sexually assaulted by a bus aide on the ride to and from school from 12/2009 until 4/2010 </a:t>
            </a:r>
          </a:p>
          <a:p>
            <a:pPr marL="0" indent="0">
              <a:buNone/>
            </a:pPr>
            <a:endParaRPr lang="en-US" sz="1200" dirty="0"/>
          </a:p>
          <a:p>
            <a:r>
              <a:rPr lang="en-US" sz="2800" dirty="0"/>
              <a:t>Parents filed a complaint against the transportation company owners, asserting negligence and violations of the NJLAD due of sexual abuse and harassment</a:t>
            </a:r>
          </a:p>
          <a:p>
            <a:pPr marL="0" indent="0">
              <a:buNone/>
            </a:pPr>
            <a:endParaRPr lang="en-US" sz="2800" dirty="0"/>
          </a:p>
        </p:txBody>
      </p:sp>
    </p:spTree>
    <p:extLst>
      <p:ext uri="{BB962C8B-B14F-4D97-AF65-F5344CB8AC3E}">
        <p14:creationId xmlns:p14="http://schemas.microsoft.com/office/powerpoint/2010/main" val="1028600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599B8-9513-0927-F99F-ADD43554E8D7}"/>
              </a:ext>
            </a:extLst>
          </p:cNvPr>
          <p:cNvSpPr>
            <a:spLocks noGrp="1"/>
          </p:cNvSpPr>
          <p:nvPr>
            <p:ph type="title"/>
          </p:nvPr>
        </p:nvSpPr>
        <p:spPr>
          <a:xfrm>
            <a:off x="990600" y="359923"/>
            <a:ext cx="7696200" cy="758758"/>
          </a:xfrm>
        </p:spPr>
        <p:txBody>
          <a:bodyPr/>
          <a:lstStyle/>
          <a:p>
            <a:r>
              <a:rPr lang="en-US" u="sng" dirty="0"/>
              <a:t>C.V.</a:t>
            </a:r>
            <a:r>
              <a:rPr lang="en-US" dirty="0"/>
              <a:t> (cont’d)</a:t>
            </a:r>
          </a:p>
        </p:txBody>
      </p:sp>
      <p:sp>
        <p:nvSpPr>
          <p:cNvPr id="3" name="Text Placeholder 2">
            <a:extLst>
              <a:ext uri="{FF2B5EF4-FFF2-40B4-BE49-F238E27FC236}">
                <a16:creationId xmlns:a16="http://schemas.microsoft.com/office/drawing/2014/main" id="{914DCD26-99B2-85A8-3B92-B880CD496994}"/>
              </a:ext>
            </a:extLst>
          </p:cNvPr>
          <p:cNvSpPr>
            <a:spLocks noGrp="1"/>
          </p:cNvSpPr>
          <p:nvPr>
            <p:ph type="body" idx="1"/>
          </p:nvPr>
        </p:nvSpPr>
        <p:spPr>
          <a:xfrm>
            <a:off x="1060938" y="1493660"/>
            <a:ext cx="7696200" cy="4351151"/>
          </a:xfrm>
        </p:spPr>
        <p:txBody>
          <a:bodyPr/>
          <a:lstStyle/>
          <a:p>
            <a:r>
              <a:rPr lang="en-US" sz="2800" dirty="0"/>
              <a:t>App. Div. aff’d lower court, found no NJLAD violation when no evidence that actions of aide, who was a pedophile, were based solely on the victim’s status as a member of a protected group​</a:t>
            </a:r>
          </a:p>
          <a:p>
            <a:endParaRPr lang="en-US" sz="1200" dirty="0"/>
          </a:p>
          <a:p>
            <a:r>
              <a:rPr lang="en-US" sz="2800" dirty="0"/>
              <a:t>There many be an LAD violation in cases similar to this, but in this particular case, no evidence of discrimination​</a:t>
            </a:r>
          </a:p>
          <a:p>
            <a:endParaRPr lang="en-US" sz="2800" dirty="0"/>
          </a:p>
          <a:p>
            <a:endParaRPr lang="en-US" sz="2800" dirty="0"/>
          </a:p>
          <a:p>
            <a:pPr marL="0" indent="0">
              <a:buNone/>
            </a:pPr>
            <a:endParaRPr lang="en-US" dirty="0"/>
          </a:p>
        </p:txBody>
      </p:sp>
    </p:spTree>
    <p:extLst>
      <p:ext uri="{BB962C8B-B14F-4D97-AF65-F5344CB8AC3E}">
        <p14:creationId xmlns:p14="http://schemas.microsoft.com/office/powerpoint/2010/main" val="21410992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NJSBA powerpoint">
  <a:themeElements>
    <a:clrScheme name="NJSBA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JSBA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NJSBA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JSBA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JSBA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JSBA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JSBA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JSBA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JSBA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JSBA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JSBA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JSBA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JSBA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JSBA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26bfb855-a36a-4ec2-9b05-7420e8dff8ce">
      <UserInfo>
        <DisplayName>John Burns</DisplayName>
        <AccountId>23</AccountId>
        <AccountType/>
      </UserInfo>
    </SharedWithUsers>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7F3ED24F1F9F648BC4A0C4D9BC1DEBF" ma:contentTypeVersion="14" ma:contentTypeDescription="Create a new document." ma:contentTypeScope="" ma:versionID="09cad134e08aa83cfc9c5fd990b650b7">
  <xsd:schema xmlns:xsd="http://www.w3.org/2001/XMLSchema" xmlns:xs="http://www.w3.org/2001/XMLSchema" xmlns:p="http://schemas.microsoft.com/office/2006/metadata/properties" xmlns:ns1="http://schemas.microsoft.com/sharepoint/v3" xmlns:ns2="ed0eeb22-c85f-47ad-b4ee-843631bdfb60" xmlns:ns3="26bfb855-a36a-4ec2-9b05-7420e8dff8ce" targetNamespace="http://schemas.microsoft.com/office/2006/metadata/properties" ma:root="true" ma:fieldsID="bc5fbba1fb7a3de303fd2974a8eef102" ns1:_="" ns2:_="" ns3:_="">
    <xsd:import namespace="http://schemas.microsoft.com/sharepoint/v3"/>
    <xsd:import namespace="ed0eeb22-c85f-47ad-b4ee-843631bdfb60"/>
    <xsd:import namespace="26bfb855-a36a-4ec2-9b05-7420e8dff8ce"/>
    <xsd:element name="properties">
      <xsd:complexType>
        <xsd:sequence>
          <xsd:element name="documentManagement">
            <xsd:complexType>
              <xsd:all>
                <xsd:element ref="ns2:MediaServiceMetadata" minOccurs="0"/>
                <xsd:element ref="ns2:MediaServiceFastMetadata" minOccurs="0"/>
                <xsd:element ref="ns1:PublishingStartDate" minOccurs="0"/>
                <xsd:element ref="ns1:PublishingExpirationDate"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d0eeb22-c85f-47ad-b4ee-843631bdfb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6bfb855-a36a-4ec2-9b05-7420e8dff8ce"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6E1640-5B12-45C9-966D-462AB9B31568}">
  <ds:schemaRefs>
    <ds:schemaRef ds:uri="http://schemas.microsoft.com/sharepoint/v3/contenttype/forms"/>
  </ds:schemaRefs>
</ds:datastoreItem>
</file>

<file path=customXml/itemProps2.xml><?xml version="1.0" encoding="utf-8"?>
<ds:datastoreItem xmlns:ds="http://schemas.openxmlformats.org/officeDocument/2006/customXml" ds:itemID="{C7202127-2C1D-43E1-869A-1EC38528030E}">
  <ds:schemaRefs>
    <ds:schemaRef ds:uri="http://purl.org/dc/terms/"/>
    <ds:schemaRef ds:uri="26bfb855-a36a-4ec2-9b05-7420e8dff8ce"/>
    <ds:schemaRef ds:uri="http://schemas.microsoft.com/sharepoint/v3"/>
    <ds:schemaRef ds:uri="http://schemas.microsoft.com/office/2006/documentManagement/types"/>
    <ds:schemaRef ds:uri="http://www.w3.org/XML/1998/namespace"/>
    <ds:schemaRef ds:uri="http://schemas.microsoft.com/office/2006/metadata/properties"/>
    <ds:schemaRef ds:uri="http://schemas.microsoft.com/office/infopath/2007/PartnerControls"/>
    <ds:schemaRef ds:uri="http://purl.org/dc/elements/1.1/"/>
    <ds:schemaRef ds:uri="http://schemas.openxmlformats.org/package/2006/metadata/core-properties"/>
    <ds:schemaRef ds:uri="ed0eeb22-c85f-47ad-b4ee-843631bdfb60"/>
    <ds:schemaRef ds:uri="http://purl.org/dc/dcmitype/"/>
  </ds:schemaRefs>
</ds:datastoreItem>
</file>

<file path=customXml/itemProps3.xml><?xml version="1.0" encoding="utf-8"?>
<ds:datastoreItem xmlns:ds="http://schemas.openxmlformats.org/officeDocument/2006/customXml" ds:itemID="{2ECE7DB9-03BC-448F-9C8A-28E984F6C6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d0eeb22-c85f-47ad-b4ee-843631bdfb60"/>
    <ds:schemaRef ds:uri="26bfb855-a36a-4ec2-9b05-7420e8dff8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ppt template</Template>
  <TotalTime>18177</TotalTime>
  <Words>4623</Words>
  <Application>Microsoft Office PowerPoint</Application>
  <PresentationFormat>On-screen Show (4:3)</PresentationFormat>
  <Paragraphs>295</Paragraphs>
  <Slides>22</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Arial Black</vt:lpstr>
      <vt:lpstr>Calibri</vt:lpstr>
      <vt:lpstr>inherit</vt:lpstr>
      <vt:lpstr>lato</vt:lpstr>
      <vt:lpstr>proxima-nova</vt:lpstr>
      <vt:lpstr>Times New Roman</vt:lpstr>
      <vt:lpstr>NJSBA powerpoint</vt:lpstr>
      <vt:lpstr>LEGAL UPDATE   PAA Meeting September 15, 2022  Katrina M. Homel, Esq.  </vt:lpstr>
      <vt:lpstr>Disclaimer</vt:lpstr>
      <vt:lpstr>Kennedy v. Bremerton Sch. Dist., 142 S.Ct. 2407 (June 2022)</vt:lpstr>
      <vt:lpstr>Kennedy v. Bremerton Sch. Dist.  (cont’d)</vt:lpstr>
      <vt:lpstr>Simadiris v. Paterson Pub. Sch. Dist.</vt:lpstr>
      <vt:lpstr>Sanjuan v. Sch. Dist. of West New York, No. A-3273-20 (August 2022)</vt:lpstr>
      <vt:lpstr>Sanjuan (cont’d)</vt:lpstr>
      <vt:lpstr>C.V. v. Waterford Twp. BOE,​ 472 N.J. Super 581 (App. Div. June 2022)</vt:lpstr>
      <vt:lpstr>C.V. (cont’d)</vt:lpstr>
      <vt:lpstr>Parsells v. Somerville Borough BOE, 472 N.J. Super. 369 (App. Div. June 2022)</vt:lpstr>
      <vt:lpstr>​ Parsells (cont’d)</vt:lpstr>
      <vt:lpstr>Power v. Bayonne Bd. of Educ.,  No. 16-05091 (D.N.J. Aug. 19, 2022)</vt:lpstr>
      <vt:lpstr>Power (cont’d)</vt:lpstr>
      <vt:lpstr>Lucas v. Willingboro BOE,  Comm’r, 2022: June 16.</vt:lpstr>
      <vt:lpstr>PowerPoint Presentation</vt:lpstr>
      <vt:lpstr>  I.M.O Roselle Borough BOE and Batts (TEACHNJ June 2022) </vt:lpstr>
      <vt:lpstr>  I.M.O. Batts (cont’d)</vt:lpstr>
      <vt:lpstr>I.M.O. Belleville BOE v. Lopez and Johns  (TEACHNJ April 2022)</vt:lpstr>
      <vt:lpstr>I.M.O. Belleville BOE (cont’d)</vt:lpstr>
      <vt:lpstr>Guidance on “Workplace Impairment”</vt:lpstr>
      <vt:lpstr>Legal and Labor Relations</vt:lpstr>
      <vt:lpstr>Questions ???</vt:lpstr>
    </vt:vector>
  </TitlesOfParts>
  <Company>NJSBA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NJSBA USER</dc:creator>
  <cp:lastModifiedBy>Katrina Homel</cp:lastModifiedBy>
  <cp:revision>144</cp:revision>
  <cp:lastPrinted>2021-07-20T21:05:06Z</cp:lastPrinted>
  <dcterms:created xsi:type="dcterms:W3CDTF">2011-04-21T20:01:49Z</dcterms:created>
  <dcterms:modified xsi:type="dcterms:W3CDTF">2022-09-16T16:05:45Z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0x01010027F3ED24F1F9F648BC4A0C4D9BC1DEBF</vt:lpwstr>
  </property>
</Properties>
</file>