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handoutMasterIdLst>
    <p:handoutMasterId r:id="rId37"/>
  </p:handoutMasterIdLst>
  <p:sldIdLst>
    <p:sldId id="365" r:id="rId5"/>
    <p:sldId id="399" r:id="rId6"/>
    <p:sldId id="369" r:id="rId7"/>
    <p:sldId id="404" r:id="rId8"/>
    <p:sldId id="398" r:id="rId9"/>
    <p:sldId id="403" r:id="rId10"/>
    <p:sldId id="402" r:id="rId11"/>
    <p:sldId id="336" r:id="rId12"/>
    <p:sldId id="405" r:id="rId13"/>
    <p:sldId id="406" r:id="rId14"/>
    <p:sldId id="397" r:id="rId15"/>
    <p:sldId id="401" r:id="rId16"/>
    <p:sldId id="407" r:id="rId17"/>
    <p:sldId id="396" r:id="rId18"/>
    <p:sldId id="366" r:id="rId19"/>
    <p:sldId id="367" r:id="rId20"/>
    <p:sldId id="368" r:id="rId21"/>
    <p:sldId id="387" r:id="rId22"/>
    <p:sldId id="388" r:id="rId23"/>
    <p:sldId id="389" r:id="rId24"/>
    <p:sldId id="391" r:id="rId25"/>
    <p:sldId id="390" r:id="rId26"/>
    <p:sldId id="392" r:id="rId27"/>
    <p:sldId id="395" r:id="rId28"/>
    <p:sldId id="393" r:id="rId29"/>
    <p:sldId id="409" r:id="rId30"/>
    <p:sldId id="410" r:id="rId31"/>
    <p:sldId id="411" r:id="rId32"/>
    <p:sldId id="412" r:id="rId33"/>
    <p:sldId id="408" r:id="rId34"/>
    <p:sldId id="400" r:id="rId35"/>
  </p:sldIdLst>
  <p:sldSz cx="9144000" cy="6858000" type="screen4x3"/>
  <p:notesSz cx="7077075" cy="9363075"/>
  <p:defaultTextStyle>
    <a:defPPr>
      <a:defRPr lang="en-US"/>
    </a:defPPr>
    <a:lvl1pPr algn="ctr"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ctr"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ctr"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ctr"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ctr"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97C2D3"/>
    <a:srgbClr val="CC0000"/>
    <a:srgbClr val="99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60120" autoAdjust="0"/>
  </p:normalViewPr>
  <p:slideViewPr>
    <p:cSldViewPr>
      <p:cViewPr varScale="1">
        <p:scale>
          <a:sx n="85" d="100"/>
          <a:sy n="85" d="100"/>
        </p:scale>
        <p:origin x="333" y="33"/>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10518"/>
    </p:cViewPr>
  </p:sorterViewPr>
  <p:notesViewPr>
    <p:cSldViewPr>
      <p:cViewPr varScale="1">
        <p:scale>
          <a:sx n="83" d="100"/>
          <a:sy n="83" d="100"/>
        </p:scale>
        <p:origin x="3168" y="-2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66626" cy="467835"/>
          </a:xfrm>
          <a:prstGeom prst="rect">
            <a:avLst/>
          </a:prstGeom>
          <a:noFill/>
          <a:ln w="9525">
            <a:noFill/>
            <a:miter lim="800000"/>
            <a:headEnd/>
            <a:tailEnd/>
          </a:ln>
        </p:spPr>
        <p:txBody>
          <a:bodyPr vert="horz" wrap="square" lIns="93933" tIns="46967" rIns="93933" bIns="46967" numCol="1" anchor="t" anchorCtr="0" compatLnSpc="1">
            <a:prstTxWarp prst="textNoShape">
              <a:avLst/>
            </a:prstTxWarp>
          </a:bodyPr>
          <a:lstStyle>
            <a:lvl1pPr algn="l" defTabSz="939611">
              <a:defRPr sz="1200">
                <a:latin typeface="Arial" charset="0"/>
                <a:ea typeface="+mn-ea"/>
                <a:cs typeface="+mn-cs"/>
              </a:defRPr>
            </a:lvl1pPr>
          </a:lstStyle>
          <a:p>
            <a:pPr>
              <a:defRPr/>
            </a:pPr>
            <a:endParaRPr lang="en-US"/>
          </a:p>
        </p:txBody>
      </p:sp>
      <p:sp>
        <p:nvSpPr>
          <p:cNvPr id="48131" name="Rectangle 3"/>
          <p:cNvSpPr>
            <a:spLocks noGrp="1" noChangeArrowheads="1"/>
          </p:cNvSpPr>
          <p:nvPr>
            <p:ph type="dt" sz="quarter" idx="1"/>
          </p:nvPr>
        </p:nvSpPr>
        <p:spPr bwMode="auto">
          <a:xfrm>
            <a:off x="4008850" y="0"/>
            <a:ext cx="3066626" cy="467835"/>
          </a:xfrm>
          <a:prstGeom prst="rect">
            <a:avLst/>
          </a:prstGeom>
          <a:noFill/>
          <a:ln w="9525">
            <a:noFill/>
            <a:miter lim="800000"/>
            <a:headEnd/>
            <a:tailEnd/>
          </a:ln>
        </p:spPr>
        <p:txBody>
          <a:bodyPr vert="horz" wrap="square" lIns="93933" tIns="46967" rIns="93933" bIns="46967" numCol="1" anchor="t" anchorCtr="0" compatLnSpc="1">
            <a:prstTxWarp prst="textNoShape">
              <a:avLst/>
            </a:prstTxWarp>
          </a:bodyPr>
          <a:lstStyle>
            <a:lvl1pPr algn="r" defTabSz="939611">
              <a:defRPr sz="1200">
                <a:latin typeface="Arial" charset="0"/>
                <a:ea typeface="+mn-ea"/>
                <a:cs typeface="+mn-cs"/>
              </a:defRPr>
            </a:lvl1pPr>
          </a:lstStyle>
          <a:p>
            <a:pPr>
              <a:defRPr/>
            </a:pPr>
            <a:endParaRPr lang="en-US"/>
          </a:p>
        </p:txBody>
      </p:sp>
      <p:sp>
        <p:nvSpPr>
          <p:cNvPr id="48132" name="Rectangle 4"/>
          <p:cNvSpPr>
            <a:spLocks noGrp="1" noChangeArrowheads="1"/>
          </p:cNvSpPr>
          <p:nvPr>
            <p:ph type="ftr" sz="quarter" idx="2"/>
          </p:nvPr>
        </p:nvSpPr>
        <p:spPr bwMode="auto">
          <a:xfrm>
            <a:off x="0" y="8893644"/>
            <a:ext cx="3066626" cy="467835"/>
          </a:xfrm>
          <a:prstGeom prst="rect">
            <a:avLst/>
          </a:prstGeom>
          <a:noFill/>
          <a:ln w="9525">
            <a:noFill/>
            <a:miter lim="800000"/>
            <a:headEnd/>
            <a:tailEnd/>
          </a:ln>
        </p:spPr>
        <p:txBody>
          <a:bodyPr vert="horz" wrap="square" lIns="93933" tIns="46967" rIns="93933" bIns="46967" numCol="1" anchor="b" anchorCtr="0" compatLnSpc="1">
            <a:prstTxWarp prst="textNoShape">
              <a:avLst/>
            </a:prstTxWarp>
          </a:bodyPr>
          <a:lstStyle>
            <a:lvl1pPr algn="l" defTabSz="939611">
              <a:defRPr sz="1200">
                <a:latin typeface="Arial" charset="0"/>
                <a:ea typeface="+mn-ea"/>
                <a:cs typeface="+mn-cs"/>
              </a:defRPr>
            </a:lvl1pPr>
          </a:lstStyle>
          <a:p>
            <a:pPr>
              <a:defRPr/>
            </a:pPr>
            <a:endParaRPr lang="en-US"/>
          </a:p>
        </p:txBody>
      </p:sp>
      <p:sp>
        <p:nvSpPr>
          <p:cNvPr id="48133" name="Rectangle 5"/>
          <p:cNvSpPr>
            <a:spLocks noGrp="1" noChangeArrowheads="1"/>
          </p:cNvSpPr>
          <p:nvPr>
            <p:ph type="sldNum" sz="quarter" idx="3"/>
          </p:nvPr>
        </p:nvSpPr>
        <p:spPr bwMode="auto">
          <a:xfrm>
            <a:off x="4008850" y="8893644"/>
            <a:ext cx="3066626" cy="467835"/>
          </a:xfrm>
          <a:prstGeom prst="rect">
            <a:avLst/>
          </a:prstGeom>
          <a:noFill/>
          <a:ln w="9525">
            <a:noFill/>
            <a:miter lim="800000"/>
            <a:headEnd/>
            <a:tailEnd/>
          </a:ln>
        </p:spPr>
        <p:txBody>
          <a:bodyPr vert="horz" wrap="square" lIns="93933" tIns="46967" rIns="93933" bIns="46967" numCol="1" anchor="b" anchorCtr="0" compatLnSpc="1">
            <a:prstTxWarp prst="textNoShape">
              <a:avLst/>
            </a:prstTxWarp>
          </a:bodyPr>
          <a:lstStyle>
            <a:lvl1pPr algn="r" defTabSz="939611">
              <a:defRPr sz="1200"/>
            </a:lvl1pPr>
          </a:lstStyle>
          <a:p>
            <a:fld id="{D7D2133F-CF28-46A3-B2D8-B380A630F186}" type="slidenum">
              <a:rPr lang="en-US" altLang="en-US"/>
              <a:pPr/>
              <a:t>‹#›</a:t>
            </a:fld>
            <a:endParaRPr lang="en-US" altLang="en-US"/>
          </a:p>
        </p:txBody>
      </p:sp>
    </p:spTree>
    <p:extLst>
      <p:ext uri="{BB962C8B-B14F-4D97-AF65-F5344CB8AC3E}">
        <p14:creationId xmlns:p14="http://schemas.microsoft.com/office/powerpoint/2010/main" val="2491934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626" cy="467835"/>
          </a:xfrm>
          <a:prstGeom prst="rect">
            <a:avLst/>
          </a:prstGeom>
        </p:spPr>
        <p:txBody>
          <a:bodyPr vert="horz" lIns="92044" tIns="46022" rIns="92044" bIns="46022"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4008850" y="0"/>
            <a:ext cx="3066626" cy="467835"/>
          </a:xfrm>
          <a:prstGeom prst="rect">
            <a:avLst/>
          </a:prstGeom>
        </p:spPr>
        <p:txBody>
          <a:bodyPr vert="horz" wrap="square" lIns="92044" tIns="46022" rIns="92044" bIns="46022" numCol="1" anchor="t" anchorCtr="0" compatLnSpc="1">
            <a:prstTxWarp prst="textNoShape">
              <a:avLst/>
            </a:prstTxWarp>
          </a:bodyPr>
          <a:lstStyle>
            <a:lvl1pPr algn="r">
              <a:defRPr sz="1200"/>
            </a:lvl1pPr>
          </a:lstStyle>
          <a:p>
            <a:fld id="{2A45EE84-6796-431C-BA5C-8C117C04F9AE}" type="datetimeFigureOut">
              <a:rPr lang="en-US" altLang="en-US"/>
              <a:pPr/>
              <a:t>9/15/2022</a:t>
            </a:fld>
            <a:endParaRPr lang="en-US" alt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2044" tIns="46022" rIns="92044" bIns="46022" rtlCol="0" anchor="ctr"/>
          <a:lstStyle/>
          <a:p>
            <a:pPr lvl="0"/>
            <a:endParaRPr lang="en-US" noProof="0"/>
          </a:p>
        </p:txBody>
      </p:sp>
      <p:sp>
        <p:nvSpPr>
          <p:cNvPr id="5" name="Notes Placeholder 4"/>
          <p:cNvSpPr>
            <a:spLocks noGrp="1"/>
          </p:cNvSpPr>
          <p:nvPr>
            <p:ph type="body" sz="quarter" idx="3"/>
          </p:nvPr>
        </p:nvSpPr>
        <p:spPr>
          <a:xfrm>
            <a:off x="707068" y="4446822"/>
            <a:ext cx="5662940" cy="4213703"/>
          </a:xfrm>
          <a:prstGeom prst="rect">
            <a:avLst/>
          </a:prstGeom>
        </p:spPr>
        <p:txBody>
          <a:bodyPr vert="horz" lIns="92044" tIns="46022" rIns="92044" bIns="4602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3644"/>
            <a:ext cx="3066626" cy="467835"/>
          </a:xfrm>
          <a:prstGeom prst="rect">
            <a:avLst/>
          </a:prstGeom>
        </p:spPr>
        <p:txBody>
          <a:bodyPr vert="horz" lIns="92044" tIns="46022" rIns="92044" bIns="46022"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4008850" y="8893644"/>
            <a:ext cx="3066626" cy="467835"/>
          </a:xfrm>
          <a:prstGeom prst="rect">
            <a:avLst/>
          </a:prstGeom>
        </p:spPr>
        <p:txBody>
          <a:bodyPr vert="horz" wrap="square" lIns="92044" tIns="46022" rIns="92044" bIns="46022" numCol="1" anchor="b" anchorCtr="0" compatLnSpc="1">
            <a:prstTxWarp prst="textNoShape">
              <a:avLst/>
            </a:prstTxWarp>
          </a:bodyPr>
          <a:lstStyle>
            <a:lvl1pPr algn="r">
              <a:defRPr sz="1200"/>
            </a:lvl1pPr>
          </a:lstStyle>
          <a:p>
            <a:fld id="{366AFA8A-879B-45CB-B865-254165551D1C}" type="slidenum">
              <a:rPr lang="en-US" altLang="en-US"/>
              <a:pPr/>
              <a:t>‹#›</a:t>
            </a:fld>
            <a:endParaRPr lang="en-US" altLang="en-US"/>
          </a:p>
        </p:txBody>
      </p:sp>
    </p:spTree>
    <p:extLst>
      <p:ext uri="{BB962C8B-B14F-4D97-AF65-F5344CB8AC3E}">
        <p14:creationId xmlns:p14="http://schemas.microsoft.com/office/powerpoint/2010/main" val="22878383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6AFA8A-879B-45CB-B865-254165551D1C}" type="slidenum">
              <a:rPr lang="en-US" altLang="en-US" smtClean="0"/>
              <a:pPr/>
              <a:t>1</a:t>
            </a:fld>
            <a:endParaRPr lang="en-US" altLang="en-US"/>
          </a:p>
        </p:txBody>
      </p:sp>
    </p:spTree>
    <p:extLst>
      <p:ext uri="{BB962C8B-B14F-4D97-AF65-F5344CB8AC3E}">
        <p14:creationId xmlns:p14="http://schemas.microsoft.com/office/powerpoint/2010/main" val="3615598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10</a:t>
            </a:fld>
            <a:endParaRPr lang="en-US" altLang="en-US" sz="1200"/>
          </a:p>
        </p:txBody>
      </p:sp>
    </p:spTree>
    <p:extLst>
      <p:ext uri="{BB962C8B-B14F-4D97-AF65-F5344CB8AC3E}">
        <p14:creationId xmlns:p14="http://schemas.microsoft.com/office/powerpoint/2010/main" val="2137874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11</a:t>
            </a:fld>
            <a:endParaRPr lang="en-US" altLang="en-US" sz="1200"/>
          </a:p>
        </p:txBody>
      </p:sp>
    </p:spTree>
    <p:extLst>
      <p:ext uri="{BB962C8B-B14F-4D97-AF65-F5344CB8AC3E}">
        <p14:creationId xmlns:p14="http://schemas.microsoft.com/office/powerpoint/2010/main" val="7349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12</a:t>
            </a:fld>
            <a:endParaRPr lang="en-US" altLang="en-US" sz="1200"/>
          </a:p>
        </p:txBody>
      </p:sp>
    </p:spTree>
    <p:extLst>
      <p:ext uri="{BB962C8B-B14F-4D97-AF65-F5344CB8AC3E}">
        <p14:creationId xmlns:p14="http://schemas.microsoft.com/office/powerpoint/2010/main" val="2421197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13</a:t>
            </a:fld>
            <a:endParaRPr lang="en-US" altLang="en-US" sz="1200"/>
          </a:p>
        </p:txBody>
      </p:sp>
    </p:spTree>
    <p:extLst>
      <p:ext uri="{BB962C8B-B14F-4D97-AF65-F5344CB8AC3E}">
        <p14:creationId xmlns:p14="http://schemas.microsoft.com/office/powerpoint/2010/main" val="953126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14</a:t>
            </a:fld>
            <a:endParaRPr lang="en-US" altLang="en-US" sz="1200"/>
          </a:p>
        </p:txBody>
      </p:sp>
    </p:spTree>
    <p:extLst>
      <p:ext uri="{BB962C8B-B14F-4D97-AF65-F5344CB8AC3E}">
        <p14:creationId xmlns:p14="http://schemas.microsoft.com/office/powerpoint/2010/main" val="2246593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a:t>
            </a:r>
          </a:p>
          <a:p>
            <a:pPr eaLnBrk="1" hangingPunct="1">
              <a:spcBef>
                <a:spcPct val="0"/>
              </a:spcBef>
            </a:pPr>
            <a:r>
              <a:rPr lang="en-US" altLang="en-US" dirty="0">
                <a:ea typeface="ＭＳ Ｐゴシック" pitchFamily="34" charset="-128"/>
              </a:rPr>
              <a:t>The definition of HIB is not consistent with the classic perception of bullying, which is founded on an imbalance of power. </a:t>
            </a:r>
          </a:p>
          <a:p>
            <a:pPr eaLnBrk="1" hangingPunct="1">
              <a:spcBef>
                <a:spcPct val="0"/>
              </a:spcBef>
            </a:pPr>
            <a:r>
              <a:rPr lang="en-US" altLang="en-US" dirty="0">
                <a:ea typeface="ＭＳ Ｐゴシック" pitchFamily="34" charset="-128"/>
              </a:rPr>
              <a:t>The definition is specific in the law, and when HIB occurs, staff,  board members and the district have very specific responsibilities. That</a:t>
            </a:r>
            <a:r>
              <a:rPr lang="ja-JP" altLang="en-US" dirty="0">
                <a:ea typeface="ＭＳ Ｐゴシック" pitchFamily="34" charset="-128"/>
              </a:rPr>
              <a:t>’</a:t>
            </a:r>
            <a:r>
              <a:rPr lang="en-US" altLang="ja-JP" dirty="0">
                <a:ea typeface="ＭＳ Ｐゴシック" pitchFamily="34" charset="-128"/>
              </a:rPr>
              <a:t>s why it</a:t>
            </a:r>
            <a:r>
              <a:rPr lang="ja-JP" altLang="en-US" dirty="0">
                <a:ea typeface="ＭＳ Ｐゴシック" pitchFamily="34" charset="-128"/>
              </a:rPr>
              <a:t>’</a:t>
            </a:r>
            <a:r>
              <a:rPr lang="en-US" altLang="ja-JP" dirty="0">
                <a:ea typeface="ＭＳ Ｐゴシック" pitchFamily="34" charset="-128"/>
              </a:rPr>
              <a:t>s important to understand what actually constitutes HIB under the law</a:t>
            </a:r>
            <a:r>
              <a:rPr lang="ja-JP" altLang="en-US" dirty="0">
                <a:ea typeface="ＭＳ Ｐゴシック" pitchFamily="34" charset="-128"/>
              </a:rPr>
              <a:t>’</a:t>
            </a:r>
            <a:r>
              <a:rPr lang="en-US" altLang="ja-JP" dirty="0">
                <a:ea typeface="ＭＳ Ｐゴシック" pitchFamily="34" charset="-128"/>
              </a:rPr>
              <a:t>s definition. (</a:t>
            </a:r>
            <a:r>
              <a:rPr lang="en-US" altLang="ja-JP" i="1" dirty="0">
                <a:ea typeface="ＭＳ Ｐゴシック" pitchFamily="34" charset="-128"/>
              </a:rPr>
              <a:t>and as an aside, down the line we may see changes in the definition to be more consistent with the classic </a:t>
            </a:r>
            <a:r>
              <a:rPr lang="en-US" altLang="ja-JP" i="1" dirty="0" err="1">
                <a:ea typeface="ＭＳ Ｐゴシック" pitchFamily="34" charset="-128"/>
              </a:rPr>
              <a:t>def</a:t>
            </a:r>
            <a:r>
              <a:rPr lang="en-US" altLang="ja-JP" i="1" dirty="0">
                <a:ea typeface="ＭＳ Ｐゴシック" pitchFamily="34" charset="-128"/>
              </a:rPr>
              <a:t> –as per discussions of Anti-Bullying Task Force </a:t>
            </a:r>
            <a:r>
              <a:rPr lang="en-US" altLang="ja-JP" dirty="0">
                <a:ea typeface="ＭＳ Ｐゴシック" pitchFamily="34" charset="-128"/>
              </a:rPr>
              <a:t>)</a:t>
            </a:r>
          </a:p>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Let</a:t>
            </a:r>
            <a:r>
              <a:rPr lang="ja-JP" altLang="en-US" dirty="0">
                <a:ea typeface="ＭＳ Ｐゴシック" pitchFamily="34" charset="-128"/>
              </a:rPr>
              <a:t>’</a:t>
            </a:r>
            <a:r>
              <a:rPr lang="en-US" altLang="ja-JP" dirty="0">
                <a:ea typeface="ＭＳ Ｐゴシック" pitchFamily="34" charset="-128"/>
              </a:rPr>
              <a:t>s think back to the film clip. Did the girl</a:t>
            </a:r>
            <a:r>
              <a:rPr lang="ja-JP" altLang="en-US" dirty="0">
                <a:ea typeface="ＭＳ Ｐゴシック" pitchFamily="34" charset="-128"/>
              </a:rPr>
              <a:t>’</a:t>
            </a:r>
            <a:r>
              <a:rPr lang="en-US" altLang="ja-JP" dirty="0">
                <a:ea typeface="ＭＳ Ｐゴシック" pitchFamily="34" charset="-128"/>
              </a:rPr>
              <a:t>s comments fit the definition? Note that this is not taken from an actual case, these facts are made up---just to help apply the definition.  But we will let you know some real ones later on. </a:t>
            </a:r>
          </a:p>
          <a:p>
            <a:pPr eaLnBrk="1" hangingPunct="1">
              <a:spcBef>
                <a:spcPct val="0"/>
              </a:spcBef>
            </a:pPr>
            <a:r>
              <a:rPr lang="en-US" altLang="en-US" dirty="0">
                <a:ea typeface="ＭＳ Ｐゴシック" pitchFamily="34" charset="-128"/>
              </a:rPr>
              <a:t>(Go through all of the aspects of the law---see if action in film clip met the criteria)</a:t>
            </a: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C70931A2-A6AB-44EA-A3AB-E9D9F57A478A}"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ea typeface="ＭＳ Ｐゴシック" pitchFamily="34" charset="-128"/>
              </a:rPr>
              <a:t>. </a:t>
            </a: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a:r>
            <a:r>
              <a:rPr lang="en-US" altLang="en-US" dirty="0" err="1">
                <a:ea typeface="ＭＳ Ｐゴシック" pitchFamily="34" charset="-128"/>
              </a:rPr>
              <a:t>cont</a:t>
            </a:r>
            <a:r>
              <a:rPr lang="ja-JP" altLang="en-US" dirty="0">
                <a:ea typeface="ＭＳ Ｐゴシック" pitchFamily="34" charset="-128"/>
              </a:rPr>
              <a:t>’</a:t>
            </a:r>
            <a:r>
              <a:rPr lang="en-US" altLang="ja-JP"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r>
              <a:rPr lang="en-US" altLang="en-US" i="1" dirty="0">
                <a:ea typeface="ＭＳ Ｐゴシック" pitchFamily="34" charset="-128"/>
              </a:rPr>
              <a:t>Board members, as well as employees,  are required by law to report incidents that they observe or that are reported to them and they feel is reliable—While employees and service providers must report to the principal, the  CSA is  ordinarily the appropriate administrator  to whom a board member  must report.  The CSA goes to the principal, who would then go to the anti-bullying specialist.  (see 18A:37-16b)  </a:t>
            </a:r>
          </a:p>
          <a:p>
            <a:pPr eaLnBrk="1" hangingPunct="1"/>
            <a:endParaRPr lang="en-US" altLang="en-US" i="1" dirty="0">
              <a:ea typeface="ＭＳ Ｐゴシック" pitchFamily="34" charset="-128"/>
            </a:endParaRPr>
          </a:p>
          <a:p>
            <a:pPr eaLnBrk="1" hangingPunct="1"/>
            <a:r>
              <a:rPr lang="en-US" altLang="en-US" i="1" dirty="0">
                <a:ea typeface="ＭＳ Ｐゴシック" pitchFamily="34" charset="-128"/>
              </a:rPr>
              <a:t>For a board member who sees an incident directly </a:t>
            </a:r>
            <a:r>
              <a:rPr lang="en-US" altLang="en-US" i="1" u="sng" dirty="0">
                <a:ea typeface="ＭＳ Ｐゴシック" pitchFamily="34" charset="-128"/>
              </a:rPr>
              <a:t>or</a:t>
            </a:r>
            <a:r>
              <a:rPr lang="en-US" altLang="en-US" i="1" dirty="0">
                <a:ea typeface="ＭＳ Ｐゴシック" pitchFamily="34" charset="-128"/>
              </a:rPr>
              <a:t> hears from a parent about an incident – must report it directly.</a:t>
            </a:r>
            <a:endParaRPr lang="en-US" altLang="en-US" i="1" u="sng" dirty="0">
              <a:ea typeface="ＭＳ Ｐゴシック" pitchFamily="34" charset="-128"/>
            </a:endParaRPr>
          </a:p>
          <a:p>
            <a:pPr eaLnBrk="1" hangingPunct="1"/>
            <a:endParaRPr lang="en-US" altLang="en-US" i="1" dirty="0">
              <a:ea typeface="ＭＳ Ｐゴシック" pitchFamily="34" charset="-128"/>
            </a:endParaRPr>
          </a:p>
          <a:p>
            <a:pPr eaLnBrk="1" hangingPunct="1"/>
            <a:r>
              <a:rPr lang="en-US" altLang="en-US" i="1" dirty="0">
                <a:ea typeface="ＭＳ Ｐゴシック" pitchFamily="34" charset="-128"/>
              </a:rPr>
              <a:t>Let</a:t>
            </a:r>
            <a:r>
              <a:rPr lang="ja-JP" altLang="en-US" i="1" dirty="0">
                <a:ea typeface="ＭＳ Ｐゴシック" pitchFamily="34" charset="-128"/>
              </a:rPr>
              <a:t>’</a:t>
            </a:r>
            <a:r>
              <a:rPr lang="en-US" altLang="ja-JP" i="1" dirty="0">
                <a:ea typeface="ＭＳ Ｐゴシック" pitchFamily="34" charset="-128"/>
              </a:rPr>
              <a:t>s say you have a lot going on in your life….can you wait a few days if you are busy?  No!  It must be done on the same day that they learn about  the HIB. The board</a:t>
            </a:r>
            <a:r>
              <a:rPr lang="ja-JP" altLang="en-US" i="1" dirty="0">
                <a:ea typeface="ＭＳ Ｐゴシック" pitchFamily="34" charset="-128"/>
              </a:rPr>
              <a:t>’</a:t>
            </a:r>
            <a:r>
              <a:rPr lang="en-US" altLang="ja-JP" i="1" dirty="0">
                <a:ea typeface="ＭＳ Ｐゴシック" pitchFamily="34" charset="-128"/>
              </a:rPr>
              <a:t>s policy must contain this reporting procedure. Visitors and contract service providers are also required to report by the board</a:t>
            </a:r>
            <a:r>
              <a:rPr lang="ja-JP" altLang="en-US" i="1" dirty="0">
                <a:ea typeface="ＭＳ Ｐゴシック" pitchFamily="34" charset="-128"/>
              </a:rPr>
              <a:t>’</a:t>
            </a:r>
            <a:r>
              <a:rPr lang="en-US" altLang="ja-JP" i="1" dirty="0">
                <a:ea typeface="ＭＳ Ｐゴシック" pitchFamily="34" charset="-128"/>
              </a:rPr>
              <a:t>s policy)</a:t>
            </a:r>
          </a:p>
          <a:p>
            <a:pPr eaLnBrk="1" hangingPunct="1"/>
            <a:r>
              <a:rPr lang="en-US" altLang="en-US" i="1" dirty="0">
                <a:ea typeface="ＭＳ Ｐゴシック" pitchFamily="34" charset="-128"/>
              </a:rPr>
              <a:t>If a parent tells you about an incident, you should advise the parent to go to the principal. And if a parent says, </a:t>
            </a:r>
            <a:r>
              <a:rPr lang="ja-JP" altLang="en-US" i="1" dirty="0">
                <a:ea typeface="ＭＳ Ｐゴシック" pitchFamily="34" charset="-128"/>
              </a:rPr>
              <a:t>“</a:t>
            </a:r>
            <a:r>
              <a:rPr lang="en-US" altLang="ja-JP" i="1" dirty="0">
                <a:ea typeface="ＭＳ Ｐゴシック" pitchFamily="34" charset="-128"/>
              </a:rPr>
              <a:t>Just between you and me</a:t>
            </a:r>
            <a:r>
              <a:rPr lang="ja-JP" altLang="en-US" i="1" dirty="0">
                <a:ea typeface="ＭＳ Ｐゴシック" pitchFamily="34" charset="-128"/>
              </a:rPr>
              <a:t>”</a:t>
            </a:r>
            <a:r>
              <a:rPr lang="en-US" altLang="ja-JP" i="1" dirty="0">
                <a:ea typeface="ＭＳ Ｐゴシック" pitchFamily="34" charset="-128"/>
              </a:rPr>
              <a:t> you can</a:t>
            </a:r>
            <a:r>
              <a:rPr lang="ja-JP" altLang="en-US" i="1" dirty="0">
                <a:ea typeface="ＭＳ Ｐゴシック" pitchFamily="34" charset="-128"/>
              </a:rPr>
              <a:t>’</a:t>
            </a:r>
            <a:r>
              <a:rPr lang="en-US" altLang="ja-JP" i="1" dirty="0">
                <a:ea typeface="ＭＳ Ｐゴシック" pitchFamily="34" charset="-128"/>
              </a:rPr>
              <a:t>t agree to that. You have an obligation. </a:t>
            </a:r>
          </a:p>
          <a:p>
            <a:pPr eaLnBrk="1" hangingPunct="1"/>
            <a:endParaRPr lang="en-US" altLang="en-US" dirty="0">
              <a:ea typeface="ＭＳ Ｐゴシック" pitchFamily="34" charset="-128"/>
            </a:endParaRPr>
          </a:p>
          <a:p>
            <a:pPr eaLnBrk="1" hangingPunct="1"/>
            <a:r>
              <a:rPr lang="en-US" altLang="en-US" dirty="0">
                <a:ea typeface="ＭＳ Ｐゴシック" pitchFamily="34" charset="-128"/>
              </a:rPr>
              <a:t> </a:t>
            </a:r>
            <a:r>
              <a:rPr lang="en-US" altLang="en-US" i="1" dirty="0">
                <a:ea typeface="ＭＳ Ｐゴシック" pitchFamily="34" charset="-128"/>
              </a:rPr>
              <a:t>What if you </a:t>
            </a:r>
            <a:r>
              <a:rPr lang="en-US" altLang="en-US" i="1" dirty="0" err="1">
                <a:ea typeface="ＭＳ Ｐゴシック" pitchFamily="34" charset="-128"/>
              </a:rPr>
              <a:t>aren</a:t>
            </a:r>
            <a:r>
              <a:rPr lang="ja-JP" altLang="en-US" i="1" dirty="0">
                <a:ea typeface="ＭＳ Ｐゴシック" pitchFamily="34" charset="-128"/>
              </a:rPr>
              <a:t>’</a:t>
            </a:r>
            <a:r>
              <a:rPr lang="en-US" altLang="ja-JP" i="1" dirty="0">
                <a:ea typeface="ＭＳ Ｐゴシック" pitchFamily="34" charset="-128"/>
              </a:rPr>
              <a:t>t sure if it is HIB---should you report? (discuss standard of </a:t>
            </a:r>
            <a:r>
              <a:rPr lang="ja-JP" altLang="en-US" i="1" dirty="0">
                <a:ea typeface="ＭＳ Ｐゴシック" pitchFamily="34" charset="-128"/>
              </a:rPr>
              <a:t>“</a:t>
            </a:r>
            <a:r>
              <a:rPr lang="en-US" altLang="ja-JP" i="1" dirty="0">
                <a:ea typeface="ＭＳ Ｐゴシック" pitchFamily="34" charset="-128"/>
              </a:rPr>
              <a:t>reliable information. </a:t>
            </a:r>
            <a:r>
              <a:rPr lang="ja-JP" altLang="en-US" i="1" dirty="0">
                <a:ea typeface="ＭＳ Ｐゴシック" pitchFamily="34" charset="-128"/>
              </a:rPr>
              <a:t>“</a:t>
            </a:r>
            <a:r>
              <a:rPr lang="en-US" altLang="ja-JP" i="1" dirty="0">
                <a:ea typeface="ＭＳ Ｐゴシック" pitchFamily="34" charset="-128"/>
              </a:rPr>
              <a:t>  The law does not give guidance on what </a:t>
            </a:r>
            <a:r>
              <a:rPr lang="ja-JP" altLang="en-US" i="1" dirty="0">
                <a:ea typeface="ＭＳ Ｐゴシック" pitchFamily="34" charset="-128"/>
              </a:rPr>
              <a:t>“</a:t>
            </a:r>
            <a:r>
              <a:rPr lang="en-US" altLang="ja-JP" i="1" dirty="0">
                <a:ea typeface="ＭＳ Ｐゴシック" pitchFamily="34" charset="-128"/>
              </a:rPr>
              <a:t>reliable</a:t>
            </a:r>
            <a:r>
              <a:rPr lang="ja-JP" altLang="en-US" i="1" dirty="0">
                <a:ea typeface="ＭＳ Ｐゴシック" pitchFamily="34" charset="-128"/>
              </a:rPr>
              <a:t>”</a:t>
            </a:r>
            <a:r>
              <a:rPr lang="en-US" altLang="ja-JP" i="1" dirty="0">
                <a:ea typeface="ＭＳ Ｐゴシック" pitchFamily="34" charset="-128"/>
              </a:rPr>
              <a:t> is so the best practice is  to ask yourself—it is clearly unreliable?  If it is not clearly unreliable and you are in doubt, report.  If the report is false, or if it </a:t>
            </a:r>
            <a:r>
              <a:rPr lang="en-US" altLang="ja-JP" i="1" dirty="0" err="1">
                <a:ea typeface="ＭＳ Ｐゴシック" pitchFamily="34" charset="-128"/>
              </a:rPr>
              <a:t>doesn</a:t>
            </a:r>
            <a:r>
              <a:rPr lang="ja-JP" altLang="en-US" i="1" dirty="0">
                <a:ea typeface="ＭＳ Ｐゴシック" pitchFamily="34" charset="-128"/>
              </a:rPr>
              <a:t>’</a:t>
            </a:r>
            <a:r>
              <a:rPr lang="en-US" altLang="ja-JP" i="1" dirty="0">
                <a:ea typeface="ＭＳ Ｐゴシック" pitchFamily="34" charset="-128"/>
              </a:rPr>
              <a:t>t meet the definition of bullying, that will  be revealed in the course of the investigation conducted by the trained anti-bullying specialist---however, should know that the  Task Force expressed concern about over-reporting.  Probably because folks not aware of the definition.  </a:t>
            </a:r>
          </a:p>
          <a:p>
            <a:pPr eaLnBrk="1" hangingPunct="1"/>
            <a:endParaRPr lang="en-US" altLang="en-US" i="1" dirty="0">
              <a:ea typeface="ＭＳ Ｐゴシック" pitchFamily="34" charset="-128"/>
            </a:endParaRPr>
          </a:p>
          <a:p>
            <a:pPr eaLnBrk="1" hangingPunct="1"/>
            <a:r>
              <a:rPr lang="en-US" altLang="en-US" i="1" dirty="0">
                <a:ea typeface="ＭＳ Ｐゴシック" pitchFamily="34" charset="-128"/>
              </a:rPr>
              <a:t>You should know that in the law there is a specific provision that says that by reporting promptly, staff and school officials are immune from damages even if the district does not remedy the bullying  and it does not stop . </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Need to understand the definition</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(Go through all of the aspects of the law---see if action in film clip met the criteria—this is the type of thought process a person should go through when figuring out whether they should report=--Here—both actual characteristic (skinny) and possibly perceived or actual (sexual orientation); single incident, off-premises, electronic communication, substantially interferes w/her right to go to school, hostile environment) </a:t>
            </a:r>
          </a:p>
          <a:p>
            <a:pPr eaLnBrk="1" hangingPunct="1">
              <a:spcBef>
                <a:spcPct val="0"/>
              </a:spcBef>
            </a:pPr>
            <a:r>
              <a:rPr lang="en-US" altLang="en-US" dirty="0">
                <a:ea typeface="ＭＳ Ｐゴシック" pitchFamily="34" charset="-128"/>
              </a:rPr>
              <a:t>Note that most of the </a:t>
            </a:r>
            <a:r>
              <a:rPr lang="en-US" altLang="en-US" dirty="0" err="1">
                <a:ea typeface="ＭＳ Ｐゴシック" pitchFamily="34" charset="-128"/>
              </a:rPr>
              <a:t>def</a:t>
            </a:r>
            <a:r>
              <a:rPr lang="en-US" altLang="en-US" dirty="0">
                <a:ea typeface="ＭＳ Ｐゴシック" pitchFamily="34" charset="-128"/>
              </a:rPr>
              <a:t> is similar to NJLAD  </a:t>
            </a:r>
          </a:p>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D5919C4-80F8-426D-B32E-84E7D82E08E9}"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 </a:t>
            </a:r>
            <a:r>
              <a:rPr lang="en-US" altLang="en-US" b="1" u="sng" dirty="0" err="1">
                <a:ea typeface="ＭＳ Ｐゴシック" pitchFamily="34" charset="-128"/>
              </a:rPr>
              <a:t>cont</a:t>
            </a:r>
            <a:r>
              <a:rPr lang="ja-JP" altLang="en-US" b="1" u="sng" dirty="0">
                <a:ea typeface="ＭＳ Ｐゴシック" pitchFamily="34" charset="-128"/>
              </a:rPr>
              <a:t>’</a:t>
            </a:r>
            <a:r>
              <a:rPr lang="en-US" altLang="ja-JP" b="1" u="sng"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way to make these objective determinations is to use the </a:t>
            </a:r>
            <a:r>
              <a:rPr lang="ja-JP" altLang="en-US" dirty="0">
                <a:ea typeface="ＭＳ Ｐゴシック" pitchFamily="34" charset="-128"/>
              </a:rPr>
              <a:t>“</a:t>
            </a:r>
            <a:r>
              <a:rPr lang="en-US" altLang="ja-JP" dirty="0">
                <a:ea typeface="ＭＳ Ｐゴシック" pitchFamily="34" charset="-128"/>
              </a:rPr>
              <a:t>reasonable person</a:t>
            </a:r>
            <a:r>
              <a:rPr lang="ja-JP" altLang="en-US" dirty="0">
                <a:ea typeface="ＭＳ Ｐゴシック" pitchFamily="34" charset="-128"/>
              </a:rPr>
              <a:t>”</a:t>
            </a:r>
            <a:r>
              <a:rPr lang="en-US" altLang="ja-JP" dirty="0">
                <a:ea typeface="ＭＳ Ｐゴシック" pitchFamily="34" charset="-128"/>
              </a:rPr>
              <a:t> standard. But will it be a reasonable adult, or a reasonable student</a:t>
            </a:r>
            <a:br>
              <a:rPr lang="en-US" altLang="ja-JP" dirty="0">
                <a:ea typeface="ＭＳ Ｐゴシック" pitchFamily="34" charset="-128"/>
              </a:rPr>
            </a:br>
            <a:endParaRPr lang="en-US" altLang="ja-JP"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Note that this scenario in the film was not a real situation but was created for this exercise. We will show you some modeled on real events, later in this program. </a:t>
            </a:r>
          </a:p>
          <a:p>
            <a:pPr eaLnBrk="1" hangingPunct="1">
              <a:spcBef>
                <a:spcPct val="0"/>
              </a:spcBef>
            </a:pPr>
            <a:endParaRPr lang="en-US" altLang="en-US" dirty="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8EBC11-2877-4316-8167-B37815A80DCE}"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 </a:t>
            </a:r>
            <a:r>
              <a:rPr lang="en-US" altLang="en-US" b="1" u="sng" dirty="0" err="1">
                <a:ea typeface="ＭＳ Ｐゴシック" pitchFamily="34" charset="-128"/>
              </a:rPr>
              <a:t>cont</a:t>
            </a:r>
            <a:r>
              <a:rPr lang="ja-JP" altLang="en-US" b="1" u="sng" dirty="0">
                <a:ea typeface="ＭＳ Ｐゴシック" pitchFamily="34" charset="-128"/>
              </a:rPr>
              <a:t>’</a:t>
            </a:r>
            <a:r>
              <a:rPr lang="en-US" altLang="ja-JP" b="1" u="sng"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way to make these objective determinations is to use the </a:t>
            </a:r>
            <a:r>
              <a:rPr lang="ja-JP" altLang="en-US" dirty="0">
                <a:ea typeface="ＭＳ Ｐゴシック" pitchFamily="34" charset="-128"/>
              </a:rPr>
              <a:t>“</a:t>
            </a:r>
            <a:r>
              <a:rPr lang="en-US" altLang="ja-JP" dirty="0">
                <a:ea typeface="ＭＳ Ｐゴシック" pitchFamily="34" charset="-128"/>
              </a:rPr>
              <a:t>reasonable person</a:t>
            </a:r>
            <a:r>
              <a:rPr lang="ja-JP" altLang="en-US" dirty="0">
                <a:ea typeface="ＭＳ Ｐゴシック" pitchFamily="34" charset="-128"/>
              </a:rPr>
              <a:t>”</a:t>
            </a:r>
            <a:r>
              <a:rPr lang="en-US" altLang="ja-JP" dirty="0">
                <a:ea typeface="ＭＳ Ｐゴシック" pitchFamily="34" charset="-128"/>
              </a:rPr>
              <a:t> standard. But will it be a reasonable adult, or a reasonable student</a:t>
            </a:r>
            <a:br>
              <a:rPr lang="en-US" altLang="ja-JP" dirty="0">
                <a:ea typeface="ＭＳ Ｐゴシック" pitchFamily="34" charset="-128"/>
              </a:rPr>
            </a:br>
            <a:endParaRPr lang="en-US" altLang="ja-JP"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Note that this scenario in the film was not a real situation but was created for this exercise. We will show you some modeled on real events, later in this program. </a:t>
            </a:r>
          </a:p>
          <a:p>
            <a:pPr eaLnBrk="1" hangingPunct="1">
              <a:spcBef>
                <a:spcPct val="0"/>
              </a:spcBef>
            </a:pPr>
            <a:endParaRPr lang="en-US" altLang="en-US" dirty="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8EBC11-2877-4316-8167-B37815A80DCE}" type="slidenum">
              <a:rPr lang="en-US" altLang="en-US" sz="1200"/>
              <a:pPr eaLnBrk="1" hangingPunct="1"/>
              <a:t>18</a:t>
            </a:fld>
            <a:endParaRPr lang="en-US" altLang="en-US" sz="1200"/>
          </a:p>
        </p:txBody>
      </p:sp>
    </p:spTree>
    <p:extLst>
      <p:ext uri="{BB962C8B-B14F-4D97-AF65-F5344CB8AC3E}">
        <p14:creationId xmlns:p14="http://schemas.microsoft.com/office/powerpoint/2010/main" val="3470538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 </a:t>
            </a:r>
            <a:r>
              <a:rPr lang="en-US" altLang="en-US" b="1" u="sng" dirty="0" err="1">
                <a:ea typeface="ＭＳ Ｐゴシック" pitchFamily="34" charset="-128"/>
              </a:rPr>
              <a:t>cont</a:t>
            </a:r>
            <a:r>
              <a:rPr lang="ja-JP" altLang="en-US" b="1" u="sng" dirty="0">
                <a:ea typeface="ＭＳ Ｐゴシック" pitchFamily="34" charset="-128"/>
              </a:rPr>
              <a:t>’</a:t>
            </a:r>
            <a:r>
              <a:rPr lang="en-US" altLang="ja-JP" b="1" u="sng"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way to make these objective determinations is to use the </a:t>
            </a:r>
            <a:r>
              <a:rPr lang="ja-JP" altLang="en-US" dirty="0">
                <a:ea typeface="ＭＳ Ｐゴシック" pitchFamily="34" charset="-128"/>
              </a:rPr>
              <a:t>“</a:t>
            </a:r>
            <a:r>
              <a:rPr lang="en-US" altLang="ja-JP" dirty="0">
                <a:ea typeface="ＭＳ Ｐゴシック" pitchFamily="34" charset="-128"/>
              </a:rPr>
              <a:t>reasonable person</a:t>
            </a:r>
            <a:r>
              <a:rPr lang="ja-JP" altLang="en-US" dirty="0">
                <a:ea typeface="ＭＳ Ｐゴシック" pitchFamily="34" charset="-128"/>
              </a:rPr>
              <a:t>”</a:t>
            </a:r>
            <a:r>
              <a:rPr lang="en-US" altLang="ja-JP" dirty="0">
                <a:ea typeface="ＭＳ Ｐゴシック" pitchFamily="34" charset="-128"/>
              </a:rPr>
              <a:t> standard. But will it be a reasonable adult, or a reasonable student</a:t>
            </a:r>
            <a:br>
              <a:rPr lang="en-US" altLang="ja-JP" dirty="0">
                <a:ea typeface="ＭＳ Ｐゴシック" pitchFamily="34" charset="-128"/>
              </a:rPr>
            </a:br>
            <a:endParaRPr lang="en-US" altLang="ja-JP"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Note that this scenario in the film was not a real situation but was created for this exercise. We will show you some modeled on real events, later in this program. </a:t>
            </a:r>
          </a:p>
          <a:p>
            <a:pPr eaLnBrk="1" hangingPunct="1">
              <a:spcBef>
                <a:spcPct val="0"/>
              </a:spcBef>
            </a:pPr>
            <a:endParaRPr lang="en-US" altLang="en-US" dirty="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8EBC11-2877-4316-8167-B37815A80DCE}" type="slidenum">
              <a:rPr lang="en-US" altLang="en-US" sz="1200"/>
              <a:pPr eaLnBrk="1" hangingPunct="1"/>
              <a:t>19</a:t>
            </a:fld>
            <a:endParaRPr lang="en-US" altLang="en-US" sz="1200"/>
          </a:p>
        </p:txBody>
      </p:sp>
    </p:spTree>
    <p:extLst>
      <p:ext uri="{BB962C8B-B14F-4D97-AF65-F5344CB8AC3E}">
        <p14:creationId xmlns:p14="http://schemas.microsoft.com/office/powerpoint/2010/main" val="1516047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96" indent="-173096">
              <a:buFont typeface="Arial" panose="020B0604020202020204" pitchFamily="34" charset="0"/>
              <a:buChar char="•"/>
            </a:pPr>
            <a:r>
              <a:rPr lang="en-US" dirty="0"/>
              <a:t>Presentation not for purpose of providing legal advice, no attorney-client relationship</a:t>
            </a:r>
          </a:p>
          <a:p>
            <a:pPr marL="173096" indent="-173096">
              <a:buFont typeface="Arial" panose="020B0604020202020204" pitchFamily="34" charset="0"/>
              <a:buChar char="•"/>
            </a:pPr>
            <a:r>
              <a:rPr lang="en-US" dirty="0"/>
              <a:t>The application and impact of laws can vary widely based on the specific facts involved. </a:t>
            </a:r>
          </a:p>
          <a:p>
            <a:pPr marL="173096" indent="-173096">
              <a:buFont typeface="Arial" panose="020B0604020202020204" pitchFamily="34" charset="0"/>
              <a:buChar char="•"/>
            </a:pPr>
            <a:r>
              <a:rPr lang="en-US" dirty="0"/>
              <a:t>Talk to your board/school attorney to obtain advice with respect to any particular issue or problem</a:t>
            </a:r>
          </a:p>
          <a:p>
            <a:pPr marL="173096" indent="-17309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51AF495F-3E14-4724-90CA-B840D8E821D5}" type="slidenum">
              <a:rPr lang="en-US" altLang="en-US" smtClean="0"/>
              <a:pPr>
                <a:defRPr/>
              </a:pPr>
              <a:t>2</a:t>
            </a:fld>
            <a:endParaRPr lang="en-US" altLang="en-US" dirty="0"/>
          </a:p>
        </p:txBody>
      </p:sp>
    </p:spTree>
    <p:extLst>
      <p:ext uri="{BB962C8B-B14F-4D97-AF65-F5344CB8AC3E}">
        <p14:creationId xmlns:p14="http://schemas.microsoft.com/office/powerpoint/2010/main" val="36530724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 </a:t>
            </a:r>
            <a:r>
              <a:rPr lang="en-US" altLang="en-US" b="1" u="sng" dirty="0" err="1">
                <a:ea typeface="ＭＳ Ｐゴシック" pitchFamily="34" charset="-128"/>
              </a:rPr>
              <a:t>cont</a:t>
            </a:r>
            <a:r>
              <a:rPr lang="ja-JP" altLang="en-US" b="1" u="sng" dirty="0">
                <a:ea typeface="ＭＳ Ｐゴシック" pitchFamily="34" charset="-128"/>
              </a:rPr>
              <a:t>’</a:t>
            </a:r>
            <a:r>
              <a:rPr lang="en-US" altLang="ja-JP" b="1" u="sng"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way to make these objective determinations is to use the </a:t>
            </a:r>
            <a:r>
              <a:rPr lang="ja-JP" altLang="en-US" dirty="0">
                <a:ea typeface="ＭＳ Ｐゴシック" pitchFamily="34" charset="-128"/>
              </a:rPr>
              <a:t>“</a:t>
            </a:r>
            <a:r>
              <a:rPr lang="en-US" altLang="ja-JP" dirty="0">
                <a:ea typeface="ＭＳ Ｐゴシック" pitchFamily="34" charset="-128"/>
              </a:rPr>
              <a:t>reasonable person</a:t>
            </a:r>
            <a:r>
              <a:rPr lang="ja-JP" altLang="en-US" dirty="0">
                <a:ea typeface="ＭＳ Ｐゴシック" pitchFamily="34" charset="-128"/>
              </a:rPr>
              <a:t>”</a:t>
            </a:r>
            <a:r>
              <a:rPr lang="en-US" altLang="ja-JP" dirty="0">
                <a:ea typeface="ＭＳ Ｐゴシック" pitchFamily="34" charset="-128"/>
              </a:rPr>
              <a:t> standard. But will it be a reasonable adult, or a reasonable student</a:t>
            </a:r>
            <a:br>
              <a:rPr lang="en-US" altLang="ja-JP" dirty="0">
                <a:ea typeface="ＭＳ Ｐゴシック" pitchFamily="34" charset="-128"/>
              </a:rPr>
            </a:br>
            <a:endParaRPr lang="en-US" altLang="ja-JP"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Note that this scenario in the film was not a real situation but was created for this exercise. We will show you some modeled on real events, later in this program. </a:t>
            </a:r>
          </a:p>
          <a:p>
            <a:pPr eaLnBrk="1" hangingPunct="1">
              <a:spcBef>
                <a:spcPct val="0"/>
              </a:spcBef>
            </a:pPr>
            <a:endParaRPr lang="en-US" altLang="en-US" dirty="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8EBC11-2877-4316-8167-B37815A80DCE}" type="slidenum">
              <a:rPr lang="en-US" altLang="en-US" sz="1200"/>
              <a:pPr eaLnBrk="1" hangingPunct="1"/>
              <a:t>20</a:t>
            </a:fld>
            <a:endParaRPr lang="en-US" altLang="en-US" sz="1200"/>
          </a:p>
        </p:txBody>
      </p:sp>
    </p:spTree>
    <p:extLst>
      <p:ext uri="{BB962C8B-B14F-4D97-AF65-F5344CB8AC3E}">
        <p14:creationId xmlns:p14="http://schemas.microsoft.com/office/powerpoint/2010/main" val="36338206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 </a:t>
            </a:r>
            <a:r>
              <a:rPr lang="en-US" altLang="en-US" b="1" u="sng" dirty="0" err="1">
                <a:ea typeface="ＭＳ Ｐゴシック" pitchFamily="34" charset="-128"/>
              </a:rPr>
              <a:t>cont</a:t>
            </a:r>
            <a:r>
              <a:rPr lang="ja-JP" altLang="en-US" b="1" u="sng" dirty="0">
                <a:ea typeface="ＭＳ Ｐゴシック" pitchFamily="34" charset="-128"/>
              </a:rPr>
              <a:t>’</a:t>
            </a:r>
            <a:r>
              <a:rPr lang="en-US" altLang="ja-JP" b="1" u="sng"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way to make these objective determinations is to use the </a:t>
            </a:r>
            <a:r>
              <a:rPr lang="ja-JP" altLang="en-US" dirty="0">
                <a:ea typeface="ＭＳ Ｐゴシック" pitchFamily="34" charset="-128"/>
              </a:rPr>
              <a:t>“</a:t>
            </a:r>
            <a:r>
              <a:rPr lang="en-US" altLang="ja-JP" dirty="0">
                <a:ea typeface="ＭＳ Ｐゴシック" pitchFamily="34" charset="-128"/>
              </a:rPr>
              <a:t>reasonable person</a:t>
            </a:r>
            <a:r>
              <a:rPr lang="ja-JP" altLang="en-US" dirty="0">
                <a:ea typeface="ＭＳ Ｐゴシック" pitchFamily="34" charset="-128"/>
              </a:rPr>
              <a:t>”</a:t>
            </a:r>
            <a:r>
              <a:rPr lang="en-US" altLang="ja-JP" dirty="0">
                <a:ea typeface="ＭＳ Ｐゴシック" pitchFamily="34" charset="-128"/>
              </a:rPr>
              <a:t> standard. But will it be a reasonable adult, or a reasonable student</a:t>
            </a:r>
            <a:br>
              <a:rPr lang="en-US" altLang="ja-JP" dirty="0">
                <a:ea typeface="ＭＳ Ｐゴシック" pitchFamily="34" charset="-128"/>
              </a:rPr>
            </a:br>
            <a:endParaRPr lang="en-US" altLang="ja-JP"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Note that this scenario in the film was not a real situation but was created for this exercise. We will show you some modeled on real events, later in this program. </a:t>
            </a:r>
          </a:p>
          <a:p>
            <a:pPr eaLnBrk="1" hangingPunct="1">
              <a:spcBef>
                <a:spcPct val="0"/>
              </a:spcBef>
            </a:pPr>
            <a:endParaRPr lang="en-US" altLang="en-US" dirty="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8EBC11-2877-4316-8167-B37815A80DCE}" type="slidenum">
              <a:rPr lang="en-US" altLang="en-US" sz="1200"/>
              <a:pPr eaLnBrk="1" hangingPunct="1"/>
              <a:t>21</a:t>
            </a:fld>
            <a:endParaRPr lang="en-US" altLang="en-US" sz="1200"/>
          </a:p>
        </p:txBody>
      </p:sp>
    </p:spTree>
    <p:extLst>
      <p:ext uri="{BB962C8B-B14F-4D97-AF65-F5344CB8AC3E}">
        <p14:creationId xmlns:p14="http://schemas.microsoft.com/office/powerpoint/2010/main" val="2631255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 </a:t>
            </a:r>
            <a:r>
              <a:rPr lang="en-US" altLang="en-US" b="1" u="sng" dirty="0" err="1">
                <a:ea typeface="ＭＳ Ｐゴシック" pitchFamily="34" charset="-128"/>
              </a:rPr>
              <a:t>cont</a:t>
            </a:r>
            <a:r>
              <a:rPr lang="ja-JP" altLang="en-US" b="1" u="sng" dirty="0">
                <a:ea typeface="ＭＳ Ｐゴシック" pitchFamily="34" charset="-128"/>
              </a:rPr>
              <a:t>’</a:t>
            </a:r>
            <a:r>
              <a:rPr lang="en-US" altLang="ja-JP" b="1" u="sng"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way to make these objective determinations is to use the </a:t>
            </a:r>
            <a:r>
              <a:rPr lang="ja-JP" altLang="en-US" dirty="0">
                <a:ea typeface="ＭＳ Ｐゴシック" pitchFamily="34" charset="-128"/>
              </a:rPr>
              <a:t>“</a:t>
            </a:r>
            <a:r>
              <a:rPr lang="en-US" altLang="ja-JP" dirty="0">
                <a:ea typeface="ＭＳ Ｐゴシック" pitchFamily="34" charset="-128"/>
              </a:rPr>
              <a:t>reasonable person</a:t>
            </a:r>
            <a:r>
              <a:rPr lang="ja-JP" altLang="en-US" dirty="0">
                <a:ea typeface="ＭＳ Ｐゴシック" pitchFamily="34" charset="-128"/>
              </a:rPr>
              <a:t>”</a:t>
            </a:r>
            <a:r>
              <a:rPr lang="en-US" altLang="ja-JP" dirty="0">
                <a:ea typeface="ＭＳ Ｐゴシック" pitchFamily="34" charset="-128"/>
              </a:rPr>
              <a:t> standard. But will it be a reasonable adult, or a reasonable student</a:t>
            </a:r>
            <a:br>
              <a:rPr lang="en-US" altLang="ja-JP" dirty="0">
                <a:ea typeface="ＭＳ Ｐゴシック" pitchFamily="34" charset="-128"/>
              </a:rPr>
            </a:br>
            <a:endParaRPr lang="en-US" altLang="ja-JP"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Note that this scenario in the film was not a real situation but was created for this exercise. We will show you some modeled on real events, later in this program. </a:t>
            </a:r>
          </a:p>
          <a:p>
            <a:pPr eaLnBrk="1" hangingPunct="1">
              <a:spcBef>
                <a:spcPct val="0"/>
              </a:spcBef>
            </a:pPr>
            <a:endParaRPr lang="en-US" altLang="en-US" dirty="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8EBC11-2877-4316-8167-B37815A80DCE}" type="slidenum">
              <a:rPr lang="en-US" altLang="en-US" sz="1200"/>
              <a:pPr eaLnBrk="1" hangingPunct="1"/>
              <a:t>22</a:t>
            </a:fld>
            <a:endParaRPr lang="en-US" altLang="en-US" sz="1200"/>
          </a:p>
        </p:txBody>
      </p:sp>
    </p:spTree>
    <p:extLst>
      <p:ext uri="{BB962C8B-B14F-4D97-AF65-F5344CB8AC3E}">
        <p14:creationId xmlns:p14="http://schemas.microsoft.com/office/powerpoint/2010/main" val="609488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 </a:t>
            </a:r>
            <a:r>
              <a:rPr lang="en-US" altLang="en-US" b="1" u="sng" dirty="0" err="1">
                <a:ea typeface="ＭＳ Ｐゴシック" pitchFamily="34" charset="-128"/>
              </a:rPr>
              <a:t>cont</a:t>
            </a:r>
            <a:r>
              <a:rPr lang="ja-JP" altLang="en-US" b="1" u="sng" dirty="0">
                <a:ea typeface="ＭＳ Ｐゴシック" pitchFamily="34" charset="-128"/>
              </a:rPr>
              <a:t>’</a:t>
            </a:r>
            <a:r>
              <a:rPr lang="en-US" altLang="ja-JP" b="1" u="sng"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way to make these objective determinations is to use the </a:t>
            </a:r>
            <a:r>
              <a:rPr lang="ja-JP" altLang="en-US" dirty="0">
                <a:ea typeface="ＭＳ Ｐゴシック" pitchFamily="34" charset="-128"/>
              </a:rPr>
              <a:t>“</a:t>
            </a:r>
            <a:r>
              <a:rPr lang="en-US" altLang="ja-JP" dirty="0">
                <a:ea typeface="ＭＳ Ｐゴシック" pitchFamily="34" charset="-128"/>
              </a:rPr>
              <a:t>reasonable person</a:t>
            </a:r>
            <a:r>
              <a:rPr lang="ja-JP" altLang="en-US" dirty="0">
                <a:ea typeface="ＭＳ Ｐゴシック" pitchFamily="34" charset="-128"/>
              </a:rPr>
              <a:t>”</a:t>
            </a:r>
            <a:r>
              <a:rPr lang="en-US" altLang="ja-JP" dirty="0">
                <a:ea typeface="ＭＳ Ｐゴシック" pitchFamily="34" charset="-128"/>
              </a:rPr>
              <a:t> standard. But will it be a reasonable adult, or a reasonable student</a:t>
            </a:r>
            <a:br>
              <a:rPr lang="en-US" altLang="ja-JP" dirty="0">
                <a:ea typeface="ＭＳ Ｐゴシック" pitchFamily="34" charset="-128"/>
              </a:rPr>
            </a:br>
            <a:endParaRPr lang="en-US" altLang="ja-JP"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Note that this scenario in the film was not a real situation but was created for this exercise. We will show you some modeled on real events, later in this program. </a:t>
            </a:r>
          </a:p>
          <a:p>
            <a:pPr eaLnBrk="1" hangingPunct="1">
              <a:spcBef>
                <a:spcPct val="0"/>
              </a:spcBef>
            </a:pPr>
            <a:endParaRPr lang="en-US" altLang="en-US" dirty="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8EBC11-2877-4316-8167-B37815A80DCE}" type="slidenum">
              <a:rPr lang="en-US" altLang="en-US" sz="1200"/>
              <a:pPr eaLnBrk="1" hangingPunct="1"/>
              <a:t>23</a:t>
            </a:fld>
            <a:endParaRPr lang="en-US" altLang="en-US" sz="1200"/>
          </a:p>
        </p:txBody>
      </p:sp>
    </p:spTree>
    <p:extLst>
      <p:ext uri="{BB962C8B-B14F-4D97-AF65-F5344CB8AC3E}">
        <p14:creationId xmlns:p14="http://schemas.microsoft.com/office/powerpoint/2010/main" val="15241084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 </a:t>
            </a:r>
            <a:r>
              <a:rPr lang="en-US" altLang="en-US" b="1" u="sng" dirty="0" err="1">
                <a:ea typeface="ＭＳ Ｐゴシック" pitchFamily="34" charset="-128"/>
              </a:rPr>
              <a:t>cont</a:t>
            </a:r>
            <a:r>
              <a:rPr lang="ja-JP" altLang="en-US" b="1" u="sng" dirty="0">
                <a:ea typeface="ＭＳ Ｐゴシック" pitchFamily="34" charset="-128"/>
              </a:rPr>
              <a:t>’</a:t>
            </a:r>
            <a:r>
              <a:rPr lang="en-US" altLang="ja-JP" b="1" u="sng"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way to make these objective determinations is to use the </a:t>
            </a:r>
            <a:r>
              <a:rPr lang="ja-JP" altLang="en-US" dirty="0">
                <a:ea typeface="ＭＳ Ｐゴシック" pitchFamily="34" charset="-128"/>
              </a:rPr>
              <a:t>“</a:t>
            </a:r>
            <a:r>
              <a:rPr lang="en-US" altLang="ja-JP" dirty="0">
                <a:ea typeface="ＭＳ Ｐゴシック" pitchFamily="34" charset="-128"/>
              </a:rPr>
              <a:t>reasonable person</a:t>
            </a:r>
            <a:r>
              <a:rPr lang="ja-JP" altLang="en-US" dirty="0">
                <a:ea typeface="ＭＳ Ｐゴシック" pitchFamily="34" charset="-128"/>
              </a:rPr>
              <a:t>”</a:t>
            </a:r>
            <a:r>
              <a:rPr lang="en-US" altLang="ja-JP" dirty="0">
                <a:ea typeface="ＭＳ Ｐゴシック" pitchFamily="34" charset="-128"/>
              </a:rPr>
              <a:t> standard. But will it be a reasonable adult, or a reasonable student</a:t>
            </a:r>
            <a:br>
              <a:rPr lang="en-US" altLang="ja-JP" dirty="0">
                <a:ea typeface="ＭＳ Ｐゴシック" pitchFamily="34" charset="-128"/>
              </a:rPr>
            </a:br>
            <a:endParaRPr lang="en-US" altLang="ja-JP"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Note that this scenario in the film was not a real situation but was created for this exercise. We will show you some modeled on real events, later in this program. </a:t>
            </a:r>
          </a:p>
          <a:p>
            <a:pPr eaLnBrk="1" hangingPunct="1">
              <a:spcBef>
                <a:spcPct val="0"/>
              </a:spcBef>
            </a:pPr>
            <a:endParaRPr lang="en-US" altLang="en-US" dirty="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8EBC11-2877-4316-8167-B37815A80DCE}" type="slidenum">
              <a:rPr lang="en-US" altLang="en-US" sz="1200"/>
              <a:pPr eaLnBrk="1" hangingPunct="1"/>
              <a:t>24</a:t>
            </a:fld>
            <a:endParaRPr lang="en-US" altLang="en-US" sz="1200"/>
          </a:p>
        </p:txBody>
      </p:sp>
    </p:spTree>
    <p:extLst>
      <p:ext uri="{BB962C8B-B14F-4D97-AF65-F5344CB8AC3E}">
        <p14:creationId xmlns:p14="http://schemas.microsoft.com/office/powerpoint/2010/main" val="42586613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ea typeface="ＭＳ Ｐゴシック" pitchFamily="34" charset="-128"/>
              </a:rPr>
              <a:t>Carl, </a:t>
            </a:r>
            <a:r>
              <a:rPr lang="en-US" altLang="en-US" b="1" u="sng" dirty="0" err="1">
                <a:ea typeface="ＭＳ Ｐゴシック" pitchFamily="34" charset="-128"/>
              </a:rPr>
              <a:t>cont</a:t>
            </a:r>
            <a:r>
              <a:rPr lang="ja-JP" altLang="en-US" b="1" u="sng" dirty="0">
                <a:ea typeface="ＭＳ Ｐゴシック" pitchFamily="34" charset="-128"/>
              </a:rPr>
              <a:t>’</a:t>
            </a:r>
            <a:r>
              <a:rPr lang="en-US" altLang="ja-JP" b="1" u="sng" dirty="0">
                <a:ea typeface="ＭＳ Ｐゴシック" pitchFamily="34" charset="-128"/>
              </a:rPr>
              <a:t>d</a:t>
            </a: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The way to make these objective determinations is to use the </a:t>
            </a:r>
            <a:r>
              <a:rPr lang="ja-JP" altLang="en-US" dirty="0">
                <a:ea typeface="ＭＳ Ｐゴシック" pitchFamily="34" charset="-128"/>
              </a:rPr>
              <a:t>“</a:t>
            </a:r>
            <a:r>
              <a:rPr lang="en-US" altLang="ja-JP" dirty="0">
                <a:ea typeface="ＭＳ Ｐゴシック" pitchFamily="34" charset="-128"/>
              </a:rPr>
              <a:t>reasonable person</a:t>
            </a:r>
            <a:r>
              <a:rPr lang="ja-JP" altLang="en-US" dirty="0">
                <a:ea typeface="ＭＳ Ｐゴシック" pitchFamily="34" charset="-128"/>
              </a:rPr>
              <a:t>”</a:t>
            </a:r>
            <a:r>
              <a:rPr lang="en-US" altLang="ja-JP" dirty="0">
                <a:ea typeface="ＭＳ Ｐゴシック" pitchFamily="34" charset="-128"/>
              </a:rPr>
              <a:t> standard. But will it be a reasonable adult, or a reasonable student</a:t>
            </a:r>
            <a:br>
              <a:rPr lang="en-US" altLang="ja-JP" dirty="0">
                <a:ea typeface="ＭＳ Ｐゴシック" pitchFamily="34" charset="-128"/>
              </a:rPr>
            </a:br>
            <a:endParaRPr lang="en-US" altLang="ja-JP"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dirty="0">
                <a:ea typeface="ＭＳ Ｐゴシック" pitchFamily="34" charset="-128"/>
              </a:rPr>
              <a:t>Note that this scenario in the film was not a real situation but was created for this exercise. We will show you some modeled on real events, later in this program. </a:t>
            </a:r>
          </a:p>
          <a:p>
            <a:pPr eaLnBrk="1" hangingPunct="1">
              <a:spcBef>
                <a:spcPct val="0"/>
              </a:spcBef>
            </a:pPr>
            <a:endParaRPr lang="en-US" altLang="en-US" dirty="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38EBC11-2877-4316-8167-B37815A80DCE}" type="slidenum">
              <a:rPr lang="en-US" altLang="en-US" sz="1200"/>
              <a:pPr eaLnBrk="1" hangingPunct="1"/>
              <a:t>25</a:t>
            </a:fld>
            <a:endParaRPr lang="en-US" altLang="en-US" sz="1200"/>
          </a:p>
        </p:txBody>
      </p:sp>
    </p:spTree>
    <p:extLst>
      <p:ext uri="{BB962C8B-B14F-4D97-AF65-F5344CB8AC3E}">
        <p14:creationId xmlns:p14="http://schemas.microsoft.com/office/powerpoint/2010/main" val="148727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4</a:t>
            </a:fld>
            <a:endParaRPr lang="en-US" altLang="en-US" sz="1200"/>
          </a:p>
        </p:txBody>
      </p:sp>
    </p:spTree>
    <p:extLst>
      <p:ext uri="{BB962C8B-B14F-4D97-AF65-F5344CB8AC3E}">
        <p14:creationId xmlns:p14="http://schemas.microsoft.com/office/powerpoint/2010/main" val="179137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5</a:t>
            </a:fld>
            <a:endParaRPr lang="en-US" altLang="en-US" sz="1200"/>
          </a:p>
        </p:txBody>
      </p:sp>
    </p:spTree>
    <p:extLst>
      <p:ext uri="{BB962C8B-B14F-4D97-AF65-F5344CB8AC3E}">
        <p14:creationId xmlns:p14="http://schemas.microsoft.com/office/powerpoint/2010/main" val="1877705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6</a:t>
            </a:fld>
            <a:endParaRPr lang="en-US" altLang="en-US" sz="1200"/>
          </a:p>
        </p:txBody>
      </p:sp>
    </p:spTree>
    <p:extLst>
      <p:ext uri="{BB962C8B-B14F-4D97-AF65-F5344CB8AC3E}">
        <p14:creationId xmlns:p14="http://schemas.microsoft.com/office/powerpoint/2010/main" val="1842520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7</a:t>
            </a:fld>
            <a:endParaRPr lang="en-US" altLang="en-US" sz="1200"/>
          </a:p>
        </p:txBody>
      </p:sp>
    </p:spTree>
    <p:extLst>
      <p:ext uri="{BB962C8B-B14F-4D97-AF65-F5344CB8AC3E}">
        <p14:creationId xmlns:p14="http://schemas.microsoft.com/office/powerpoint/2010/main" val="981217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itchFamily="34" charset="-128"/>
            </a:endParaRPr>
          </a:p>
          <a:p>
            <a:pPr eaLnBrk="1" hangingPunct="1">
              <a:spcBef>
                <a:spcPct val="0"/>
              </a:spcBef>
            </a:pPr>
            <a:endParaRPr lang="en-US" altLang="en-US" dirty="0">
              <a:ea typeface="ＭＳ Ｐゴシック" pitchFamily="34" charset="-128"/>
            </a:endParaRPr>
          </a:p>
          <a:p>
            <a:pPr eaLnBrk="1" hangingPunct="1">
              <a:spcBef>
                <a:spcPct val="0"/>
              </a:spcBef>
            </a:pPr>
            <a:r>
              <a:rPr lang="en-US" altLang="en-US" b="1" u="sng" dirty="0">
                <a:ea typeface="ＭＳ Ｐゴシック" pitchFamily="34" charset="-128"/>
              </a:rPr>
              <a:t>Carl</a:t>
            </a:r>
            <a:r>
              <a:rPr lang="en-US" altLang="en-US" dirty="0">
                <a:ea typeface="ＭＳ Ｐゴシック" pitchFamily="34" charset="-128"/>
              </a:rPr>
              <a:t>: At the end of this presentation, you should have a good idea of the answers to these questions.  </a:t>
            </a: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7853" indent="-287636" eaLnBrk="0" hangingPunct="0">
              <a:defRPr sz="2400">
                <a:solidFill>
                  <a:schemeClr val="tx1"/>
                </a:solidFill>
                <a:latin typeface="Arial" pitchFamily="34" charset="0"/>
                <a:ea typeface="ＭＳ Ｐゴシック" pitchFamily="34" charset="-128"/>
              </a:defRPr>
            </a:lvl2pPr>
            <a:lvl3pPr marL="1150544" indent="-230109" eaLnBrk="0" hangingPunct="0">
              <a:defRPr sz="2400">
                <a:solidFill>
                  <a:schemeClr val="tx1"/>
                </a:solidFill>
                <a:latin typeface="Arial" pitchFamily="34" charset="0"/>
                <a:ea typeface="ＭＳ Ｐゴシック" pitchFamily="34" charset="-128"/>
              </a:defRPr>
            </a:lvl3pPr>
            <a:lvl4pPr marL="1610761" indent="-230109" eaLnBrk="0" hangingPunct="0">
              <a:defRPr sz="2400">
                <a:solidFill>
                  <a:schemeClr val="tx1"/>
                </a:solidFill>
                <a:latin typeface="Arial" pitchFamily="34" charset="0"/>
                <a:ea typeface="ＭＳ Ｐゴシック" pitchFamily="34" charset="-128"/>
              </a:defRPr>
            </a:lvl4pPr>
            <a:lvl5pPr marL="2070979" indent="-230109" eaLnBrk="0" hangingPunct="0">
              <a:defRPr sz="2400">
                <a:solidFill>
                  <a:schemeClr val="tx1"/>
                </a:solidFill>
                <a:latin typeface="Arial" pitchFamily="34" charset="0"/>
                <a:ea typeface="ＭＳ Ｐゴシック" pitchFamily="34" charset="-128"/>
              </a:defRPr>
            </a:lvl5pPr>
            <a:lvl6pPr marL="2531196"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91414"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51631"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11849" indent="-230109"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9C0EDB1-1DDB-4473-8495-81A54BBB3AC1}" type="slidenum">
              <a:rPr lang="en-US" altLang="en-US" sz="1200"/>
              <a:pPr eaLnBrk="1" hangingPunct="1"/>
              <a:t>9</a:t>
            </a:fld>
            <a:endParaRPr lang="en-US" altLang="en-US" sz="1200"/>
          </a:p>
        </p:txBody>
      </p:sp>
    </p:spTree>
    <p:extLst>
      <p:ext uri="{BB962C8B-B14F-4D97-AF65-F5344CB8AC3E}">
        <p14:creationId xmlns:p14="http://schemas.microsoft.com/office/powerpoint/2010/main" val="1340622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371600" y="3657600"/>
            <a:ext cx="6324600" cy="0"/>
          </a:xfrm>
          <a:prstGeom prst="line">
            <a:avLst/>
          </a:prstGeom>
          <a:noFill/>
          <a:ln w="19050">
            <a:solidFill>
              <a:srgbClr val="993333"/>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6" descr="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575" y="0"/>
            <a:ext cx="9234488"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ctrTitle"/>
          </p:nvPr>
        </p:nvSpPr>
        <p:spPr>
          <a:xfrm>
            <a:off x="685800" y="2511425"/>
            <a:ext cx="7772400" cy="993775"/>
          </a:xfrm>
          <a:prstGeom prst="rect">
            <a:avLst/>
          </a:prstGeom>
        </p:spPr>
        <p:txBody>
          <a:bodyPr/>
          <a:lstStyle>
            <a:lvl1pPr algn="ctr">
              <a:defRPr sz="4000">
                <a:solidFill>
                  <a:srgbClr val="003366"/>
                </a:solidFill>
              </a:defRPr>
            </a:lvl1pPr>
          </a:lstStyle>
          <a:p>
            <a:r>
              <a:rPr lang="en-US"/>
              <a:t>Click to edit Master title style</a:t>
            </a:r>
          </a:p>
        </p:txBody>
      </p:sp>
      <p:sp>
        <p:nvSpPr>
          <p:cNvPr id="30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6"/>
          <p:cNvSpPr>
            <a:spLocks noGrp="1" noChangeArrowheads="1"/>
          </p:cNvSpPr>
          <p:nvPr>
            <p:ph type="ftr" sz="quarter" idx="10"/>
          </p:nvPr>
        </p:nvSpPr>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547766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477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57749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949407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477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83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95400"/>
            <a:ext cx="4038600" cy="2338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86188"/>
            <a:ext cx="4038600" cy="2339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2467904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477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83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295400"/>
            <a:ext cx="4038600" cy="4830763"/>
          </a:xfrm>
        </p:spPr>
        <p:txBody>
          <a:bodyPr/>
          <a:lstStyle/>
          <a:p>
            <a:pPr lvl="0"/>
            <a:endParaRPr lang="en-US" noProof="0"/>
          </a:p>
        </p:txBody>
      </p:sp>
      <p:sp>
        <p:nvSpPr>
          <p:cNvPr id="5"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63835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477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146995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409425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477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384103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153811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647700"/>
          </a:xfrm>
          <a:prstGeom prst="rect">
            <a:avLst/>
          </a:prstGeom>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3246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354305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3095700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397953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954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381000" y="6553200"/>
            <a:ext cx="83820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solidFill>
                  <a:schemeClr val="bg1"/>
                </a:solidFill>
              </a:defRPr>
            </a:lvl1pPr>
          </a:lstStyle>
          <a:p>
            <a:r>
              <a:rPr lang="en-US" altLang="en-US"/>
              <a:t>New Jersey School Boards Association – Serving Local Boards of Education Since 1914</a:t>
            </a:r>
          </a:p>
        </p:txBody>
      </p:sp>
      <p:pic>
        <p:nvPicPr>
          <p:cNvPr id="1028" name="Picture 1" descr="2.jp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5875" y="7938"/>
            <a:ext cx="9236075" cy="692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4"/>
          <p:cNvSpPr>
            <a:spLocks noGrp="1" noChangeArrowheads="1"/>
          </p:cNvSpPr>
          <p:nvPr>
            <p:ph type="title"/>
          </p:nvPr>
        </p:nvSpPr>
        <p:spPr bwMode="auto">
          <a:xfrm>
            <a:off x="990600" y="152400"/>
            <a:ext cx="76962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4081"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 id="2147484080" r:id="rId13"/>
  </p:sldLayoutIdLst>
  <p:hf sldNum="0" hdr="0" dt="0"/>
  <p:txStyles>
    <p:titleStyle>
      <a:lvl1pPr algn="ctr" rtl="0" eaLnBrk="0" fontAlgn="base" hangingPunct="0">
        <a:spcBef>
          <a:spcPct val="0"/>
        </a:spcBef>
        <a:spcAft>
          <a:spcPct val="0"/>
        </a:spcAft>
        <a:defRPr sz="3600" b="1">
          <a:solidFill>
            <a:srgbClr val="993333"/>
          </a:solidFill>
          <a:latin typeface="+mj-lt"/>
          <a:ea typeface="ＭＳ Ｐゴシック" charset="0"/>
          <a:cs typeface="ＭＳ Ｐゴシック" charset="0"/>
        </a:defRPr>
      </a:lvl1pPr>
      <a:lvl2pPr algn="ctr" rtl="0" eaLnBrk="0" fontAlgn="base" hangingPunct="0">
        <a:spcBef>
          <a:spcPct val="0"/>
        </a:spcBef>
        <a:spcAft>
          <a:spcPct val="0"/>
        </a:spcAft>
        <a:defRPr sz="3600" b="1">
          <a:solidFill>
            <a:srgbClr val="993333"/>
          </a:solidFill>
          <a:latin typeface="Arial" charset="0"/>
          <a:ea typeface="ＭＳ Ｐゴシック" charset="0"/>
          <a:cs typeface="ＭＳ Ｐゴシック" charset="0"/>
        </a:defRPr>
      </a:lvl2pPr>
      <a:lvl3pPr algn="ctr" rtl="0" eaLnBrk="0" fontAlgn="base" hangingPunct="0">
        <a:spcBef>
          <a:spcPct val="0"/>
        </a:spcBef>
        <a:spcAft>
          <a:spcPct val="0"/>
        </a:spcAft>
        <a:defRPr sz="3600" b="1">
          <a:solidFill>
            <a:srgbClr val="993333"/>
          </a:solidFill>
          <a:latin typeface="Arial" charset="0"/>
          <a:ea typeface="ＭＳ Ｐゴシック" charset="0"/>
          <a:cs typeface="ＭＳ Ｐゴシック" charset="0"/>
        </a:defRPr>
      </a:lvl3pPr>
      <a:lvl4pPr algn="ctr" rtl="0" eaLnBrk="0" fontAlgn="base" hangingPunct="0">
        <a:spcBef>
          <a:spcPct val="0"/>
        </a:spcBef>
        <a:spcAft>
          <a:spcPct val="0"/>
        </a:spcAft>
        <a:defRPr sz="3600" b="1">
          <a:solidFill>
            <a:srgbClr val="993333"/>
          </a:solidFill>
          <a:latin typeface="Arial" charset="0"/>
          <a:ea typeface="ＭＳ Ｐゴシック" charset="0"/>
          <a:cs typeface="ＭＳ Ｐゴシック" charset="0"/>
        </a:defRPr>
      </a:lvl4pPr>
      <a:lvl5pPr algn="ctr" rtl="0" eaLnBrk="0" fontAlgn="base" hangingPunct="0">
        <a:spcBef>
          <a:spcPct val="0"/>
        </a:spcBef>
        <a:spcAft>
          <a:spcPct val="0"/>
        </a:spcAft>
        <a:defRPr sz="3600" b="1">
          <a:solidFill>
            <a:srgbClr val="993333"/>
          </a:solidFill>
          <a:latin typeface="Arial" charset="0"/>
          <a:ea typeface="ＭＳ Ｐゴシック" charset="0"/>
          <a:cs typeface="ＭＳ Ｐゴシック" charset="0"/>
        </a:defRPr>
      </a:lvl5pPr>
      <a:lvl6pPr marL="457200" algn="l" rtl="0" fontAlgn="base">
        <a:spcBef>
          <a:spcPct val="0"/>
        </a:spcBef>
        <a:spcAft>
          <a:spcPct val="0"/>
        </a:spcAft>
        <a:defRPr sz="3600" b="1">
          <a:solidFill>
            <a:schemeClr val="bg1"/>
          </a:solidFill>
          <a:latin typeface="Arial" charset="0"/>
        </a:defRPr>
      </a:lvl6pPr>
      <a:lvl7pPr marL="914400" algn="l" rtl="0" fontAlgn="base">
        <a:spcBef>
          <a:spcPct val="0"/>
        </a:spcBef>
        <a:spcAft>
          <a:spcPct val="0"/>
        </a:spcAft>
        <a:defRPr sz="3600" b="1">
          <a:solidFill>
            <a:schemeClr val="bg1"/>
          </a:solidFill>
          <a:latin typeface="Arial" charset="0"/>
        </a:defRPr>
      </a:lvl7pPr>
      <a:lvl8pPr marL="1371600" algn="l" rtl="0" fontAlgn="base">
        <a:spcBef>
          <a:spcPct val="0"/>
        </a:spcBef>
        <a:spcAft>
          <a:spcPct val="0"/>
        </a:spcAft>
        <a:defRPr sz="3600" b="1">
          <a:solidFill>
            <a:schemeClr val="bg1"/>
          </a:solidFill>
          <a:latin typeface="Arial" charset="0"/>
        </a:defRPr>
      </a:lvl8pPr>
      <a:lvl9pPr marL="1828800" algn="l" rtl="0" fontAlgn="base">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lr>
          <a:srgbClr val="993333"/>
        </a:buClr>
        <a:buChar char="•"/>
        <a:defRPr sz="3200">
          <a:solidFill>
            <a:srgbClr val="003366"/>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993333"/>
        </a:buClr>
        <a:buChar char="–"/>
        <a:defRPr sz="2800">
          <a:solidFill>
            <a:srgbClr val="003366"/>
          </a:solidFill>
          <a:latin typeface="+mn-lt"/>
          <a:ea typeface="ＭＳ Ｐゴシック" charset="0"/>
        </a:defRPr>
      </a:lvl2pPr>
      <a:lvl3pPr marL="1143000" indent="-228600" algn="l" rtl="0" eaLnBrk="0" fontAlgn="base" hangingPunct="0">
        <a:spcBef>
          <a:spcPct val="20000"/>
        </a:spcBef>
        <a:spcAft>
          <a:spcPct val="0"/>
        </a:spcAft>
        <a:buClr>
          <a:srgbClr val="993333"/>
        </a:buClr>
        <a:buChar char="•"/>
        <a:defRPr sz="2400">
          <a:solidFill>
            <a:srgbClr val="003366"/>
          </a:solidFill>
          <a:latin typeface="+mn-lt"/>
          <a:ea typeface="ＭＳ Ｐゴシック" charset="0"/>
        </a:defRPr>
      </a:lvl3pPr>
      <a:lvl4pPr marL="1600200" indent="-228600" algn="l" rtl="0" eaLnBrk="0" fontAlgn="base" hangingPunct="0">
        <a:spcBef>
          <a:spcPct val="20000"/>
        </a:spcBef>
        <a:spcAft>
          <a:spcPct val="0"/>
        </a:spcAft>
        <a:buClr>
          <a:srgbClr val="993333"/>
        </a:buClr>
        <a:buChar char="–"/>
        <a:defRPr sz="2000">
          <a:solidFill>
            <a:srgbClr val="003366"/>
          </a:solidFill>
          <a:latin typeface="+mn-lt"/>
          <a:ea typeface="ＭＳ Ｐゴシック" charset="0"/>
        </a:defRPr>
      </a:lvl4pPr>
      <a:lvl5pPr marL="2057400" indent="-228600" algn="l" rtl="0" eaLnBrk="0" fontAlgn="base" hangingPunct="0">
        <a:spcBef>
          <a:spcPct val="20000"/>
        </a:spcBef>
        <a:spcAft>
          <a:spcPct val="0"/>
        </a:spcAft>
        <a:buClr>
          <a:srgbClr val="993333"/>
        </a:buClr>
        <a:buChar char="»"/>
        <a:defRPr sz="2000">
          <a:solidFill>
            <a:srgbClr val="003366"/>
          </a:solidFill>
          <a:latin typeface="+mn-lt"/>
          <a:ea typeface="ＭＳ Ｐゴシック" charset="0"/>
        </a:defRPr>
      </a:lvl5pPr>
      <a:lvl6pPr marL="2514600" indent="-228600" algn="l" rtl="0" fontAlgn="base">
        <a:spcBef>
          <a:spcPct val="20000"/>
        </a:spcBef>
        <a:spcAft>
          <a:spcPct val="0"/>
        </a:spcAft>
        <a:buClr>
          <a:srgbClr val="993333"/>
        </a:buClr>
        <a:buChar char="»"/>
        <a:defRPr sz="2000">
          <a:solidFill>
            <a:srgbClr val="003366"/>
          </a:solidFill>
          <a:latin typeface="+mn-lt"/>
        </a:defRPr>
      </a:lvl6pPr>
      <a:lvl7pPr marL="2971800" indent="-228600" algn="l" rtl="0" fontAlgn="base">
        <a:spcBef>
          <a:spcPct val="20000"/>
        </a:spcBef>
        <a:spcAft>
          <a:spcPct val="0"/>
        </a:spcAft>
        <a:buClr>
          <a:srgbClr val="993333"/>
        </a:buClr>
        <a:buChar char="»"/>
        <a:defRPr sz="2000">
          <a:solidFill>
            <a:srgbClr val="003366"/>
          </a:solidFill>
          <a:latin typeface="+mn-lt"/>
        </a:defRPr>
      </a:lvl7pPr>
      <a:lvl8pPr marL="3429000" indent="-228600" algn="l" rtl="0" fontAlgn="base">
        <a:spcBef>
          <a:spcPct val="20000"/>
        </a:spcBef>
        <a:spcAft>
          <a:spcPct val="0"/>
        </a:spcAft>
        <a:buClr>
          <a:srgbClr val="993333"/>
        </a:buClr>
        <a:buChar char="»"/>
        <a:defRPr sz="2000">
          <a:solidFill>
            <a:srgbClr val="003366"/>
          </a:solidFill>
          <a:latin typeface="+mn-lt"/>
        </a:defRPr>
      </a:lvl8pPr>
      <a:lvl9pPr marL="3886200" indent="-228600" algn="l" rtl="0" fontAlgn="base">
        <a:spcBef>
          <a:spcPct val="20000"/>
        </a:spcBef>
        <a:spcAft>
          <a:spcPct val="0"/>
        </a:spcAft>
        <a:buClr>
          <a:srgbClr val="993333"/>
        </a:buClr>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ww2.ed.gov/about/offices/list/ocr/docs/t9nprm-factsheet.pdf" TargetMode="External"/><Relationship Id="rId2" Type="http://schemas.openxmlformats.org/officeDocument/2006/relationships/hyperlink" Target="https://www.ed.gov/news/press-releases/us-department-education-releases-proposed-changes-title-ix-regulations-invites-public-comment" TargetMode="External"/><Relationship Id="rId1" Type="http://schemas.openxmlformats.org/officeDocument/2006/relationships/slideLayout" Target="../slideLayouts/slideLayout2.xml"/><Relationship Id="rId5" Type="http://schemas.openxmlformats.org/officeDocument/2006/relationships/hyperlink" Target="https://www.federalregister.gov/documents/2022/07/12/2022-13734/nondiscrimination-on-the-basis-of-sex-in-education-programs-or-activities-receiving-federal" TargetMode="External"/><Relationship Id="rId4" Type="http://schemas.openxmlformats.org/officeDocument/2006/relationships/hyperlink" Target="https://www2.ed.gov/about/offices/list/ocr/docs/t9nprm-chart.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khomel@njsba.org" TargetMode="External"/><Relationship Id="rId2" Type="http://schemas.openxmlformats.org/officeDocument/2006/relationships/hyperlink" Target="mailto:kasher@njsba.org" TargetMode="External"/><Relationship Id="rId1" Type="http://schemas.openxmlformats.org/officeDocument/2006/relationships/slideLayout" Target="../slideLayouts/slideLayout2.xml"/><Relationship Id="rId6" Type="http://schemas.openxmlformats.org/officeDocument/2006/relationships/hyperlink" Target="mailto:gcuciti@njsba.org" TargetMode="External"/><Relationship Id="rId5" Type="http://schemas.openxmlformats.org/officeDocument/2006/relationships/hyperlink" Target="mailto:sraup@njsba.org" TargetMode="External"/><Relationship Id="rId4" Type="http://schemas.openxmlformats.org/officeDocument/2006/relationships/hyperlink" Target="mailto:krebovich@njsba.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9"/>
          <p:cNvSpPr txBox="1">
            <a:spLocks noChangeArrowheads="1"/>
          </p:cNvSpPr>
          <p:nvPr/>
        </p:nvSpPr>
        <p:spPr bwMode="auto">
          <a:xfrm>
            <a:off x="2667000" y="277091"/>
            <a:ext cx="6019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altLang="en-US" sz="4000" b="1" dirty="0">
                <a:solidFill>
                  <a:srgbClr val="003366"/>
                </a:solidFill>
              </a:rPr>
              <a:t>Title IX Proposed Regulation Change…what we know</a:t>
            </a:r>
            <a:endParaRPr lang="en-US" altLang="en-US" sz="4000" dirty="0">
              <a:solidFill>
                <a:srgbClr val="003366"/>
              </a:solidFill>
            </a:endParaRPr>
          </a:p>
        </p:txBody>
      </p:sp>
      <p:sp>
        <p:nvSpPr>
          <p:cNvPr id="10" name="Text Box 4"/>
          <p:cNvSpPr txBox="1">
            <a:spLocks noChangeArrowheads="1"/>
          </p:cNvSpPr>
          <p:nvPr/>
        </p:nvSpPr>
        <p:spPr bwMode="auto">
          <a:xfrm>
            <a:off x="2971800" y="2678113"/>
            <a:ext cx="60198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fontAlgn="auto">
              <a:spcBef>
                <a:spcPct val="50000"/>
              </a:spcBef>
              <a:spcAft>
                <a:spcPts val="0"/>
              </a:spcAft>
              <a:defRPr/>
            </a:pPr>
            <a:r>
              <a:rPr lang="en-US" dirty="0">
                <a:solidFill>
                  <a:srgbClr val="993333"/>
                </a:solidFill>
                <a:latin typeface="+mn-lt"/>
                <a:ea typeface="+mn-ea"/>
              </a:rPr>
              <a:t>____________________________________________</a:t>
            </a:r>
            <a:endParaRPr lang="en-US" dirty="0">
              <a:latin typeface="+mn-lt"/>
              <a:ea typeface="+mn-ea"/>
            </a:endParaRPr>
          </a:p>
        </p:txBody>
      </p:sp>
      <p:sp>
        <p:nvSpPr>
          <p:cNvPr id="17411" name="Rectangle 10"/>
          <p:cNvSpPr txBox="1">
            <a:spLocks noChangeArrowheads="1"/>
          </p:cNvSpPr>
          <p:nvPr/>
        </p:nvSpPr>
        <p:spPr bwMode="auto">
          <a:xfrm>
            <a:off x="2939473" y="2971800"/>
            <a:ext cx="6019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spcBef>
                <a:spcPct val="20000"/>
              </a:spcBef>
              <a:buClr>
                <a:srgbClr val="993333"/>
              </a:buClr>
            </a:pPr>
            <a:r>
              <a:rPr lang="en-US" altLang="en-US" dirty="0">
                <a:solidFill>
                  <a:srgbClr val="003366"/>
                </a:solidFill>
              </a:rPr>
              <a:t>Personnel Administrators Association </a:t>
            </a:r>
          </a:p>
          <a:p>
            <a:pPr>
              <a:spcBef>
                <a:spcPct val="20000"/>
              </a:spcBef>
              <a:buClr>
                <a:srgbClr val="993333"/>
              </a:buClr>
            </a:pPr>
            <a:r>
              <a:rPr lang="en-US" altLang="en-US" dirty="0">
                <a:solidFill>
                  <a:srgbClr val="003366"/>
                </a:solidFill>
              </a:rPr>
              <a:t>September 15, 2022 </a:t>
            </a:r>
          </a:p>
        </p:txBody>
      </p:sp>
      <p:sp>
        <p:nvSpPr>
          <p:cNvPr id="2" name="TextBox 1"/>
          <p:cNvSpPr txBox="1"/>
          <p:nvPr/>
        </p:nvSpPr>
        <p:spPr>
          <a:xfrm>
            <a:off x="2955636" y="4267200"/>
            <a:ext cx="5987473" cy="800219"/>
          </a:xfrm>
          <a:prstGeom prst="rect">
            <a:avLst/>
          </a:prstGeom>
          <a:noFill/>
        </p:spPr>
        <p:txBody>
          <a:bodyPr wrap="square" rtlCol="0">
            <a:spAutoFit/>
          </a:bodyPr>
          <a:lstStyle/>
          <a:p>
            <a:endParaRPr lang="en-US" sz="1000" dirty="0"/>
          </a:p>
          <a:p>
            <a:r>
              <a:rPr lang="en-US" sz="900" dirty="0"/>
              <a:t>© New Jersey School Boards Association</a:t>
            </a:r>
          </a:p>
          <a:p>
            <a:r>
              <a:rPr lang="en-US" sz="900" dirty="0"/>
              <a:t>    413 West State Street, Trenton, New Jersey 08618</a:t>
            </a:r>
          </a:p>
          <a:p>
            <a:r>
              <a:rPr lang="en-US" sz="900" dirty="0"/>
              <a:t>All rights reserved. No part of this document may be reproduced in any form or by any means without permission in writing from NJSBA.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altLang="en-US" sz="3200" dirty="0" err="1"/>
              <a:t>Bostock</a:t>
            </a:r>
            <a:r>
              <a:rPr lang="en-US" altLang="en-US" sz="3200" dirty="0"/>
              <a:t> v. Clayton County </a:t>
            </a:r>
            <a:br>
              <a:rPr lang="en-US" altLang="en-US" sz="3200" dirty="0"/>
            </a:br>
            <a:r>
              <a:rPr lang="en-US" altLang="en-US" sz="3200" dirty="0"/>
              <a:t>140 </a:t>
            </a:r>
            <a:r>
              <a:rPr lang="en-US" altLang="en-US" sz="3200" dirty="0" err="1"/>
              <a:t>S.Ct</a:t>
            </a:r>
            <a:r>
              <a:rPr lang="en-US" altLang="en-US" sz="3200" dirty="0"/>
              <a:t>. 1731(2020)</a:t>
            </a:r>
            <a:endParaRPr lang="en-US" sz="3200" dirty="0">
              <a:cs typeface="+mj-cs"/>
            </a:endParaRPr>
          </a:p>
        </p:txBody>
      </p:sp>
      <p:sp>
        <p:nvSpPr>
          <p:cNvPr id="20482" name="Rectangle 3"/>
          <p:cNvSpPr>
            <a:spLocks noGrp="1" noChangeArrowheads="1"/>
          </p:cNvSpPr>
          <p:nvPr>
            <p:ph type="body" sz="half" idx="4294967295"/>
          </p:nvPr>
        </p:nvSpPr>
        <p:spPr>
          <a:xfrm>
            <a:off x="1066800" y="1066800"/>
            <a:ext cx="7848600" cy="5181600"/>
          </a:xfrm>
        </p:spPr>
        <p:txBody>
          <a:bodyPr/>
          <a:lstStyle/>
          <a:p>
            <a:pPr eaLnBrk="1" hangingPunct="1">
              <a:buFontTx/>
              <a:buNone/>
            </a:pPr>
            <a:r>
              <a:rPr lang="en-US" altLang="en-US" b="1" dirty="0">
                <a:ea typeface="ＭＳ Ｐゴシック" pitchFamily="34" charset="-128"/>
              </a:rPr>
              <a:t>	Justice Gorsuch wrote the majority opinion “it is impossible to discriminate against a person” on the basis of sexual orientation or gender identity without “discriminating against that individual on the basis of sex.” </a:t>
            </a:r>
          </a:p>
        </p:txBody>
      </p:sp>
    </p:spTree>
    <p:extLst>
      <p:ext uri="{BB962C8B-B14F-4D97-AF65-F5344CB8AC3E}">
        <p14:creationId xmlns:p14="http://schemas.microsoft.com/office/powerpoint/2010/main" val="3242464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altLang="en-US" sz="3200" dirty="0"/>
              <a:t>Title IX </a:t>
            </a:r>
            <a:endParaRPr lang="en-US" sz="3200" dirty="0">
              <a:cs typeface="+mj-cs"/>
            </a:endParaRPr>
          </a:p>
        </p:txBody>
      </p:sp>
      <p:sp>
        <p:nvSpPr>
          <p:cNvPr id="20482" name="Rectangle 3"/>
          <p:cNvSpPr>
            <a:spLocks noGrp="1" noChangeArrowheads="1"/>
          </p:cNvSpPr>
          <p:nvPr>
            <p:ph type="body" sz="half" idx="4294967295"/>
          </p:nvPr>
        </p:nvSpPr>
        <p:spPr>
          <a:xfrm>
            <a:off x="1066800" y="1066800"/>
            <a:ext cx="7848600" cy="5181600"/>
          </a:xfrm>
        </p:spPr>
        <p:txBody>
          <a:bodyPr/>
          <a:lstStyle/>
          <a:p>
            <a:pPr marL="0" indent="0">
              <a:spcBef>
                <a:spcPts val="2475"/>
              </a:spcBef>
              <a:buNone/>
              <a:defRPr/>
            </a:pPr>
            <a:r>
              <a:rPr lang="en-US" altLang="ja-JP" sz="8800" b="1" dirty="0">
                <a:ea typeface="ＭＳ Ｐゴシック" pitchFamily="34" charset="-128"/>
              </a:rPr>
              <a:t>Now What….??</a:t>
            </a:r>
          </a:p>
          <a:p>
            <a:pPr algn="ctr" eaLnBrk="1" hangingPunct="1">
              <a:buFontTx/>
              <a:buNone/>
            </a:pPr>
            <a:endParaRPr lang="en-US" altLang="en-US" b="1" dirty="0">
              <a:ea typeface="ＭＳ Ｐゴシック" pitchFamily="34" charset="-128"/>
            </a:endParaRPr>
          </a:p>
        </p:txBody>
      </p:sp>
    </p:spTree>
    <p:extLst>
      <p:ext uri="{BB962C8B-B14F-4D97-AF65-F5344CB8AC3E}">
        <p14:creationId xmlns:p14="http://schemas.microsoft.com/office/powerpoint/2010/main" val="159396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altLang="en-US" sz="3200" dirty="0"/>
              <a:t>Title IX </a:t>
            </a:r>
            <a:endParaRPr lang="en-US" sz="3200" dirty="0">
              <a:cs typeface="+mj-cs"/>
            </a:endParaRPr>
          </a:p>
        </p:txBody>
      </p:sp>
      <p:sp>
        <p:nvSpPr>
          <p:cNvPr id="20482" name="Rectangle 3"/>
          <p:cNvSpPr>
            <a:spLocks noGrp="1" noChangeArrowheads="1"/>
          </p:cNvSpPr>
          <p:nvPr>
            <p:ph type="body" sz="half" idx="4294967295"/>
          </p:nvPr>
        </p:nvSpPr>
        <p:spPr>
          <a:xfrm>
            <a:off x="914400" y="762000"/>
            <a:ext cx="7848600" cy="5181600"/>
          </a:xfrm>
        </p:spPr>
        <p:txBody>
          <a:bodyPr/>
          <a:lstStyle/>
          <a:p>
            <a:pPr marL="0" indent="0">
              <a:spcBef>
                <a:spcPts val="2475"/>
              </a:spcBef>
              <a:buNone/>
              <a:defRPr/>
            </a:pPr>
            <a:r>
              <a:rPr lang="en-US" altLang="ja-JP" sz="2800" b="1" dirty="0">
                <a:ea typeface="ＭＳ Ｐゴシック" pitchFamily="34" charset="-128"/>
              </a:rPr>
              <a:t>Rule making – staff will review the public comments, respond as deemed necessary and then write the final draft of the rules. </a:t>
            </a:r>
          </a:p>
          <a:p>
            <a:pPr marL="0" indent="0">
              <a:spcBef>
                <a:spcPts val="2475"/>
              </a:spcBef>
              <a:buNone/>
              <a:defRPr/>
            </a:pPr>
            <a:r>
              <a:rPr lang="en-US" altLang="ja-JP" sz="2800" b="1" dirty="0">
                <a:ea typeface="ＭＳ Ｐゴシック" pitchFamily="34" charset="-128"/>
              </a:rPr>
              <a:t>Unofficial time frame for issuance of final rules is May or June of 2023, with rule being effective for 2023-2024 school year</a:t>
            </a:r>
          </a:p>
          <a:p>
            <a:pPr marL="0" indent="0">
              <a:spcBef>
                <a:spcPts val="2475"/>
              </a:spcBef>
              <a:buNone/>
              <a:defRPr/>
            </a:pPr>
            <a:endParaRPr lang="en-US" altLang="ja-JP" sz="3600" b="1" dirty="0">
              <a:ea typeface="ＭＳ Ｐゴシック" pitchFamily="34" charset="-128"/>
            </a:endParaRPr>
          </a:p>
          <a:p>
            <a:pPr algn="ctr" eaLnBrk="1" hangingPunct="1">
              <a:buFontTx/>
              <a:buNone/>
            </a:pPr>
            <a:endParaRPr lang="en-US" altLang="en-US" b="1" dirty="0">
              <a:ea typeface="ＭＳ Ｐゴシック" pitchFamily="34" charset="-12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3887932"/>
            <a:ext cx="2019300" cy="2019300"/>
          </a:xfrm>
          <a:prstGeom prst="rect">
            <a:avLst/>
          </a:prstGeom>
        </p:spPr>
      </p:pic>
    </p:spTree>
    <p:extLst>
      <p:ext uri="{BB962C8B-B14F-4D97-AF65-F5344CB8AC3E}">
        <p14:creationId xmlns:p14="http://schemas.microsoft.com/office/powerpoint/2010/main" val="670466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altLang="en-US" sz="3200" dirty="0"/>
              <a:t>Title IX </a:t>
            </a:r>
            <a:endParaRPr lang="en-US" sz="3200" dirty="0">
              <a:cs typeface="+mj-cs"/>
            </a:endParaRPr>
          </a:p>
        </p:txBody>
      </p:sp>
      <p:sp>
        <p:nvSpPr>
          <p:cNvPr id="20482" name="Rectangle 3"/>
          <p:cNvSpPr>
            <a:spLocks noGrp="1" noChangeArrowheads="1"/>
          </p:cNvSpPr>
          <p:nvPr>
            <p:ph type="body" sz="half" idx="4294967295"/>
          </p:nvPr>
        </p:nvSpPr>
        <p:spPr>
          <a:xfrm>
            <a:off x="914400" y="762000"/>
            <a:ext cx="7848600" cy="5181600"/>
          </a:xfrm>
        </p:spPr>
        <p:txBody>
          <a:bodyPr/>
          <a:lstStyle/>
          <a:p>
            <a:pPr eaLnBrk="1" hangingPunct="1"/>
            <a:r>
              <a:rPr lang="en-US" altLang="en-US" b="1" dirty="0">
                <a:ea typeface="ＭＳ Ｐゴシック" pitchFamily="34" charset="-128"/>
              </a:rPr>
              <a:t>Final product will not necessarily look the same as the proposed rules…they may change during the rulemaking process after considering comments from stakeholders</a:t>
            </a:r>
          </a:p>
          <a:p>
            <a:pPr eaLnBrk="1" hangingPunct="1">
              <a:buFontTx/>
              <a:buNone/>
            </a:pPr>
            <a:endParaRPr lang="en-US" altLang="en-US" b="1" dirty="0">
              <a:ea typeface="ＭＳ Ｐゴシック" pitchFamily="34" charset="-128"/>
            </a:endParaRPr>
          </a:p>
        </p:txBody>
      </p:sp>
    </p:spTree>
    <p:extLst>
      <p:ext uri="{BB962C8B-B14F-4D97-AF65-F5344CB8AC3E}">
        <p14:creationId xmlns:p14="http://schemas.microsoft.com/office/powerpoint/2010/main" val="176878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altLang="en-US" sz="3200" dirty="0"/>
              <a:t>Title IX</a:t>
            </a:r>
            <a:endParaRPr lang="en-US" sz="3200" dirty="0">
              <a:cs typeface="+mj-cs"/>
            </a:endParaRPr>
          </a:p>
        </p:txBody>
      </p:sp>
      <p:sp>
        <p:nvSpPr>
          <p:cNvPr id="20482" name="Rectangle 3"/>
          <p:cNvSpPr>
            <a:spLocks noGrp="1" noChangeArrowheads="1"/>
          </p:cNvSpPr>
          <p:nvPr>
            <p:ph type="body" sz="half" idx="4294967295"/>
          </p:nvPr>
        </p:nvSpPr>
        <p:spPr>
          <a:xfrm>
            <a:off x="1066800" y="1066800"/>
            <a:ext cx="7848600" cy="5181600"/>
          </a:xfrm>
        </p:spPr>
        <p:txBody>
          <a:bodyPr/>
          <a:lstStyle/>
          <a:p>
            <a:pPr marL="0" indent="0">
              <a:spcBef>
                <a:spcPts val="2475"/>
              </a:spcBef>
              <a:buNone/>
              <a:defRPr/>
            </a:pPr>
            <a:r>
              <a:rPr lang="en-US" altLang="ja-JP" sz="6600" b="1" dirty="0">
                <a:ea typeface="ＭＳ Ｐゴシック" pitchFamily="34" charset="-128"/>
              </a:rPr>
              <a:t>Hurry Up and Wait</a:t>
            </a:r>
          </a:p>
          <a:p>
            <a:pPr algn="ctr" eaLnBrk="1" hangingPunct="1">
              <a:buFontTx/>
              <a:buNone/>
            </a:pPr>
            <a:endParaRPr lang="en-US" altLang="en-US" b="1" dirty="0">
              <a:ea typeface="ＭＳ Ｐゴシック" pitchFamily="34" charset="-128"/>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8044" y="2057400"/>
            <a:ext cx="3661756" cy="3657600"/>
          </a:xfrm>
          <a:prstGeom prst="rect">
            <a:avLst/>
          </a:prstGeom>
        </p:spPr>
      </p:pic>
    </p:spTree>
    <p:extLst>
      <p:ext uri="{BB962C8B-B14F-4D97-AF65-F5344CB8AC3E}">
        <p14:creationId xmlns:p14="http://schemas.microsoft.com/office/powerpoint/2010/main" val="2117216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5124" name="Rectangle 3"/>
          <p:cNvSpPr>
            <a:spLocks noGrp="1" noChangeArrowheads="1"/>
          </p:cNvSpPr>
          <p:nvPr>
            <p:ph type="body" sz="half" idx="4294967295"/>
          </p:nvPr>
        </p:nvSpPr>
        <p:spPr>
          <a:xfrm>
            <a:off x="1066800" y="1219200"/>
            <a:ext cx="7924800" cy="4906963"/>
          </a:xfrm>
        </p:spPr>
        <p:txBody>
          <a:bodyPr/>
          <a:lstStyle/>
          <a:p>
            <a:r>
              <a:rPr lang="en-US" sz="4400" dirty="0"/>
              <a:t>Clearly protect students and employees from all forms of sex discrimination</a:t>
            </a:r>
          </a:p>
          <a:p>
            <a:pPr lvl="1"/>
            <a:r>
              <a:rPr lang="en-US" sz="3200" dirty="0"/>
              <a:t>Includes protections against discrimination based on </a:t>
            </a:r>
            <a:r>
              <a:rPr lang="en-US" sz="3200" u="sng" dirty="0"/>
              <a:t>sex stereotypes and pregnancy; </a:t>
            </a:r>
          </a:p>
          <a:p>
            <a:pPr lvl="1"/>
            <a:r>
              <a:rPr lang="en-US" sz="3200" dirty="0"/>
              <a:t>“sex” includes </a:t>
            </a:r>
            <a:r>
              <a:rPr lang="en-US" sz="3200" u="sng" dirty="0"/>
              <a:t>sexual orientation </a:t>
            </a:r>
            <a:r>
              <a:rPr lang="en-US" sz="3200" dirty="0"/>
              <a:t>and </a:t>
            </a:r>
            <a:r>
              <a:rPr lang="en-US" sz="3200" u="sng" dirty="0"/>
              <a:t>gender identity </a:t>
            </a:r>
          </a:p>
          <a:p>
            <a:pPr marL="0" indent="0">
              <a:buNone/>
            </a:pPr>
            <a:endParaRPr lang="en-US" sz="4800" dirty="0"/>
          </a:p>
          <a:p>
            <a:pPr marL="0" indent="0" eaLnBrk="1" hangingPunct="1">
              <a:spcAft>
                <a:spcPts val="600"/>
              </a:spcAft>
              <a:buFontTx/>
              <a:buNone/>
              <a:defRPr/>
            </a:pPr>
            <a:endParaRPr lang="en-US" sz="4800" dirty="0">
              <a:ea typeface="+mn-ea"/>
              <a:cs typeface="+mn-cs"/>
            </a:endParaRPr>
          </a:p>
        </p:txBody>
      </p:sp>
    </p:spTree>
    <p:extLst>
      <p:ext uri="{BB962C8B-B14F-4D97-AF65-F5344CB8AC3E}">
        <p14:creationId xmlns:p14="http://schemas.microsoft.com/office/powerpoint/2010/main" val="1970150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6148" name="Rectangle 3"/>
          <p:cNvSpPr>
            <a:spLocks noGrp="1" noChangeArrowheads="1"/>
          </p:cNvSpPr>
          <p:nvPr>
            <p:ph type="body" sz="half" idx="4294967295"/>
          </p:nvPr>
        </p:nvSpPr>
        <p:spPr>
          <a:xfrm>
            <a:off x="1219200" y="1447800"/>
            <a:ext cx="7391400" cy="4678363"/>
          </a:xfrm>
        </p:spPr>
        <p:txBody>
          <a:bodyPr/>
          <a:lstStyle/>
          <a:p>
            <a:pPr eaLnBrk="1" hangingPunct="1">
              <a:defRPr/>
            </a:pPr>
            <a:r>
              <a:rPr lang="en-US" sz="4800" dirty="0"/>
              <a:t>Provide full protection from sex-based harassment</a:t>
            </a:r>
          </a:p>
          <a:p>
            <a:pPr lvl="1" eaLnBrk="1" hangingPunct="1">
              <a:defRPr/>
            </a:pPr>
            <a:r>
              <a:rPr lang="en-US" dirty="0"/>
              <a:t>Includes </a:t>
            </a:r>
            <a:r>
              <a:rPr lang="en-US" u="sng" dirty="0"/>
              <a:t>unwelcomed sex-based conduct</a:t>
            </a:r>
            <a:r>
              <a:rPr lang="en-US" dirty="0"/>
              <a:t> that creates a hostile environment by denying or limiting a person’s participation in or benefit from educational programs or activity</a:t>
            </a:r>
          </a:p>
          <a:p>
            <a:pPr eaLnBrk="1" hangingPunct="1">
              <a:defRPr/>
            </a:pPr>
            <a:endParaRPr lang="en-US" sz="2800" b="1" dirty="0">
              <a:ea typeface="+mn-ea"/>
              <a:cs typeface="+mn-cs"/>
            </a:endParaRPr>
          </a:p>
        </p:txBody>
      </p:sp>
    </p:spTree>
    <p:extLst>
      <p:ext uri="{BB962C8B-B14F-4D97-AF65-F5344CB8AC3E}">
        <p14:creationId xmlns:p14="http://schemas.microsoft.com/office/powerpoint/2010/main" val="2197306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26626" name="Rectangle 3"/>
          <p:cNvSpPr>
            <a:spLocks noGrp="1" noChangeArrowheads="1"/>
          </p:cNvSpPr>
          <p:nvPr>
            <p:ph type="body" sz="half" idx="4294967295"/>
          </p:nvPr>
        </p:nvSpPr>
        <p:spPr>
          <a:xfrm>
            <a:off x="1066800" y="1066800"/>
            <a:ext cx="7924800" cy="5334000"/>
          </a:xfrm>
        </p:spPr>
        <p:txBody>
          <a:bodyPr/>
          <a:lstStyle/>
          <a:p>
            <a:pPr eaLnBrk="1" hangingPunct="1">
              <a:lnSpc>
                <a:spcPct val="90000"/>
              </a:lnSpc>
            </a:pPr>
            <a:r>
              <a:rPr lang="en-US" sz="4800" dirty="0"/>
              <a:t>Protect the right of parents and guardians to support their elementary and secondary school children</a:t>
            </a:r>
          </a:p>
          <a:p>
            <a:pPr lvl="1" eaLnBrk="1" hangingPunct="1">
              <a:lnSpc>
                <a:spcPct val="90000"/>
              </a:lnSpc>
            </a:pPr>
            <a:r>
              <a:rPr lang="en-US" sz="3600" dirty="0"/>
              <a:t>Parents and guardians may seek assistance and participate in grievance procedures o/b/o a student</a:t>
            </a:r>
          </a:p>
          <a:p>
            <a:pPr eaLnBrk="1" hangingPunct="1">
              <a:lnSpc>
                <a:spcPct val="90000"/>
              </a:lnSpc>
              <a:buFontTx/>
              <a:buNone/>
            </a:pPr>
            <a:endParaRPr lang="en-US" altLang="en-US" sz="4800" dirty="0">
              <a:ea typeface="ＭＳ Ｐゴシック" pitchFamily="34" charset="-128"/>
            </a:endParaRPr>
          </a:p>
        </p:txBody>
      </p:sp>
    </p:spTree>
    <p:extLst>
      <p:ext uri="{BB962C8B-B14F-4D97-AF65-F5344CB8AC3E}">
        <p14:creationId xmlns:p14="http://schemas.microsoft.com/office/powerpoint/2010/main" val="2664320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26626" name="Rectangle 3"/>
          <p:cNvSpPr>
            <a:spLocks noGrp="1" noChangeArrowheads="1"/>
          </p:cNvSpPr>
          <p:nvPr>
            <p:ph type="body" sz="half" idx="4294967295"/>
          </p:nvPr>
        </p:nvSpPr>
        <p:spPr>
          <a:xfrm>
            <a:off x="1066800" y="1066800"/>
            <a:ext cx="7924800" cy="5334000"/>
          </a:xfrm>
        </p:spPr>
        <p:txBody>
          <a:bodyPr/>
          <a:lstStyle/>
          <a:p>
            <a:r>
              <a:rPr lang="en-US" sz="4400" dirty="0"/>
              <a:t>Protect students and employees who are pregnant or have pregnancy-related conditions.</a:t>
            </a:r>
          </a:p>
          <a:p>
            <a:pPr lvl="1"/>
            <a:r>
              <a:rPr lang="en-US" sz="3200" dirty="0"/>
              <a:t>Requires </a:t>
            </a:r>
            <a:r>
              <a:rPr lang="en-US" sz="3200" u="sng" dirty="0"/>
              <a:t>reasonable modifications for pregnant students reasonable breaks for employees and lactation space</a:t>
            </a:r>
          </a:p>
          <a:p>
            <a:pPr eaLnBrk="1" hangingPunct="1">
              <a:lnSpc>
                <a:spcPct val="90000"/>
              </a:lnSpc>
              <a:buFontTx/>
              <a:buNone/>
            </a:pPr>
            <a:endParaRPr lang="en-US" altLang="en-US" sz="4800" dirty="0">
              <a:ea typeface="ＭＳ Ｐゴシック" pitchFamily="34" charset="-128"/>
            </a:endParaRPr>
          </a:p>
        </p:txBody>
      </p:sp>
    </p:spTree>
    <p:extLst>
      <p:ext uri="{BB962C8B-B14F-4D97-AF65-F5344CB8AC3E}">
        <p14:creationId xmlns:p14="http://schemas.microsoft.com/office/powerpoint/2010/main" val="1732756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26626" name="Rectangle 3"/>
          <p:cNvSpPr>
            <a:spLocks noGrp="1" noChangeArrowheads="1"/>
          </p:cNvSpPr>
          <p:nvPr>
            <p:ph type="body" sz="half" idx="4294967295"/>
          </p:nvPr>
        </p:nvSpPr>
        <p:spPr>
          <a:xfrm>
            <a:off x="1066800" y="1066800"/>
            <a:ext cx="7924800" cy="5334000"/>
          </a:xfrm>
        </p:spPr>
        <p:txBody>
          <a:bodyPr/>
          <a:lstStyle/>
          <a:p>
            <a:pPr eaLnBrk="1" hangingPunct="1">
              <a:lnSpc>
                <a:spcPct val="90000"/>
              </a:lnSpc>
            </a:pPr>
            <a:r>
              <a:rPr lang="en-US" sz="3600" dirty="0"/>
              <a:t>Require schools to take</a:t>
            </a:r>
            <a:r>
              <a:rPr lang="en-US" sz="3600" u="sng" dirty="0"/>
              <a:t> prompt and effective</a:t>
            </a:r>
            <a:r>
              <a:rPr lang="en-US" sz="3600" dirty="0"/>
              <a:t> action to end any sex discrimination in their education programs or activities – and to prevent its recurrence and remedy its effects</a:t>
            </a:r>
          </a:p>
          <a:p>
            <a:pPr lvl="1" eaLnBrk="1" hangingPunct="1">
              <a:lnSpc>
                <a:spcPct val="90000"/>
              </a:lnSpc>
            </a:pPr>
            <a:r>
              <a:rPr lang="en-US" altLang="en-US" sz="3200" dirty="0">
                <a:ea typeface="ＭＳ Ｐゴシック" pitchFamily="34" charset="-128"/>
              </a:rPr>
              <a:t>Requires schools to </a:t>
            </a:r>
            <a:r>
              <a:rPr lang="en-US" altLang="en-US" sz="3200" u="sng" dirty="0">
                <a:ea typeface="ＭＳ Ｐゴシック" pitchFamily="34" charset="-128"/>
              </a:rPr>
              <a:t>train employees to notify the Title IX coordinator </a:t>
            </a:r>
            <a:r>
              <a:rPr lang="en-US" altLang="en-US" sz="3200" dirty="0">
                <a:ea typeface="ＭＳ Ｐゴシック" pitchFamily="34" charset="-128"/>
              </a:rPr>
              <a:t>and to respond to allegations of sex-based harassment in their programs</a:t>
            </a:r>
          </a:p>
        </p:txBody>
      </p:sp>
    </p:spTree>
    <p:extLst>
      <p:ext uri="{BB962C8B-B14F-4D97-AF65-F5344CB8AC3E}">
        <p14:creationId xmlns:p14="http://schemas.microsoft.com/office/powerpoint/2010/main" val="2763534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lstStyle/>
          <a:p>
            <a:r>
              <a:rPr lang="en-US" sz="2000" dirty="0"/>
              <a:t>The content discussed in or distributed at this presentation is for informational purposes only and not for the purpose of providing legal advice. Use of and access to this information does not create an attorney-client relationship or other confidential relationship between any attorney employed by the New Jersey School Boards Association (NJSBA) and the viewer or audience, either individually or collectively. The application and impact of laws can vary widely based on the specific facts involved. No action should be taken in reliance on information discussed in or distributed at this presentation, and the NJSBA disclaims all liability for actions taken or not taken based on such content to the fullest extent permitted by law. You should contact your board/school attorney to obtain advice with respect to any particular issue or problem. </a:t>
            </a:r>
          </a:p>
        </p:txBody>
      </p:sp>
      <p:sp>
        <p:nvSpPr>
          <p:cNvPr id="4" name="Rectangle 3"/>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5" name="Rectangle 4"/>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Tree>
    <p:extLst>
      <p:ext uri="{BB962C8B-B14F-4D97-AF65-F5344CB8AC3E}">
        <p14:creationId xmlns:p14="http://schemas.microsoft.com/office/powerpoint/2010/main" val="1285260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26626" name="Rectangle 3"/>
          <p:cNvSpPr>
            <a:spLocks noGrp="1" noChangeArrowheads="1"/>
          </p:cNvSpPr>
          <p:nvPr>
            <p:ph type="body" sz="half" idx="4294967295"/>
          </p:nvPr>
        </p:nvSpPr>
        <p:spPr>
          <a:xfrm>
            <a:off x="1066800" y="1066800"/>
            <a:ext cx="7924800" cy="5334000"/>
          </a:xfrm>
        </p:spPr>
        <p:txBody>
          <a:bodyPr/>
          <a:lstStyle/>
          <a:p>
            <a:r>
              <a:rPr lang="en-US" dirty="0"/>
              <a:t>Require schools to respond promptly to </a:t>
            </a:r>
            <a:r>
              <a:rPr lang="en-US" u="sng" dirty="0"/>
              <a:t>all complaints </a:t>
            </a:r>
            <a:r>
              <a:rPr lang="en-US" dirty="0"/>
              <a:t>of sex discrimination with a fair and reliable process that includes trained, unbiased decision makers to evaluate the evidence.</a:t>
            </a:r>
          </a:p>
          <a:p>
            <a:pPr lvl="1"/>
            <a:r>
              <a:rPr lang="en-US" dirty="0"/>
              <a:t>Current regulations only refer to this requirement for “</a:t>
            </a:r>
            <a:r>
              <a:rPr lang="en-US" u="sng" dirty="0"/>
              <a:t>formal complaints</a:t>
            </a:r>
            <a:r>
              <a:rPr lang="en-US" dirty="0"/>
              <a:t>” of sexual harassment”</a:t>
            </a:r>
          </a:p>
          <a:p>
            <a:pPr lvl="1"/>
            <a:endParaRPr lang="en-US" dirty="0"/>
          </a:p>
          <a:p>
            <a:pPr eaLnBrk="1" hangingPunct="1">
              <a:lnSpc>
                <a:spcPct val="90000"/>
              </a:lnSpc>
              <a:buFontTx/>
              <a:buNone/>
            </a:pPr>
            <a:endParaRPr lang="en-US" altLang="en-US" sz="2400" dirty="0">
              <a:ea typeface="ＭＳ Ｐゴシック" pitchFamily="34" charset="-128"/>
            </a:endParaRPr>
          </a:p>
        </p:txBody>
      </p:sp>
    </p:spTree>
    <p:extLst>
      <p:ext uri="{BB962C8B-B14F-4D97-AF65-F5344CB8AC3E}">
        <p14:creationId xmlns:p14="http://schemas.microsoft.com/office/powerpoint/2010/main" val="2838048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26626" name="Rectangle 3"/>
          <p:cNvSpPr>
            <a:spLocks noGrp="1" noChangeArrowheads="1"/>
          </p:cNvSpPr>
          <p:nvPr>
            <p:ph type="body" sz="half" idx="4294967295"/>
          </p:nvPr>
        </p:nvSpPr>
        <p:spPr>
          <a:xfrm>
            <a:off x="1066800" y="1066800"/>
            <a:ext cx="7924800" cy="5334000"/>
          </a:xfrm>
        </p:spPr>
        <p:txBody>
          <a:bodyPr/>
          <a:lstStyle/>
          <a:p>
            <a:r>
              <a:rPr lang="en-US" sz="3600" dirty="0"/>
              <a:t>Protect LGBTQI+ students from discrimination based on </a:t>
            </a:r>
            <a:r>
              <a:rPr lang="en-US" sz="3600" u="sng" dirty="0"/>
              <a:t>sexual orientation, gender identity, and sex characteristics.</a:t>
            </a:r>
          </a:p>
          <a:p>
            <a:pPr eaLnBrk="1" hangingPunct="1">
              <a:lnSpc>
                <a:spcPct val="90000"/>
              </a:lnSpc>
              <a:buFontTx/>
              <a:buNone/>
            </a:pPr>
            <a:r>
              <a:rPr lang="en-US" altLang="en-US" sz="3600" dirty="0">
                <a:ea typeface="ＭＳ Ｐゴシック" pitchFamily="34" charset="-128"/>
              </a:rPr>
              <a:t>	</a:t>
            </a:r>
          </a:p>
          <a:p>
            <a:pPr lvl="1" eaLnBrk="1" hangingPunct="1">
              <a:lnSpc>
                <a:spcPct val="90000"/>
              </a:lnSpc>
            </a:pPr>
            <a:r>
              <a:rPr lang="en-US" altLang="en-US" sz="3200" dirty="0">
                <a:ea typeface="ＭＳ Ｐゴシック" pitchFamily="34" charset="-128"/>
              </a:rPr>
              <a:t>	Does not cover access to athletic programs….more on that to come in a separate document. </a:t>
            </a:r>
          </a:p>
        </p:txBody>
      </p:sp>
    </p:spTree>
    <p:extLst>
      <p:ext uri="{BB962C8B-B14F-4D97-AF65-F5344CB8AC3E}">
        <p14:creationId xmlns:p14="http://schemas.microsoft.com/office/powerpoint/2010/main" val="2617914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26626" name="Rectangle 3"/>
          <p:cNvSpPr>
            <a:spLocks noGrp="1" noChangeArrowheads="1"/>
          </p:cNvSpPr>
          <p:nvPr>
            <p:ph type="body" sz="half" idx="4294967295"/>
          </p:nvPr>
        </p:nvSpPr>
        <p:spPr>
          <a:xfrm>
            <a:off x="1066800" y="1066800"/>
            <a:ext cx="7924800" cy="5334000"/>
          </a:xfrm>
        </p:spPr>
        <p:txBody>
          <a:bodyPr/>
          <a:lstStyle/>
          <a:p>
            <a:r>
              <a:rPr lang="en-US" sz="2800" dirty="0"/>
              <a:t>Require schools to provide supportive measures to students and employees affected by conduct that may constitute sex discrimination, including students who have brought complaints or been accused of sex-based harassment.</a:t>
            </a:r>
          </a:p>
          <a:p>
            <a:pPr lvl="1"/>
            <a:r>
              <a:rPr lang="en-US" sz="2400" dirty="0"/>
              <a:t>This requirement currently only exists when there is an allegation of </a:t>
            </a:r>
            <a:r>
              <a:rPr lang="en-US" sz="2400" u="sng" dirty="0"/>
              <a:t>sexual harassment</a:t>
            </a:r>
            <a:r>
              <a:rPr lang="en-US" sz="2400" dirty="0"/>
              <a:t>. The new proposal covers </a:t>
            </a:r>
            <a:r>
              <a:rPr lang="en-US" sz="2400" u="sng" dirty="0"/>
              <a:t>any type of sex discrimination</a:t>
            </a:r>
          </a:p>
          <a:p>
            <a:pPr eaLnBrk="1" hangingPunct="1">
              <a:lnSpc>
                <a:spcPct val="90000"/>
              </a:lnSpc>
              <a:buFontTx/>
              <a:buNone/>
            </a:pPr>
            <a:endParaRPr lang="en-US" altLang="en-US" sz="2800" dirty="0">
              <a:ea typeface="ＭＳ Ｐゴシック" pitchFamily="34" charset="-128"/>
            </a:endParaRPr>
          </a:p>
        </p:txBody>
      </p:sp>
    </p:spTree>
    <p:extLst>
      <p:ext uri="{BB962C8B-B14F-4D97-AF65-F5344CB8AC3E}">
        <p14:creationId xmlns:p14="http://schemas.microsoft.com/office/powerpoint/2010/main" val="982586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26626" name="Rectangle 3"/>
          <p:cNvSpPr>
            <a:spLocks noGrp="1" noChangeArrowheads="1"/>
          </p:cNvSpPr>
          <p:nvPr>
            <p:ph type="body" sz="half" idx="4294967295"/>
          </p:nvPr>
        </p:nvSpPr>
        <p:spPr>
          <a:xfrm>
            <a:off x="1066800" y="1066800"/>
            <a:ext cx="7924800" cy="5334000"/>
          </a:xfrm>
        </p:spPr>
        <p:txBody>
          <a:bodyPr/>
          <a:lstStyle/>
          <a:p>
            <a:r>
              <a:rPr lang="en-US" sz="4400" dirty="0"/>
              <a:t>Clarify and confirm protection from retaliation for students, employees, and others who exercise their Title IX rights.</a:t>
            </a:r>
          </a:p>
          <a:p>
            <a:pPr lvl="1"/>
            <a:r>
              <a:rPr lang="en-US" sz="2200" dirty="0"/>
              <a:t>Must be evidence of clear protections against retaliation</a:t>
            </a:r>
          </a:p>
          <a:p>
            <a:pPr lvl="1"/>
            <a:r>
              <a:rPr lang="en-US" sz="2200" dirty="0"/>
              <a:t>School must not intimidate, threaten, coerce, or discriminate against anyone making a claim</a:t>
            </a:r>
          </a:p>
          <a:p>
            <a:pPr lvl="1"/>
            <a:r>
              <a:rPr lang="en-US" sz="2200" dirty="0"/>
              <a:t>Schools must protect students from retaliation from other students</a:t>
            </a:r>
          </a:p>
          <a:p>
            <a:pPr lvl="1"/>
            <a:endParaRPr lang="en-US" dirty="0"/>
          </a:p>
          <a:p>
            <a:pPr eaLnBrk="1" hangingPunct="1">
              <a:lnSpc>
                <a:spcPct val="90000"/>
              </a:lnSpc>
              <a:buFontTx/>
              <a:buNone/>
            </a:pPr>
            <a:endParaRPr lang="en-US" altLang="en-US" sz="4400" dirty="0">
              <a:ea typeface="ＭＳ Ｐゴシック" pitchFamily="34" charset="-128"/>
            </a:endParaRPr>
          </a:p>
        </p:txBody>
      </p:sp>
    </p:spTree>
    <p:extLst>
      <p:ext uri="{BB962C8B-B14F-4D97-AF65-F5344CB8AC3E}">
        <p14:creationId xmlns:p14="http://schemas.microsoft.com/office/powerpoint/2010/main" val="1847885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26626" name="Rectangle 3"/>
          <p:cNvSpPr>
            <a:spLocks noGrp="1" noChangeArrowheads="1"/>
          </p:cNvSpPr>
          <p:nvPr>
            <p:ph type="body" sz="half" idx="4294967295"/>
          </p:nvPr>
        </p:nvSpPr>
        <p:spPr>
          <a:xfrm>
            <a:off x="1066800" y="1066800"/>
            <a:ext cx="7924800" cy="5334000"/>
          </a:xfrm>
        </p:spPr>
        <p:txBody>
          <a:bodyPr/>
          <a:lstStyle/>
          <a:p>
            <a:r>
              <a:rPr lang="en-US" sz="2800" dirty="0"/>
              <a:t>Improve the adaptability of the regulations’ grievance procedure requirements so that all recipients can implement Title IX’s promise of nondiscrimination fully and fairly in their educational environments</a:t>
            </a:r>
          </a:p>
          <a:p>
            <a:pPr lvl="1"/>
            <a:r>
              <a:rPr lang="en-US" altLang="en-US" sz="2400" dirty="0">
                <a:ea typeface="ＭＳ Ｐゴシック" pitchFamily="34" charset="-128"/>
              </a:rPr>
              <a:t>Complaints must adapt to the age, maturity, needs and level of independence of student </a:t>
            </a:r>
          </a:p>
          <a:p>
            <a:pPr lvl="1"/>
            <a:r>
              <a:rPr lang="en-US" altLang="en-US" sz="2400" dirty="0">
                <a:ea typeface="ＭＳ Ｐゴシック" pitchFamily="34" charset="-128"/>
              </a:rPr>
              <a:t>Ensures that all federally funded K-12 school can provide for the prompt and equitable resolution of sex discrimination complaints in their respective settings.</a:t>
            </a:r>
          </a:p>
        </p:txBody>
      </p:sp>
    </p:spTree>
    <p:extLst>
      <p:ext uri="{BB962C8B-B14F-4D97-AF65-F5344CB8AC3E}">
        <p14:creationId xmlns:p14="http://schemas.microsoft.com/office/powerpoint/2010/main" val="1235298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a:xfrm>
            <a:off x="1143000" y="0"/>
            <a:ext cx="7620000" cy="952500"/>
          </a:xfrm>
        </p:spPr>
        <p:txBody>
          <a:bodyPr/>
          <a:lstStyle/>
          <a:p>
            <a:pPr eaLnBrk="1" hangingPunct="1">
              <a:defRPr/>
            </a:pPr>
            <a:r>
              <a:rPr lang="en-US" sz="3200" dirty="0">
                <a:cs typeface="+mj-cs"/>
              </a:rPr>
              <a:t>Goals for the Proposed Rules </a:t>
            </a:r>
          </a:p>
        </p:txBody>
      </p:sp>
      <p:sp>
        <p:nvSpPr>
          <p:cNvPr id="26626" name="Rectangle 3"/>
          <p:cNvSpPr>
            <a:spLocks noGrp="1" noChangeArrowheads="1"/>
          </p:cNvSpPr>
          <p:nvPr>
            <p:ph type="body" sz="half" idx="4294967295"/>
          </p:nvPr>
        </p:nvSpPr>
        <p:spPr>
          <a:xfrm>
            <a:off x="1066800" y="1066800"/>
            <a:ext cx="7924800" cy="5334000"/>
          </a:xfrm>
        </p:spPr>
        <p:txBody>
          <a:bodyPr/>
          <a:lstStyle/>
          <a:p>
            <a:r>
              <a:rPr lang="en-US" sz="3600" dirty="0"/>
              <a:t>Ensure that schools share their nondiscrimination policies with all students, employees, and other participants in their education programs or activities.</a:t>
            </a:r>
          </a:p>
          <a:p>
            <a:pPr lvl="1"/>
            <a:r>
              <a:rPr lang="en-US" sz="3200" dirty="0"/>
              <a:t>Nondiscrimination policies must be </a:t>
            </a:r>
            <a:r>
              <a:rPr lang="en-US" sz="3200" u="sng" dirty="0"/>
              <a:t>clearly and effectively </a:t>
            </a:r>
            <a:r>
              <a:rPr lang="en-US" sz="3200" dirty="0"/>
              <a:t>communicated to all students, employees, and other participants in the educational program</a:t>
            </a:r>
          </a:p>
          <a:p>
            <a:pPr lvl="1"/>
            <a:r>
              <a:rPr lang="en-US" sz="3200" dirty="0"/>
              <a:t> </a:t>
            </a:r>
          </a:p>
          <a:p>
            <a:pPr eaLnBrk="1" hangingPunct="1">
              <a:lnSpc>
                <a:spcPct val="90000"/>
              </a:lnSpc>
              <a:buFontTx/>
              <a:buNone/>
            </a:pPr>
            <a:endParaRPr lang="en-US" altLang="en-US" sz="3600" dirty="0">
              <a:ea typeface="ＭＳ Ｐゴシック" pitchFamily="34" charset="-128"/>
            </a:endParaRPr>
          </a:p>
        </p:txBody>
      </p:sp>
    </p:spTree>
    <p:extLst>
      <p:ext uri="{BB962C8B-B14F-4D97-AF65-F5344CB8AC3E}">
        <p14:creationId xmlns:p14="http://schemas.microsoft.com/office/powerpoint/2010/main" val="661291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BFF241-CF49-8F4B-E3BA-DF20034745F4}"/>
              </a:ext>
            </a:extLst>
          </p:cNvPr>
          <p:cNvSpPr>
            <a:spLocks noGrp="1"/>
          </p:cNvSpPr>
          <p:nvPr>
            <p:ph type="title"/>
          </p:nvPr>
        </p:nvSpPr>
        <p:spPr/>
        <p:txBody>
          <a:bodyPr/>
          <a:lstStyle/>
          <a:p>
            <a:r>
              <a:rPr lang="en-US" dirty="0"/>
              <a:t>Title IX Coordinators</a:t>
            </a:r>
          </a:p>
        </p:txBody>
      </p:sp>
      <p:sp>
        <p:nvSpPr>
          <p:cNvPr id="4" name="Content Placeholder 3">
            <a:extLst>
              <a:ext uri="{FF2B5EF4-FFF2-40B4-BE49-F238E27FC236}">
                <a16:creationId xmlns:a16="http://schemas.microsoft.com/office/drawing/2014/main" id="{8BE27685-4071-C9E8-4741-F15D98F9B828}"/>
              </a:ext>
            </a:extLst>
          </p:cNvPr>
          <p:cNvSpPr>
            <a:spLocks noGrp="1"/>
          </p:cNvSpPr>
          <p:nvPr>
            <p:ph idx="1"/>
          </p:nvPr>
        </p:nvSpPr>
        <p:spPr/>
        <p:txBody>
          <a:bodyPr/>
          <a:lstStyle/>
          <a:p>
            <a:r>
              <a:rPr lang="en-US" dirty="0"/>
              <a:t>Don’t change any processes based on these proposed rules.  They are only proposed.  The current rules apply as we sit here today. </a:t>
            </a:r>
          </a:p>
          <a:p>
            <a:r>
              <a:rPr lang="en-US" dirty="0"/>
              <a:t>Final rules will have a published date as well as an effective date.  Effective date is the date the new rules will apply to your districts</a:t>
            </a:r>
          </a:p>
        </p:txBody>
      </p:sp>
      <p:sp>
        <p:nvSpPr>
          <p:cNvPr id="2" name="Footer Placeholder 1">
            <a:extLst>
              <a:ext uri="{FF2B5EF4-FFF2-40B4-BE49-F238E27FC236}">
                <a16:creationId xmlns:a16="http://schemas.microsoft.com/office/drawing/2014/main" id="{9A930B60-CEC9-C5F5-2AF0-4799CA8BC0D5}"/>
              </a:ext>
            </a:extLst>
          </p:cNvPr>
          <p:cNvSpPr>
            <a:spLocks noGrp="1"/>
          </p:cNvSpPr>
          <p:nvPr>
            <p:ph type="ftr" sz="quarter" idx="10"/>
          </p:nvPr>
        </p:nvSpPr>
        <p:spPr/>
        <p:txBody>
          <a:body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74839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BFF241-CF49-8F4B-E3BA-DF20034745F4}"/>
              </a:ext>
            </a:extLst>
          </p:cNvPr>
          <p:cNvSpPr>
            <a:spLocks noGrp="1"/>
          </p:cNvSpPr>
          <p:nvPr>
            <p:ph type="title"/>
          </p:nvPr>
        </p:nvSpPr>
        <p:spPr/>
        <p:txBody>
          <a:bodyPr/>
          <a:lstStyle/>
          <a:p>
            <a:r>
              <a:rPr lang="en-US" dirty="0"/>
              <a:t>Title IX Coordinators</a:t>
            </a:r>
          </a:p>
        </p:txBody>
      </p:sp>
      <p:sp>
        <p:nvSpPr>
          <p:cNvPr id="4" name="Content Placeholder 3">
            <a:extLst>
              <a:ext uri="{FF2B5EF4-FFF2-40B4-BE49-F238E27FC236}">
                <a16:creationId xmlns:a16="http://schemas.microsoft.com/office/drawing/2014/main" id="{8BE27685-4071-C9E8-4741-F15D98F9B828}"/>
              </a:ext>
            </a:extLst>
          </p:cNvPr>
          <p:cNvSpPr>
            <a:spLocks noGrp="1"/>
          </p:cNvSpPr>
          <p:nvPr>
            <p:ph idx="1"/>
          </p:nvPr>
        </p:nvSpPr>
        <p:spPr/>
        <p:txBody>
          <a:bodyPr/>
          <a:lstStyle/>
          <a:p>
            <a:r>
              <a:rPr lang="en-US" dirty="0"/>
              <a:t>The district will have to insure that certain employees know to notify the Title IX coordinator of conduct that may constitute discrimination.</a:t>
            </a:r>
          </a:p>
          <a:p>
            <a:r>
              <a:rPr lang="en-US" dirty="0"/>
              <a:t>Employees must have clear training on when to notify Title IX Coordinators about possible sex discrimination.</a:t>
            </a:r>
          </a:p>
          <a:p>
            <a:r>
              <a:rPr lang="en-US" dirty="0"/>
              <a:t>Treat complainant and respondent equitable throughout the process</a:t>
            </a:r>
          </a:p>
        </p:txBody>
      </p:sp>
      <p:sp>
        <p:nvSpPr>
          <p:cNvPr id="2" name="Footer Placeholder 1">
            <a:extLst>
              <a:ext uri="{FF2B5EF4-FFF2-40B4-BE49-F238E27FC236}">
                <a16:creationId xmlns:a16="http://schemas.microsoft.com/office/drawing/2014/main" id="{9A930B60-CEC9-C5F5-2AF0-4799CA8BC0D5}"/>
              </a:ext>
            </a:extLst>
          </p:cNvPr>
          <p:cNvSpPr>
            <a:spLocks noGrp="1"/>
          </p:cNvSpPr>
          <p:nvPr>
            <p:ph type="ftr" sz="quarter" idx="10"/>
          </p:nvPr>
        </p:nvSpPr>
        <p:spPr/>
        <p:txBody>
          <a:body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1575682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BFF241-CF49-8F4B-E3BA-DF20034745F4}"/>
              </a:ext>
            </a:extLst>
          </p:cNvPr>
          <p:cNvSpPr>
            <a:spLocks noGrp="1"/>
          </p:cNvSpPr>
          <p:nvPr>
            <p:ph type="title"/>
          </p:nvPr>
        </p:nvSpPr>
        <p:spPr/>
        <p:txBody>
          <a:bodyPr/>
          <a:lstStyle/>
          <a:p>
            <a:r>
              <a:rPr lang="en-US" dirty="0"/>
              <a:t>Title IX Coordinators</a:t>
            </a:r>
          </a:p>
        </p:txBody>
      </p:sp>
      <p:sp>
        <p:nvSpPr>
          <p:cNvPr id="4" name="Content Placeholder 3">
            <a:extLst>
              <a:ext uri="{FF2B5EF4-FFF2-40B4-BE49-F238E27FC236}">
                <a16:creationId xmlns:a16="http://schemas.microsoft.com/office/drawing/2014/main" id="{8BE27685-4071-C9E8-4741-F15D98F9B828}"/>
              </a:ext>
            </a:extLst>
          </p:cNvPr>
          <p:cNvSpPr>
            <a:spLocks noGrp="1"/>
          </p:cNvSpPr>
          <p:nvPr>
            <p:ph idx="1"/>
          </p:nvPr>
        </p:nvSpPr>
        <p:spPr/>
        <p:txBody>
          <a:bodyPr/>
          <a:lstStyle/>
          <a:p>
            <a:r>
              <a:rPr lang="en-US" dirty="0"/>
              <a:t>The district will have to insure that certain employees know to notify the Title IX coordinator of conduct that may constitute discrimination.</a:t>
            </a:r>
          </a:p>
          <a:p>
            <a:r>
              <a:rPr lang="en-US" dirty="0"/>
              <a:t>Employees must have clear training on when to notify Title IX Coordinators about possible sex discrimination.</a:t>
            </a:r>
          </a:p>
          <a:p>
            <a:r>
              <a:rPr lang="en-US" dirty="0"/>
              <a:t>Treat complainant and respondent equitably throughout the process</a:t>
            </a:r>
          </a:p>
        </p:txBody>
      </p:sp>
      <p:sp>
        <p:nvSpPr>
          <p:cNvPr id="2" name="Footer Placeholder 1">
            <a:extLst>
              <a:ext uri="{FF2B5EF4-FFF2-40B4-BE49-F238E27FC236}">
                <a16:creationId xmlns:a16="http://schemas.microsoft.com/office/drawing/2014/main" id="{9A930B60-CEC9-C5F5-2AF0-4799CA8BC0D5}"/>
              </a:ext>
            </a:extLst>
          </p:cNvPr>
          <p:cNvSpPr>
            <a:spLocks noGrp="1"/>
          </p:cNvSpPr>
          <p:nvPr>
            <p:ph type="ftr" sz="quarter" idx="10"/>
          </p:nvPr>
        </p:nvSpPr>
        <p:spPr/>
        <p:txBody>
          <a:body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2319496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BFF241-CF49-8F4B-E3BA-DF20034745F4}"/>
              </a:ext>
            </a:extLst>
          </p:cNvPr>
          <p:cNvSpPr>
            <a:spLocks noGrp="1"/>
          </p:cNvSpPr>
          <p:nvPr>
            <p:ph type="title"/>
          </p:nvPr>
        </p:nvSpPr>
        <p:spPr/>
        <p:txBody>
          <a:bodyPr/>
          <a:lstStyle/>
          <a:p>
            <a:r>
              <a:rPr lang="en-US" dirty="0"/>
              <a:t>Title IX Coordinators</a:t>
            </a:r>
          </a:p>
        </p:txBody>
      </p:sp>
      <p:sp>
        <p:nvSpPr>
          <p:cNvPr id="4" name="Content Placeholder 3">
            <a:extLst>
              <a:ext uri="{FF2B5EF4-FFF2-40B4-BE49-F238E27FC236}">
                <a16:creationId xmlns:a16="http://schemas.microsoft.com/office/drawing/2014/main" id="{8BE27685-4071-C9E8-4741-F15D98F9B828}"/>
              </a:ext>
            </a:extLst>
          </p:cNvPr>
          <p:cNvSpPr>
            <a:spLocks noGrp="1"/>
          </p:cNvSpPr>
          <p:nvPr>
            <p:ph idx="1"/>
          </p:nvPr>
        </p:nvSpPr>
        <p:spPr/>
        <p:txBody>
          <a:bodyPr/>
          <a:lstStyle/>
          <a:p>
            <a:r>
              <a:rPr lang="en-US" dirty="0"/>
              <a:t>Offer and coordinate supportive measures, as appropriate to complainant and respondent</a:t>
            </a:r>
          </a:p>
          <a:p>
            <a:r>
              <a:rPr lang="en-US" dirty="0"/>
              <a:t>Take prompt and effective steps to ensure that the discrimination does not recur and provide remedies to an individual complainant </a:t>
            </a:r>
          </a:p>
        </p:txBody>
      </p:sp>
      <p:sp>
        <p:nvSpPr>
          <p:cNvPr id="2" name="Footer Placeholder 1">
            <a:extLst>
              <a:ext uri="{FF2B5EF4-FFF2-40B4-BE49-F238E27FC236}">
                <a16:creationId xmlns:a16="http://schemas.microsoft.com/office/drawing/2014/main" id="{9A930B60-CEC9-C5F5-2AF0-4799CA8BC0D5}"/>
              </a:ext>
            </a:extLst>
          </p:cNvPr>
          <p:cNvSpPr>
            <a:spLocks noGrp="1"/>
          </p:cNvSpPr>
          <p:nvPr>
            <p:ph type="ftr" sz="quarter" idx="10"/>
          </p:nvPr>
        </p:nvSpPr>
        <p:spPr/>
        <p:txBody>
          <a:bodyPr/>
          <a:lstStyle/>
          <a:p>
            <a:r>
              <a:rPr lang="en-US" altLang="en-US"/>
              <a:t>New Jersey School Boards Association – Serving Local Boards of Education Since 1914</a:t>
            </a:r>
          </a:p>
        </p:txBody>
      </p:sp>
    </p:spTree>
    <p:extLst>
      <p:ext uri="{BB962C8B-B14F-4D97-AF65-F5344CB8AC3E}">
        <p14:creationId xmlns:p14="http://schemas.microsoft.com/office/powerpoint/2010/main" val="138334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sz="3200" dirty="0">
                <a:cs typeface="+mj-cs"/>
              </a:rPr>
              <a:t>What is Title IX</a:t>
            </a:r>
          </a:p>
        </p:txBody>
      </p:sp>
      <p:sp>
        <p:nvSpPr>
          <p:cNvPr id="20482" name="Rectangle 3"/>
          <p:cNvSpPr>
            <a:spLocks noGrp="1" noChangeArrowheads="1"/>
          </p:cNvSpPr>
          <p:nvPr>
            <p:ph type="body" sz="half" idx="4294967295"/>
          </p:nvPr>
        </p:nvSpPr>
        <p:spPr>
          <a:xfrm>
            <a:off x="1066800" y="1066800"/>
            <a:ext cx="7848600" cy="5181600"/>
          </a:xfrm>
        </p:spPr>
        <p:txBody>
          <a:bodyPr/>
          <a:lstStyle/>
          <a:p>
            <a:pPr eaLnBrk="1" hangingPunct="1"/>
            <a:r>
              <a:rPr lang="en-US" altLang="en-US" b="1" dirty="0">
                <a:ea typeface="ＭＳ Ｐゴシック" pitchFamily="34" charset="-128"/>
              </a:rPr>
              <a:t>Title IX of the Education Amendments of 1972 was passed into Federal law in order to promote access to education, scholarships, athletics and other topics for K-12 students and students attending institutions of higher learning free from </a:t>
            </a:r>
            <a:r>
              <a:rPr lang="en-US" altLang="en-US" b="1" u="sng" dirty="0">
                <a:ea typeface="ＭＳ Ｐゴシック" pitchFamily="34" charset="-128"/>
              </a:rPr>
              <a:t>sex discrimination</a:t>
            </a:r>
          </a:p>
        </p:txBody>
      </p:sp>
    </p:spTree>
    <p:extLst>
      <p:ext uri="{BB962C8B-B14F-4D97-AF65-F5344CB8AC3E}">
        <p14:creationId xmlns:p14="http://schemas.microsoft.com/office/powerpoint/2010/main" val="1470158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383"/>
            <a:ext cx="8610600" cy="533400"/>
          </a:xfrm>
        </p:spPr>
        <p:txBody>
          <a:bodyPr/>
          <a:lstStyle/>
          <a:p>
            <a:br>
              <a:rPr lang="en-US" dirty="0"/>
            </a:br>
            <a:r>
              <a:rPr lang="en-US" dirty="0"/>
              <a:t>Resources</a:t>
            </a:r>
            <a:endParaRPr lang="en-US" sz="2400" dirty="0">
              <a:cs typeface="Arial"/>
            </a:endParaRPr>
          </a:p>
        </p:txBody>
      </p:sp>
      <p:sp>
        <p:nvSpPr>
          <p:cNvPr id="3" name="Content Placeholder 2"/>
          <p:cNvSpPr>
            <a:spLocks noGrp="1"/>
          </p:cNvSpPr>
          <p:nvPr>
            <p:ph idx="1"/>
          </p:nvPr>
        </p:nvSpPr>
        <p:spPr>
          <a:xfrm>
            <a:off x="786441" y="1441009"/>
            <a:ext cx="8509959" cy="4925653"/>
          </a:xfrm>
        </p:spPr>
        <p:txBody>
          <a:bodyPr/>
          <a:lstStyle/>
          <a:p>
            <a:pPr marL="285750" indent="-285750">
              <a:lnSpc>
                <a:spcPct val="150000"/>
              </a:lnSpc>
              <a:buFont typeface="Arial"/>
              <a:buChar char="•"/>
            </a:pPr>
            <a:r>
              <a:rPr lang="en-US" sz="1600" dirty="0">
                <a:hlinkClick r:id="rId2"/>
              </a:rPr>
              <a:t>The U.S. Department of Education Releases Proposed Changes to Title IX Regulations, Invites Public Comment | U.S. Department of Education</a:t>
            </a:r>
            <a:endParaRPr lang="en-US" sz="1600" dirty="0">
              <a:cs typeface="Arial"/>
            </a:endParaRPr>
          </a:p>
          <a:p>
            <a:pPr marL="0" indent="0">
              <a:buNone/>
            </a:pPr>
            <a:endParaRPr lang="en-US" sz="1600" dirty="0">
              <a:ea typeface="+mn-lt"/>
              <a:cs typeface="+mn-lt"/>
            </a:endParaRPr>
          </a:p>
          <a:p>
            <a:r>
              <a:rPr lang="en-US" sz="1600" dirty="0">
                <a:hlinkClick r:id="rId3"/>
              </a:rPr>
              <a:t>FACT SHEET: U.S. Department of Education’s 2022 Proposed Amendments to its Title IX Regulations</a:t>
            </a:r>
            <a:endParaRPr lang="en-US" sz="1600" dirty="0"/>
          </a:p>
          <a:p>
            <a:endParaRPr lang="en-US" sz="1600" dirty="0">
              <a:hlinkClick r:id="rId4"/>
            </a:endParaRPr>
          </a:p>
          <a:p>
            <a:r>
              <a:rPr lang="en-US" sz="1600" dirty="0">
                <a:hlinkClick r:id="rId4"/>
              </a:rPr>
              <a:t>Title IX NPRM Summary of Major Provisions Chart (ed.gov)</a:t>
            </a:r>
            <a:endParaRPr lang="en-US" sz="1600" dirty="0"/>
          </a:p>
          <a:p>
            <a:endParaRPr lang="en-US" sz="1600" dirty="0"/>
          </a:p>
          <a:p>
            <a:r>
              <a:rPr lang="en-US" sz="1600" dirty="0">
                <a:hlinkClick r:id="rId5"/>
              </a:rPr>
              <a:t>Federal Register :: Nondiscrimination on the Basis of Sex in Education Programs or Activities Receiving Federal Financial Assistance</a:t>
            </a:r>
            <a:endParaRPr lang="en-US" sz="1600" dirty="0"/>
          </a:p>
          <a:p>
            <a:pPr marL="0" indent="0" algn="ctr">
              <a:buNone/>
            </a:pPr>
            <a:endParaRPr lang="en-US" sz="2400" dirty="0"/>
          </a:p>
          <a:p>
            <a:pPr marL="0" indent="0" algn="ctr">
              <a:buNone/>
            </a:pPr>
            <a:endParaRPr lang="en-US" sz="2400" dirty="0"/>
          </a:p>
          <a:p>
            <a:pPr marL="0" indent="0" algn="ctr">
              <a:buNone/>
            </a:pPr>
            <a:r>
              <a:rPr lang="en-US" sz="2400" dirty="0"/>
              <a:t>NJSBA: 609-695-7600	    Toll Free: 1-888-88NJSBA</a:t>
            </a:r>
            <a:endParaRPr lang="en-US" sz="2400" dirty="0">
              <a:cs typeface="Arial"/>
            </a:endParaRPr>
          </a:p>
        </p:txBody>
      </p:sp>
    </p:spTree>
    <p:extLst>
      <p:ext uri="{BB962C8B-B14F-4D97-AF65-F5344CB8AC3E}">
        <p14:creationId xmlns:p14="http://schemas.microsoft.com/office/powerpoint/2010/main" val="207442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383"/>
            <a:ext cx="8610600" cy="533400"/>
          </a:xfrm>
        </p:spPr>
        <p:txBody>
          <a:bodyPr/>
          <a:lstStyle/>
          <a:p>
            <a:br>
              <a:rPr lang="en-US" dirty="0"/>
            </a:br>
            <a:r>
              <a:rPr lang="en-US" dirty="0">
                <a:cs typeface="Arial"/>
              </a:rPr>
              <a:t>Member Services &amp; Strategic Partnerships Division</a:t>
            </a:r>
            <a:br>
              <a:rPr lang="en-US" dirty="0">
                <a:cs typeface="Arial"/>
              </a:rPr>
            </a:br>
            <a:r>
              <a:rPr lang="en-US" sz="2400" dirty="0">
                <a:cs typeface="Arial"/>
              </a:rPr>
              <a:t>Legal &amp; Labor Staff</a:t>
            </a:r>
          </a:p>
        </p:txBody>
      </p:sp>
      <p:sp>
        <p:nvSpPr>
          <p:cNvPr id="3" name="Content Placeholder 2"/>
          <p:cNvSpPr>
            <a:spLocks noGrp="1"/>
          </p:cNvSpPr>
          <p:nvPr>
            <p:ph idx="1"/>
          </p:nvPr>
        </p:nvSpPr>
        <p:spPr>
          <a:xfrm>
            <a:off x="786441" y="1441009"/>
            <a:ext cx="8509959" cy="4925653"/>
          </a:xfrm>
        </p:spPr>
        <p:txBody>
          <a:bodyPr/>
          <a:lstStyle/>
          <a:p>
            <a:pPr marL="285750" indent="-285750">
              <a:lnSpc>
                <a:spcPct val="150000"/>
              </a:lnSpc>
              <a:buFont typeface="Arial"/>
              <a:buChar char="•"/>
            </a:pPr>
            <a:endParaRPr lang="en-US" sz="1700" dirty="0">
              <a:cs typeface="Arial"/>
            </a:endParaRPr>
          </a:p>
          <a:p>
            <a:pPr marL="0" indent="0">
              <a:buNone/>
            </a:pPr>
            <a:r>
              <a:rPr lang="en-US" sz="1700" b="1" dirty="0">
                <a:cs typeface="Arial"/>
              </a:rPr>
              <a:t>Kathleen Asher, Esq., Senior Manager, Legal &amp; Labor Relations</a:t>
            </a:r>
            <a:r>
              <a:rPr lang="en-US" sz="1700" dirty="0">
                <a:cs typeface="Arial"/>
              </a:rPr>
              <a:t> - </a:t>
            </a:r>
          </a:p>
          <a:p>
            <a:pPr marL="0" indent="0">
              <a:buNone/>
            </a:pPr>
            <a:r>
              <a:rPr lang="en-US" sz="1700" dirty="0">
                <a:cs typeface="Arial"/>
                <a:hlinkClick r:id="rId2"/>
              </a:rPr>
              <a:t>kasher@njsba.org</a:t>
            </a:r>
            <a:r>
              <a:rPr lang="en-US" sz="1700" dirty="0">
                <a:cs typeface="Arial"/>
              </a:rPr>
              <a:t> /  609-278-5222</a:t>
            </a:r>
            <a:endParaRPr lang="en-US" dirty="0">
              <a:cs typeface="Arial"/>
            </a:endParaRPr>
          </a:p>
          <a:p>
            <a:pPr marL="0" indent="0">
              <a:lnSpc>
                <a:spcPct val="150000"/>
              </a:lnSpc>
              <a:buNone/>
            </a:pPr>
            <a:r>
              <a:rPr lang="en-US" sz="1700" b="1" dirty="0">
                <a:cs typeface="Arial"/>
              </a:rPr>
              <a:t>Katrina Homel, Esq., Legal Counsel </a:t>
            </a:r>
            <a:r>
              <a:rPr lang="en-US" sz="1700" dirty="0">
                <a:cs typeface="Arial"/>
              </a:rPr>
              <a:t>- </a:t>
            </a:r>
            <a:r>
              <a:rPr lang="en-US" sz="1700" dirty="0">
                <a:cs typeface="Arial"/>
                <a:hlinkClick r:id="rId3"/>
              </a:rPr>
              <a:t>khomel@njsba.org</a:t>
            </a:r>
            <a:r>
              <a:rPr lang="en-US" sz="1700" dirty="0">
                <a:cs typeface="Arial"/>
              </a:rPr>
              <a:t> / 609-278-5293</a:t>
            </a:r>
          </a:p>
          <a:p>
            <a:pPr marL="0" indent="0">
              <a:lnSpc>
                <a:spcPct val="150000"/>
              </a:lnSpc>
              <a:buNone/>
            </a:pPr>
            <a:r>
              <a:rPr lang="en-US" sz="1700" b="1" dirty="0">
                <a:cs typeface="Arial"/>
              </a:rPr>
              <a:t>Kurt Rebovich, Senior Manager, Member Services and Strategic Partnerships</a:t>
            </a:r>
            <a:r>
              <a:rPr lang="en-US" sz="1700" dirty="0">
                <a:cs typeface="Arial"/>
              </a:rPr>
              <a:t> -</a:t>
            </a:r>
            <a:r>
              <a:rPr lang="en-US" sz="1700" dirty="0">
                <a:cs typeface="Arial"/>
                <a:hlinkClick r:id="rId4"/>
              </a:rPr>
              <a:t>krebovich@njsba.org</a:t>
            </a:r>
            <a:r>
              <a:rPr lang="en-US" sz="1700" dirty="0">
                <a:cs typeface="Arial"/>
              </a:rPr>
              <a:t> / 609-278-5233</a:t>
            </a:r>
          </a:p>
          <a:p>
            <a:pPr marL="0" indent="0">
              <a:lnSpc>
                <a:spcPct val="150000"/>
              </a:lnSpc>
              <a:buNone/>
            </a:pPr>
            <a:r>
              <a:rPr lang="en-US" sz="1700" b="1" dirty="0">
                <a:cs typeface="Arial"/>
              </a:rPr>
              <a:t>Sandy Raup, Business Analyst</a:t>
            </a:r>
            <a:r>
              <a:rPr lang="en-US" sz="1700" dirty="0">
                <a:cs typeface="Arial"/>
              </a:rPr>
              <a:t>  -  </a:t>
            </a:r>
            <a:r>
              <a:rPr lang="en-US" sz="1700" dirty="0">
                <a:cs typeface="Arial"/>
                <a:hlinkClick r:id="rId5"/>
              </a:rPr>
              <a:t>sraup@njsba.org</a:t>
            </a:r>
            <a:r>
              <a:rPr lang="en-US" sz="1700" dirty="0">
                <a:cs typeface="Arial"/>
              </a:rPr>
              <a:t>  / 609-278-5224</a:t>
            </a:r>
          </a:p>
          <a:p>
            <a:pPr marL="0" indent="0">
              <a:lnSpc>
                <a:spcPct val="150000"/>
              </a:lnSpc>
              <a:buNone/>
            </a:pPr>
            <a:r>
              <a:rPr lang="en-US" sz="1700" b="1" dirty="0">
                <a:ea typeface="+mn-lt"/>
                <a:cs typeface="+mn-lt"/>
              </a:rPr>
              <a:t>Gina Cuciti, Coordinator</a:t>
            </a:r>
            <a:r>
              <a:rPr lang="en-US" sz="1700" dirty="0">
                <a:ea typeface="+mn-lt"/>
                <a:cs typeface="+mn-lt"/>
              </a:rPr>
              <a:t> - </a:t>
            </a:r>
            <a:r>
              <a:rPr lang="en-US" sz="1700" dirty="0">
                <a:ea typeface="+mn-lt"/>
                <a:cs typeface="+mn-lt"/>
                <a:hlinkClick r:id="rId6"/>
              </a:rPr>
              <a:t>gcuciti@njsba.org</a:t>
            </a:r>
            <a:r>
              <a:rPr lang="en-US" sz="1700" dirty="0">
                <a:ea typeface="+mn-lt"/>
                <a:cs typeface="+mn-lt"/>
              </a:rPr>
              <a:t>  / 609-278-5219</a:t>
            </a:r>
          </a:p>
          <a:p>
            <a:pPr marL="0" indent="0" algn="ctr">
              <a:buNone/>
            </a:pPr>
            <a:endParaRPr lang="en-US" sz="2400" dirty="0"/>
          </a:p>
          <a:p>
            <a:pPr marL="0" indent="0" algn="ctr">
              <a:buNone/>
            </a:pPr>
            <a:endParaRPr lang="en-US" sz="2400" dirty="0"/>
          </a:p>
          <a:p>
            <a:pPr marL="0" indent="0" algn="ctr">
              <a:buNone/>
            </a:pPr>
            <a:r>
              <a:rPr lang="en-US" sz="2400" dirty="0"/>
              <a:t>NJSBA: 609-695-7600	    Toll Free: 1-888-88NJSBA</a:t>
            </a:r>
            <a:endParaRPr lang="en-US" sz="2400" dirty="0">
              <a:cs typeface="Arial"/>
            </a:endParaRPr>
          </a:p>
        </p:txBody>
      </p:sp>
    </p:spTree>
    <p:extLst>
      <p:ext uri="{BB962C8B-B14F-4D97-AF65-F5344CB8AC3E}">
        <p14:creationId xmlns:p14="http://schemas.microsoft.com/office/powerpoint/2010/main" val="3503824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sz="3200" dirty="0">
                <a:cs typeface="+mj-cs"/>
              </a:rPr>
              <a:t>What is Title IX</a:t>
            </a:r>
          </a:p>
        </p:txBody>
      </p:sp>
      <p:sp>
        <p:nvSpPr>
          <p:cNvPr id="20482" name="Rectangle 3"/>
          <p:cNvSpPr>
            <a:spLocks noGrp="1" noChangeArrowheads="1"/>
          </p:cNvSpPr>
          <p:nvPr>
            <p:ph type="body" sz="half" idx="4294967295"/>
          </p:nvPr>
        </p:nvSpPr>
        <p:spPr>
          <a:xfrm>
            <a:off x="1066800" y="1066800"/>
            <a:ext cx="7848600" cy="5181600"/>
          </a:xfrm>
        </p:spPr>
        <p:txBody>
          <a:bodyPr/>
          <a:lstStyle/>
          <a:p>
            <a:pPr eaLnBrk="1" hangingPunct="1"/>
            <a:r>
              <a:rPr lang="en-US" dirty="0"/>
              <a:t>Enacted in 1972, Title IX provides that “[n]o person in the United States shall, on the basis of sex, be excluded from participation in, be denied the benefits of, or be subjected to discrimination under any education program or activity receiving Federal financial assistance.” 20 U.S.C. 1681(a)</a:t>
            </a:r>
            <a:endParaRPr lang="en-US" altLang="en-US" b="1" u="sng" dirty="0">
              <a:ea typeface="ＭＳ Ｐゴシック" pitchFamily="34" charset="-128"/>
            </a:endParaRPr>
          </a:p>
        </p:txBody>
      </p:sp>
    </p:spTree>
    <p:extLst>
      <p:ext uri="{BB962C8B-B14F-4D97-AF65-F5344CB8AC3E}">
        <p14:creationId xmlns:p14="http://schemas.microsoft.com/office/powerpoint/2010/main" val="262806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sz="3200" dirty="0">
                <a:cs typeface="+mj-cs"/>
              </a:rPr>
              <a:t>Who does Title IX Cover?</a:t>
            </a:r>
          </a:p>
        </p:txBody>
      </p:sp>
      <p:sp>
        <p:nvSpPr>
          <p:cNvPr id="20482" name="Rectangle 3"/>
          <p:cNvSpPr>
            <a:spLocks noGrp="1" noChangeArrowheads="1"/>
          </p:cNvSpPr>
          <p:nvPr>
            <p:ph type="body" sz="half" idx="4294967295"/>
          </p:nvPr>
        </p:nvSpPr>
        <p:spPr>
          <a:xfrm>
            <a:off x="1066800" y="1066800"/>
            <a:ext cx="7848600" cy="5181600"/>
          </a:xfrm>
        </p:spPr>
        <p:txBody>
          <a:bodyPr/>
          <a:lstStyle/>
          <a:p>
            <a:pPr eaLnBrk="1" hangingPunct="1"/>
            <a:r>
              <a:rPr lang="en-US" altLang="en-US" b="1" dirty="0">
                <a:ea typeface="ＭＳ Ｐゴシック" pitchFamily="34" charset="-128"/>
              </a:rPr>
              <a:t>Federally Funded </a:t>
            </a:r>
          </a:p>
          <a:p>
            <a:pPr lvl="1" eaLnBrk="1" hangingPunct="1"/>
            <a:r>
              <a:rPr lang="en-US" altLang="en-US" b="1" dirty="0">
                <a:ea typeface="ＭＳ Ｐゴシック" pitchFamily="34" charset="-128"/>
              </a:rPr>
              <a:t>elementary schools</a:t>
            </a:r>
          </a:p>
          <a:p>
            <a:pPr lvl="1" eaLnBrk="1" hangingPunct="1"/>
            <a:r>
              <a:rPr lang="en-US" altLang="en-US" b="1" dirty="0">
                <a:ea typeface="ＭＳ Ｐゴシック" pitchFamily="34" charset="-128"/>
              </a:rPr>
              <a:t>secondary schools </a:t>
            </a:r>
          </a:p>
          <a:p>
            <a:pPr lvl="1" eaLnBrk="1" hangingPunct="1"/>
            <a:r>
              <a:rPr lang="en-US" altLang="en-US" b="1" dirty="0">
                <a:ea typeface="ＭＳ Ｐゴシック" pitchFamily="34" charset="-128"/>
              </a:rPr>
              <a:t>postsecondary institutions – </a:t>
            </a:r>
          </a:p>
          <a:p>
            <a:pPr lvl="2" eaLnBrk="1" hangingPunct="1"/>
            <a:r>
              <a:rPr lang="en-US" altLang="en-US" sz="2800" b="1" dirty="0">
                <a:solidFill>
                  <a:srgbClr val="00B050"/>
                </a:solidFill>
                <a:ea typeface="ＭＳ Ｐゴシック" pitchFamily="34" charset="-128"/>
              </a:rPr>
              <a:t>Students </a:t>
            </a:r>
          </a:p>
          <a:p>
            <a:pPr lvl="2" eaLnBrk="1" hangingPunct="1"/>
            <a:r>
              <a:rPr lang="en-US" altLang="en-US" sz="2800" b="1" dirty="0">
                <a:solidFill>
                  <a:srgbClr val="00B050"/>
                </a:solidFill>
                <a:ea typeface="ＭＳ Ｐゴシック" pitchFamily="34" charset="-128"/>
              </a:rPr>
              <a:t>Employees</a:t>
            </a:r>
          </a:p>
          <a:p>
            <a:pPr lvl="2" eaLnBrk="1" hangingPunct="1"/>
            <a:r>
              <a:rPr lang="en-US" altLang="en-US" sz="2800" b="1" dirty="0">
                <a:solidFill>
                  <a:srgbClr val="00B050"/>
                </a:solidFill>
                <a:ea typeface="ＭＳ Ｐゴシック" pitchFamily="34" charset="-128"/>
              </a:rPr>
              <a:t>Applicants</a:t>
            </a:r>
          </a:p>
          <a:p>
            <a:pPr lvl="2" eaLnBrk="1" hangingPunct="1"/>
            <a:r>
              <a:rPr lang="en-US" altLang="en-US" sz="2800" b="1" dirty="0">
                <a:solidFill>
                  <a:srgbClr val="00B050"/>
                </a:solidFill>
                <a:ea typeface="ＭＳ Ｐゴシック" pitchFamily="34" charset="-128"/>
              </a:rPr>
              <a:t>Participants</a:t>
            </a:r>
          </a:p>
        </p:txBody>
      </p:sp>
    </p:spTree>
    <p:extLst>
      <p:ext uri="{BB962C8B-B14F-4D97-AF65-F5344CB8AC3E}">
        <p14:creationId xmlns:p14="http://schemas.microsoft.com/office/powerpoint/2010/main" val="5501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sz="3200" dirty="0">
                <a:cs typeface="+mj-cs"/>
              </a:rPr>
              <a:t>Recent History</a:t>
            </a:r>
          </a:p>
        </p:txBody>
      </p:sp>
      <p:sp>
        <p:nvSpPr>
          <p:cNvPr id="20482" name="Rectangle 3"/>
          <p:cNvSpPr>
            <a:spLocks noGrp="1" noChangeArrowheads="1"/>
          </p:cNvSpPr>
          <p:nvPr>
            <p:ph type="body" sz="half" idx="4294967295"/>
          </p:nvPr>
        </p:nvSpPr>
        <p:spPr>
          <a:xfrm>
            <a:off x="1066800" y="1066800"/>
            <a:ext cx="7848600" cy="5181600"/>
          </a:xfrm>
        </p:spPr>
        <p:txBody>
          <a:bodyPr/>
          <a:lstStyle/>
          <a:p>
            <a:pPr eaLnBrk="1" hangingPunct="1"/>
            <a:r>
              <a:rPr lang="en-US" altLang="en-US" b="1" dirty="0">
                <a:ea typeface="ＭＳ Ｐゴシック" pitchFamily="34" charset="-128"/>
              </a:rPr>
              <a:t>November 28, 2018 Trump administration issued a new rule proposal</a:t>
            </a:r>
          </a:p>
          <a:p>
            <a:pPr eaLnBrk="1" hangingPunct="1"/>
            <a:r>
              <a:rPr lang="en-US" altLang="en-US" b="1" dirty="0">
                <a:ea typeface="ＭＳ Ｐゴシック" pitchFamily="34" charset="-128"/>
              </a:rPr>
              <a:t>Public comment ended January 28, 2019</a:t>
            </a:r>
          </a:p>
          <a:p>
            <a:pPr eaLnBrk="1" hangingPunct="1"/>
            <a:r>
              <a:rPr lang="en-US" altLang="en-US" b="1" dirty="0">
                <a:ea typeface="ＭＳ Ｐゴシック" pitchFamily="34" charset="-128"/>
              </a:rPr>
              <a:t>121,799 comments received</a:t>
            </a:r>
          </a:p>
          <a:p>
            <a:pPr eaLnBrk="1" hangingPunct="1"/>
            <a:r>
              <a:rPr lang="en-US" altLang="en-US" b="1" dirty="0">
                <a:ea typeface="ＭＳ Ｐゴシック" pitchFamily="34" charset="-128"/>
              </a:rPr>
              <a:t>Effective August 14, 2020 – referred to as the 2020 </a:t>
            </a:r>
            <a:r>
              <a:rPr lang="en-US" altLang="en-US" b="1" dirty="0" err="1">
                <a:ea typeface="ＭＳ Ｐゴシック" pitchFamily="34" charset="-128"/>
              </a:rPr>
              <a:t>Amendements</a:t>
            </a:r>
            <a:endParaRPr lang="en-US" altLang="en-US" b="1" dirty="0">
              <a:ea typeface="ＭＳ Ｐゴシック" pitchFamily="34" charset="-128"/>
            </a:endParaRPr>
          </a:p>
        </p:txBody>
      </p:sp>
    </p:spTree>
    <p:extLst>
      <p:ext uri="{BB962C8B-B14F-4D97-AF65-F5344CB8AC3E}">
        <p14:creationId xmlns:p14="http://schemas.microsoft.com/office/powerpoint/2010/main" val="34072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sz="3200" dirty="0">
                <a:cs typeface="+mj-cs"/>
              </a:rPr>
              <a:t>Recent History</a:t>
            </a:r>
          </a:p>
        </p:txBody>
      </p:sp>
      <p:sp>
        <p:nvSpPr>
          <p:cNvPr id="20482" name="Rectangle 3"/>
          <p:cNvSpPr>
            <a:spLocks noGrp="1" noChangeArrowheads="1"/>
          </p:cNvSpPr>
          <p:nvPr>
            <p:ph type="body" sz="half" idx="4294967295"/>
          </p:nvPr>
        </p:nvSpPr>
        <p:spPr>
          <a:xfrm>
            <a:off x="1066800" y="1066800"/>
            <a:ext cx="7848600" cy="5181600"/>
          </a:xfrm>
        </p:spPr>
        <p:txBody>
          <a:bodyPr/>
          <a:lstStyle/>
          <a:p>
            <a:pPr marL="0" indent="0" eaLnBrk="1" hangingPunct="1">
              <a:buNone/>
            </a:pPr>
            <a:r>
              <a:rPr lang="en-US" altLang="en-US" b="1" u="sng" dirty="0">
                <a:ea typeface="ＭＳ Ｐゴシック" pitchFamily="34" charset="-128"/>
              </a:rPr>
              <a:t>Trump Era Rules Controversial – Allegations:</a:t>
            </a:r>
            <a:endParaRPr lang="en-US" altLang="en-US" b="1" dirty="0">
              <a:ea typeface="ＭＳ Ｐゴシック" pitchFamily="34" charset="-128"/>
            </a:endParaRPr>
          </a:p>
          <a:p>
            <a:pPr eaLnBrk="1" hangingPunct="1"/>
            <a:r>
              <a:rPr lang="en-US" altLang="en-US" b="1" dirty="0">
                <a:ea typeface="ＭＳ Ｐゴシック" pitchFamily="34" charset="-128"/>
              </a:rPr>
              <a:t>Eroded protections</a:t>
            </a:r>
          </a:p>
          <a:p>
            <a:pPr eaLnBrk="1" hangingPunct="1"/>
            <a:r>
              <a:rPr lang="en-US" altLang="en-US" b="1" dirty="0">
                <a:ea typeface="ＭＳ Ｐゴシック" pitchFamily="34" charset="-128"/>
              </a:rPr>
              <a:t>Weakened protections for survivors of sexual assault</a:t>
            </a:r>
          </a:p>
          <a:p>
            <a:pPr eaLnBrk="1" hangingPunct="1"/>
            <a:r>
              <a:rPr lang="en-US" altLang="en-US" b="1" dirty="0">
                <a:ea typeface="ＭＳ Ｐゴシック" pitchFamily="34" charset="-128"/>
              </a:rPr>
              <a:t>Diminished the promise of an education free of discrimination</a:t>
            </a:r>
          </a:p>
          <a:p>
            <a:pPr eaLnBrk="1" hangingPunct="1"/>
            <a:r>
              <a:rPr lang="en-US" altLang="en-US" b="1" dirty="0">
                <a:ea typeface="ＭＳ Ｐゴシック" pitchFamily="34" charset="-128"/>
              </a:rPr>
              <a:t>Created more of an adversarial court like structure to grievance hearings</a:t>
            </a:r>
          </a:p>
          <a:p>
            <a:pPr marL="0" indent="0" eaLnBrk="1" hangingPunct="1">
              <a:buNone/>
            </a:pPr>
            <a:endParaRPr lang="en-US" altLang="en-US" b="1" dirty="0">
              <a:ea typeface="ＭＳ Ｐゴシック" pitchFamily="34" charset="-128"/>
            </a:endParaRPr>
          </a:p>
        </p:txBody>
      </p:sp>
    </p:spTree>
    <p:extLst>
      <p:ext uri="{BB962C8B-B14F-4D97-AF65-F5344CB8AC3E}">
        <p14:creationId xmlns:p14="http://schemas.microsoft.com/office/powerpoint/2010/main" val="3353568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altLang="en-US" sz="3200" dirty="0"/>
              <a:t>50</a:t>
            </a:r>
            <a:r>
              <a:rPr lang="en-US" altLang="en-US" sz="3200" baseline="30000" dirty="0"/>
              <a:t>th</a:t>
            </a:r>
            <a:r>
              <a:rPr lang="en-US" altLang="en-US" sz="3200" dirty="0"/>
              <a:t> Anniversary of Title IX</a:t>
            </a:r>
            <a:endParaRPr lang="en-US" sz="3200" dirty="0">
              <a:cs typeface="+mj-cs"/>
            </a:endParaRPr>
          </a:p>
        </p:txBody>
      </p:sp>
      <p:sp>
        <p:nvSpPr>
          <p:cNvPr id="20482" name="Rectangle 3"/>
          <p:cNvSpPr>
            <a:spLocks noGrp="1" noChangeArrowheads="1"/>
          </p:cNvSpPr>
          <p:nvPr>
            <p:ph type="body" sz="half" idx="4294967295"/>
          </p:nvPr>
        </p:nvSpPr>
        <p:spPr>
          <a:xfrm>
            <a:off x="1066800" y="1066800"/>
            <a:ext cx="7848600" cy="5181600"/>
          </a:xfrm>
        </p:spPr>
        <p:txBody>
          <a:bodyPr/>
          <a:lstStyle/>
          <a:p>
            <a:pPr>
              <a:spcBef>
                <a:spcPts val="2475"/>
              </a:spcBef>
              <a:buFontTx/>
              <a:buChar char="•"/>
              <a:defRPr/>
            </a:pPr>
            <a:r>
              <a:rPr lang="en-US" altLang="ja-JP" sz="2800" b="1" dirty="0">
                <a:ea typeface="ＭＳ Ｐゴシック" pitchFamily="34" charset="-128"/>
              </a:rPr>
              <a:t>March 8, 2021 – Executive Order 14021</a:t>
            </a:r>
          </a:p>
          <a:p>
            <a:pPr>
              <a:spcBef>
                <a:spcPts val="2475"/>
              </a:spcBef>
              <a:buFontTx/>
              <a:buChar char="•"/>
              <a:defRPr/>
            </a:pPr>
            <a:r>
              <a:rPr lang="en-US" altLang="ja-JP" sz="2800" b="1" dirty="0">
                <a:ea typeface="ＭＳ Ｐゴシック" pitchFamily="34" charset="-128"/>
              </a:rPr>
              <a:t>June 23, 2022 – US DOE announced a Notice of Proposed Rulemaking</a:t>
            </a:r>
          </a:p>
          <a:p>
            <a:pPr>
              <a:spcBef>
                <a:spcPts val="2475"/>
              </a:spcBef>
              <a:buFontTx/>
              <a:buChar char="•"/>
              <a:defRPr/>
            </a:pPr>
            <a:r>
              <a:rPr lang="en-US" altLang="ja-JP" sz="2800" b="1" dirty="0">
                <a:ea typeface="ＭＳ Ｐゴシック" pitchFamily="34" charset="-128"/>
              </a:rPr>
              <a:t>Proposed Rules were published in the federal register on July 12, 2022 for a 60 day comment period. </a:t>
            </a:r>
          </a:p>
          <a:p>
            <a:pPr>
              <a:spcBef>
                <a:spcPts val="2475"/>
              </a:spcBef>
              <a:buFontTx/>
              <a:buChar char="•"/>
              <a:defRPr/>
            </a:pPr>
            <a:r>
              <a:rPr lang="en-US" altLang="ja-JP" sz="2800" b="1" dirty="0">
                <a:ea typeface="ＭＳ Ｐゴシック" pitchFamily="34" charset="-128"/>
              </a:rPr>
              <a:t>Comment Period closed on September 12, 2022</a:t>
            </a:r>
          </a:p>
          <a:p>
            <a:pPr algn="ctr" eaLnBrk="1" hangingPunct="1">
              <a:buFontTx/>
              <a:buNone/>
            </a:pPr>
            <a:endParaRPr lang="en-US" altLang="en-US" b="1" dirty="0">
              <a:ea typeface="ＭＳ Ｐゴシック"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1219200" y="20638"/>
            <a:ext cx="7772400" cy="952500"/>
          </a:xfrm>
        </p:spPr>
        <p:txBody>
          <a:bodyPr/>
          <a:lstStyle/>
          <a:p>
            <a:pPr eaLnBrk="1" hangingPunct="1">
              <a:defRPr/>
            </a:pPr>
            <a:r>
              <a:rPr lang="en-US" altLang="en-US" sz="3200" dirty="0" err="1"/>
              <a:t>Bostock</a:t>
            </a:r>
            <a:r>
              <a:rPr lang="en-US" altLang="en-US" sz="3200" dirty="0"/>
              <a:t> v. Clayton County </a:t>
            </a:r>
            <a:br>
              <a:rPr lang="en-US" altLang="en-US" sz="3200" dirty="0"/>
            </a:br>
            <a:r>
              <a:rPr lang="en-US" altLang="en-US" sz="3200" dirty="0"/>
              <a:t>140 </a:t>
            </a:r>
            <a:r>
              <a:rPr lang="en-US" altLang="en-US" sz="3200" dirty="0" err="1"/>
              <a:t>S.Ct</a:t>
            </a:r>
            <a:r>
              <a:rPr lang="en-US" altLang="en-US" sz="3200" dirty="0"/>
              <a:t>. 1731(2020)</a:t>
            </a:r>
            <a:endParaRPr lang="en-US" sz="3200" dirty="0">
              <a:cs typeface="+mj-cs"/>
            </a:endParaRPr>
          </a:p>
        </p:txBody>
      </p:sp>
      <p:sp>
        <p:nvSpPr>
          <p:cNvPr id="20482" name="Rectangle 3"/>
          <p:cNvSpPr>
            <a:spLocks noGrp="1" noChangeArrowheads="1"/>
          </p:cNvSpPr>
          <p:nvPr>
            <p:ph type="body" sz="half" idx="4294967295"/>
          </p:nvPr>
        </p:nvSpPr>
        <p:spPr>
          <a:xfrm>
            <a:off x="1066800" y="1066800"/>
            <a:ext cx="7848600" cy="5181600"/>
          </a:xfrm>
        </p:spPr>
        <p:txBody>
          <a:bodyPr/>
          <a:lstStyle/>
          <a:p>
            <a:pPr eaLnBrk="1" hangingPunct="1"/>
            <a:r>
              <a:rPr lang="en-US" altLang="en-US" b="1" dirty="0">
                <a:ea typeface="ＭＳ Ｐゴシック" pitchFamily="34" charset="-128"/>
              </a:rPr>
              <a:t>Title VII Case – Prohibits Discrimination in the Workplace</a:t>
            </a:r>
          </a:p>
          <a:p>
            <a:pPr eaLnBrk="1" hangingPunct="1"/>
            <a:r>
              <a:rPr lang="en-US" altLang="en-US" b="1" dirty="0">
                <a:ea typeface="ＭＳ Ｐゴシック" pitchFamily="34" charset="-128"/>
              </a:rPr>
              <a:t>Several cases in which employees were fired for being homosexual or transgender.</a:t>
            </a:r>
          </a:p>
          <a:p>
            <a:pPr eaLnBrk="1" hangingPunct="1"/>
            <a:r>
              <a:rPr lang="en-US" altLang="en-US" b="1" dirty="0">
                <a:ea typeface="ＭＳ Ｐゴシック" pitchFamily="34" charset="-128"/>
              </a:rPr>
              <a:t>What sex meant in 1964 – biological distinction between men and women…what does it include today….  </a:t>
            </a:r>
          </a:p>
        </p:txBody>
      </p:sp>
    </p:spTree>
    <p:extLst>
      <p:ext uri="{BB962C8B-B14F-4D97-AF65-F5344CB8AC3E}">
        <p14:creationId xmlns:p14="http://schemas.microsoft.com/office/powerpoint/2010/main" val="2259186669"/>
      </p:ext>
    </p:extLst>
  </p:cSld>
  <p:clrMapOvr>
    <a:masterClrMapping/>
  </p:clrMapOvr>
</p:sld>
</file>

<file path=ppt/theme/theme1.xml><?xml version="1.0" encoding="utf-8"?>
<a:theme xmlns:a="http://schemas.openxmlformats.org/drawingml/2006/main" name="NJSBA Presentation">
  <a:themeElements>
    <a:clrScheme name="NJSB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JSBA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JSB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JSB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JSB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JSB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JSB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JSB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JSB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JSB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JSB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JSB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JSB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JSB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AD255D93B16C443A83BA7908A1F6ED6" ma:contentTypeVersion="12" ma:contentTypeDescription="Create a new document." ma:contentTypeScope="" ma:versionID="0b6f087c113b8d111f73ef24a6ba4c4f">
  <xsd:schema xmlns:xsd="http://www.w3.org/2001/XMLSchema" xmlns:xs="http://www.w3.org/2001/XMLSchema" xmlns:p="http://schemas.microsoft.com/office/2006/metadata/properties" xmlns:ns3="ae672821-c63a-469d-9463-31ab85277d33" xmlns:ns4="b79db3bc-7c0b-4b98-931a-f428af792dde" targetNamespace="http://schemas.microsoft.com/office/2006/metadata/properties" ma:root="true" ma:fieldsID="dd115f6735d75af259cde5aa1909e7cc" ns3:_="" ns4:_="">
    <xsd:import namespace="ae672821-c63a-469d-9463-31ab85277d33"/>
    <xsd:import namespace="b79db3bc-7c0b-4b98-931a-f428af792dd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672821-c63a-469d-9463-31ab85277d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9db3bc-7c0b-4b98-931a-f428af792dd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DA905B-74CA-4379-9B12-2A271EC1784A}">
  <ds:schemaRefs>
    <ds:schemaRef ds:uri="http://schemas.microsoft.com/sharepoint/v3/contenttype/forms"/>
  </ds:schemaRefs>
</ds:datastoreItem>
</file>

<file path=customXml/itemProps2.xml><?xml version="1.0" encoding="utf-8"?>
<ds:datastoreItem xmlns:ds="http://schemas.openxmlformats.org/officeDocument/2006/customXml" ds:itemID="{72EC36BB-D3BB-46BF-ADDF-B21C926F9F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672821-c63a-469d-9463-31ab85277d33"/>
    <ds:schemaRef ds:uri="b79db3bc-7c0b-4b98-931a-f428af792d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03CB73-4E56-4660-8B36-0843B5A8E1C9}">
  <ds:schemaRefs>
    <ds:schemaRef ds:uri="http://purl.org/dc/elements/1.1/"/>
    <ds:schemaRef ds:uri="http://purl.org/dc/dcmitype/"/>
    <ds:schemaRef ds:uri="ae672821-c63a-469d-9463-31ab85277d33"/>
    <ds:schemaRef ds:uri="http://purl.org/dc/terms/"/>
    <ds:schemaRef ds:uri="http://www.w3.org/XML/1998/namespace"/>
    <ds:schemaRef ds:uri="b79db3bc-7c0b-4b98-931a-f428af792dd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NJSBA Presentation</Template>
  <TotalTime>24199</TotalTime>
  <Words>3237</Words>
  <Application>Microsoft Office PowerPoint</Application>
  <PresentationFormat>On-screen Show (4:3)</PresentationFormat>
  <Paragraphs>269</Paragraphs>
  <Slides>31</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 New Roman</vt:lpstr>
      <vt:lpstr>NJSBA Presentation</vt:lpstr>
      <vt:lpstr>PowerPoint Presentation</vt:lpstr>
      <vt:lpstr>Disclaimer</vt:lpstr>
      <vt:lpstr>What is Title IX</vt:lpstr>
      <vt:lpstr>What is Title IX</vt:lpstr>
      <vt:lpstr>Who does Title IX Cover?</vt:lpstr>
      <vt:lpstr>Recent History</vt:lpstr>
      <vt:lpstr>Recent History</vt:lpstr>
      <vt:lpstr>50th Anniversary of Title IX</vt:lpstr>
      <vt:lpstr>Bostock v. Clayton County  140 S.Ct. 1731(2020)</vt:lpstr>
      <vt:lpstr>Bostock v. Clayton County  140 S.Ct. 1731(2020)</vt:lpstr>
      <vt:lpstr>Title IX </vt:lpstr>
      <vt:lpstr>Title IX </vt:lpstr>
      <vt:lpstr>Title IX </vt:lpstr>
      <vt:lpstr>Title IX</vt:lpstr>
      <vt:lpstr>Goals for the Proposed Rules </vt:lpstr>
      <vt:lpstr>Goals for the Proposed Rules </vt:lpstr>
      <vt:lpstr>Goals for the Proposed Rules </vt:lpstr>
      <vt:lpstr>Goals for the Proposed Rules </vt:lpstr>
      <vt:lpstr>Goals for the Proposed Rules </vt:lpstr>
      <vt:lpstr>Goals for the Proposed Rules </vt:lpstr>
      <vt:lpstr>Goals for the Proposed Rules </vt:lpstr>
      <vt:lpstr>Goals for the Proposed Rules </vt:lpstr>
      <vt:lpstr>Goals for the Proposed Rules </vt:lpstr>
      <vt:lpstr>Goals for the Proposed Rules </vt:lpstr>
      <vt:lpstr>Goals for the Proposed Rules </vt:lpstr>
      <vt:lpstr>Title IX Coordinators</vt:lpstr>
      <vt:lpstr>Title IX Coordinators</vt:lpstr>
      <vt:lpstr>Title IX Coordinators</vt:lpstr>
      <vt:lpstr>Title IX Coordinators</vt:lpstr>
      <vt:lpstr> Resources</vt:lpstr>
      <vt:lpstr> Member Services &amp; Strategic Partnerships Division Legal &amp; Labor Staff</vt:lpstr>
    </vt:vector>
  </TitlesOfParts>
  <Company>NJSBA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NJSBA USER</dc:creator>
  <cp:lastModifiedBy>Kathleen Asher</cp:lastModifiedBy>
  <cp:revision>655</cp:revision>
  <cp:lastPrinted>2021-06-14T21:20:37Z</cp:lastPrinted>
  <dcterms:created xsi:type="dcterms:W3CDTF">2005-09-26T15:53:44Z</dcterms:created>
  <dcterms:modified xsi:type="dcterms:W3CDTF">2022-09-15T18:35:36Z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0x010100CAD255D93B16C443A83BA7908A1F6ED6</vt:lpwstr>
  </property>
</Properties>
</file>