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2" r:id="rId1"/>
  </p:sldMasterIdLst>
  <p:notesMasterIdLst>
    <p:notesMasterId r:id="rId130"/>
  </p:notesMasterIdLst>
  <p:handoutMasterIdLst>
    <p:handoutMasterId r:id="rId131"/>
  </p:handoutMasterIdLst>
  <p:sldIdLst>
    <p:sldId id="3762" r:id="rId2"/>
    <p:sldId id="3764" r:id="rId3"/>
    <p:sldId id="3106" r:id="rId4"/>
    <p:sldId id="3765" r:id="rId5"/>
    <p:sldId id="2384" r:id="rId6"/>
    <p:sldId id="2385" r:id="rId7"/>
    <p:sldId id="2386" r:id="rId8"/>
    <p:sldId id="2387" r:id="rId9"/>
    <p:sldId id="2388" r:id="rId10"/>
    <p:sldId id="2389" r:id="rId11"/>
    <p:sldId id="2449" r:id="rId12"/>
    <p:sldId id="3766" r:id="rId13"/>
    <p:sldId id="3304" r:id="rId14"/>
    <p:sldId id="3305" r:id="rId15"/>
    <p:sldId id="3303" r:id="rId16"/>
    <p:sldId id="3767" r:id="rId17"/>
    <p:sldId id="3771" r:id="rId18"/>
    <p:sldId id="3636" r:id="rId19"/>
    <p:sldId id="3635" r:id="rId20"/>
    <p:sldId id="3642" r:id="rId21"/>
    <p:sldId id="3643" r:id="rId22"/>
    <p:sldId id="3646" r:id="rId23"/>
    <p:sldId id="3648" r:id="rId24"/>
    <p:sldId id="3772" r:id="rId25"/>
    <p:sldId id="3652" r:id="rId26"/>
    <p:sldId id="3655" r:id="rId27"/>
    <p:sldId id="3656" r:id="rId28"/>
    <p:sldId id="3660" r:id="rId29"/>
    <p:sldId id="3661" r:id="rId30"/>
    <p:sldId id="3665" r:id="rId31"/>
    <p:sldId id="3668" r:id="rId32"/>
    <p:sldId id="3670" r:id="rId33"/>
    <p:sldId id="3695" r:id="rId34"/>
    <p:sldId id="3696" r:id="rId35"/>
    <p:sldId id="3697" r:id="rId36"/>
    <p:sldId id="3736" r:id="rId37"/>
    <p:sldId id="3768" r:id="rId38"/>
    <p:sldId id="3681" r:id="rId39"/>
    <p:sldId id="3682" r:id="rId40"/>
    <p:sldId id="3683" r:id="rId41"/>
    <p:sldId id="3673" r:id="rId42"/>
    <p:sldId id="3674" r:id="rId43"/>
    <p:sldId id="3675" r:id="rId44"/>
    <p:sldId id="3769" r:id="rId45"/>
    <p:sldId id="3689" r:id="rId46"/>
    <p:sldId id="3690" r:id="rId47"/>
    <p:sldId id="3677" r:id="rId48"/>
    <p:sldId id="3678" r:id="rId49"/>
    <p:sldId id="3679" r:id="rId50"/>
    <p:sldId id="3680" r:id="rId51"/>
    <p:sldId id="3770" r:id="rId52"/>
    <p:sldId id="3704" r:id="rId53"/>
    <p:sldId id="3713" r:id="rId54"/>
    <p:sldId id="3714" r:id="rId55"/>
    <p:sldId id="3757" r:id="rId56"/>
    <p:sldId id="3758" r:id="rId57"/>
    <p:sldId id="3705" r:id="rId58"/>
    <p:sldId id="3715" r:id="rId59"/>
    <p:sldId id="3706" r:id="rId60"/>
    <p:sldId id="3701" r:id="rId61"/>
    <p:sldId id="3702" r:id="rId62"/>
    <p:sldId id="3708" r:id="rId63"/>
    <p:sldId id="3709" r:id="rId64"/>
    <p:sldId id="3710" r:id="rId65"/>
    <p:sldId id="3711" r:id="rId66"/>
    <p:sldId id="3712" r:id="rId67"/>
    <p:sldId id="3759" r:id="rId68"/>
    <p:sldId id="3760" r:id="rId69"/>
    <p:sldId id="3727" r:id="rId70"/>
    <p:sldId id="3731" r:id="rId71"/>
    <p:sldId id="3724" r:id="rId72"/>
    <p:sldId id="3726" r:id="rId73"/>
    <p:sldId id="3721" r:id="rId74"/>
    <p:sldId id="3761" r:id="rId75"/>
    <p:sldId id="3707" r:id="rId76"/>
    <p:sldId id="3717" r:id="rId77"/>
    <p:sldId id="3732" r:id="rId78"/>
    <p:sldId id="3719" r:id="rId79"/>
    <p:sldId id="3720" r:id="rId80"/>
    <p:sldId id="3729" r:id="rId81"/>
    <p:sldId id="3773" r:id="rId82"/>
    <p:sldId id="2471" r:id="rId83"/>
    <p:sldId id="2629" r:id="rId84"/>
    <p:sldId id="2630" r:id="rId85"/>
    <p:sldId id="2618" r:id="rId86"/>
    <p:sldId id="2475" r:id="rId87"/>
    <p:sldId id="2619" r:id="rId88"/>
    <p:sldId id="2477" r:id="rId89"/>
    <p:sldId id="2478" r:id="rId90"/>
    <p:sldId id="2479" r:id="rId91"/>
    <p:sldId id="2397" r:id="rId92"/>
    <p:sldId id="2398" r:id="rId93"/>
    <p:sldId id="3774" r:id="rId94"/>
    <p:sldId id="2413" r:id="rId95"/>
    <p:sldId id="2414" r:id="rId96"/>
    <p:sldId id="2464" r:id="rId97"/>
    <p:sldId id="2622" r:id="rId98"/>
    <p:sldId id="310" r:id="rId99"/>
    <p:sldId id="290" r:id="rId100"/>
    <p:sldId id="350" r:id="rId101"/>
    <p:sldId id="261" r:id="rId102"/>
    <p:sldId id="256" r:id="rId103"/>
    <p:sldId id="327" r:id="rId104"/>
    <p:sldId id="353" r:id="rId105"/>
    <p:sldId id="272" r:id="rId106"/>
    <p:sldId id="351" r:id="rId107"/>
    <p:sldId id="354" r:id="rId108"/>
    <p:sldId id="366" r:id="rId109"/>
    <p:sldId id="365" r:id="rId110"/>
    <p:sldId id="367" r:id="rId111"/>
    <p:sldId id="357" r:id="rId112"/>
    <p:sldId id="358" r:id="rId113"/>
    <p:sldId id="359" r:id="rId114"/>
    <p:sldId id="360" r:id="rId115"/>
    <p:sldId id="352" r:id="rId116"/>
    <p:sldId id="361" r:id="rId117"/>
    <p:sldId id="362" r:id="rId118"/>
    <p:sldId id="373" r:id="rId119"/>
    <p:sldId id="364" r:id="rId120"/>
    <p:sldId id="363" r:id="rId121"/>
    <p:sldId id="356" r:id="rId122"/>
    <p:sldId id="336" r:id="rId123"/>
    <p:sldId id="370" r:id="rId124"/>
    <p:sldId id="316" r:id="rId125"/>
    <p:sldId id="368" r:id="rId126"/>
    <p:sldId id="369" r:id="rId127"/>
    <p:sldId id="371" r:id="rId128"/>
    <p:sldId id="372" r:id="rId129"/>
  </p:sldIdLst>
  <p:sldSz cx="9144000" cy="6858000" type="screen4x3"/>
  <p:notesSz cx="7086600" cy="8686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Kaelber" initials="PK" lastIdx="4" clrIdx="0">
    <p:extLst>
      <p:ext uri="{19B8F6BF-5375-455C-9EA6-DF929625EA0E}">
        <p15:presenceInfo xmlns:p15="http://schemas.microsoft.com/office/powerpoint/2012/main" userId="275723bc65fbf2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3" autoAdjust="0"/>
    <p:restoredTop sz="86316" autoAdjust="0"/>
  </p:normalViewPr>
  <p:slideViewPr>
    <p:cSldViewPr>
      <p:cViewPr varScale="1">
        <p:scale>
          <a:sx n="102" d="100"/>
          <a:sy n="102" d="100"/>
        </p:scale>
        <p:origin x="1020" y="96"/>
      </p:cViewPr>
      <p:guideLst>
        <p:guide orient="horz" pos="2160"/>
        <p:guide pos="2880"/>
      </p:guideLst>
    </p:cSldViewPr>
  </p:slideViewPr>
  <p:outlineViewPr>
    <p:cViewPr>
      <p:scale>
        <a:sx n="33" d="100"/>
        <a:sy n="33" d="100"/>
      </p:scale>
      <p:origin x="0" y="607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612" y="5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0860" cy="434340"/>
          </a:xfrm>
          <a:prstGeom prst="rect">
            <a:avLst/>
          </a:prstGeom>
        </p:spPr>
        <p:txBody>
          <a:bodyPr vert="horz" lIns="92830" tIns="46415" rIns="92830" bIns="46415" rtlCol="0"/>
          <a:lstStyle>
            <a:lvl1pPr algn="l">
              <a:defRPr sz="1200"/>
            </a:lvl1pPr>
          </a:lstStyle>
          <a:p>
            <a:endParaRPr lang="en-US" dirty="0"/>
          </a:p>
        </p:txBody>
      </p:sp>
      <p:sp>
        <p:nvSpPr>
          <p:cNvPr id="4" name="Footer Placeholder 3"/>
          <p:cNvSpPr>
            <a:spLocks noGrp="1"/>
          </p:cNvSpPr>
          <p:nvPr>
            <p:ph type="ftr" sz="quarter" idx="2"/>
          </p:nvPr>
        </p:nvSpPr>
        <p:spPr>
          <a:xfrm>
            <a:off x="2" y="8250952"/>
            <a:ext cx="3070860" cy="43434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1" y="8250952"/>
            <a:ext cx="3070860" cy="434340"/>
          </a:xfrm>
          <a:prstGeom prst="rect">
            <a:avLst/>
          </a:prstGeom>
        </p:spPr>
        <p:txBody>
          <a:bodyPr vert="horz" lIns="92830" tIns="46415" rIns="92830" bIns="46415" rtlCol="0" anchor="b"/>
          <a:lstStyle>
            <a:lvl1pPr algn="r">
              <a:defRPr sz="1200"/>
            </a:lvl1pPr>
          </a:lstStyle>
          <a:p>
            <a:fld id="{1F5CD2A8-BFAD-44FE-A225-7EAC519C59C9}" type="slidenum">
              <a:rPr lang="en-US" smtClean="0"/>
              <a:pPr/>
              <a:t>‹#›</a:t>
            </a:fld>
            <a:endParaRPr lang="en-US" dirty="0"/>
          </a:p>
        </p:txBody>
      </p:sp>
    </p:spTree>
    <p:extLst>
      <p:ext uri="{BB962C8B-B14F-4D97-AF65-F5344CB8AC3E}">
        <p14:creationId xmlns:p14="http://schemas.microsoft.com/office/powerpoint/2010/main" val="9747021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0860" cy="434340"/>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14101" y="0"/>
            <a:ext cx="3070860" cy="434340"/>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945E0AC9-F07B-4822-89A3-8A0296F7102D}" type="datetimeFigureOut">
              <a:rPr lang="en-US"/>
              <a:pPr>
                <a:defRPr/>
              </a:pPr>
              <a:t>7/8/2022</a:t>
            </a:fld>
            <a:endParaRPr lang="en-US" dirty="0"/>
          </a:p>
        </p:txBody>
      </p:sp>
      <p:sp>
        <p:nvSpPr>
          <p:cNvPr id="4" name="Slide Image Placeholder 3"/>
          <p:cNvSpPr>
            <a:spLocks noGrp="1" noRot="1" noChangeAspect="1"/>
          </p:cNvSpPr>
          <p:nvPr>
            <p:ph type="sldImg" idx="2"/>
          </p:nvPr>
        </p:nvSpPr>
        <p:spPr>
          <a:xfrm>
            <a:off x="1371600" y="650875"/>
            <a:ext cx="4343400" cy="32575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8661" y="4126231"/>
            <a:ext cx="5669280" cy="3909060"/>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250952"/>
            <a:ext cx="3070860" cy="434340"/>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14101" y="8250952"/>
            <a:ext cx="3070860" cy="434340"/>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8A4A540A-BDEE-405A-B83A-EF94C02AE719}" type="slidenum">
              <a:rPr lang="en-US"/>
              <a:pPr>
                <a:defRPr/>
              </a:pPr>
              <a:t>‹#›</a:t>
            </a:fld>
            <a:endParaRPr lang="en-US" dirty="0"/>
          </a:p>
        </p:txBody>
      </p:sp>
    </p:spTree>
    <p:extLst>
      <p:ext uri="{BB962C8B-B14F-4D97-AF65-F5344CB8AC3E}">
        <p14:creationId xmlns:p14="http://schemas.microsoft.com/office/powerpoint/2010/main" val="29013844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094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4A540A-BDEE-405A-B83A-EF94C02AE719}" type="slidenum">
              <a:rPr lang="en-US" smtClean="0"/>
              <a:pPr>
                <a:defRPr/>
              </a:pPr>
              <a:t>33</a:t>
            </a:fld>
            <a:endParaRPr lang="en-US" dirty="0"/>
          </a:p>
        </p:txBody>
      </p:sp>
    </p:spTree>
    <p:extLst>
      <p:ext uri="{BB962C8B-B14F-4D97-AF65-F5344CB8AC3E}">
        <p14:creationId xmlns:p14="http://schemas.microsoft.com/office/powerpoint/2010/main" val="33008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4A540A-BDEE-405A-B83A-EF94C02AE719}" type="slidenum">
              <a:rPr lang="en-US" smtClean="0"/>
              <a:pPr>
                <a:defRPr/>
              </a:pPr>
              <a:t>34</a:t>
            </a:fld>
            <a:endParaRPr lang="en-US" dirty="0"/>
          </a:p>
        </p:txBody>
      </p:sp>
    </p:spTree>
    <p:extLst>
      <p:ext uri="{BB962C8B-B14F-4D97-AF65-F5344CB8AC3E}">
        <p14:creationId xmlns:p14="http://schemas.microsoft.com/office/powerpoint/2010/main" val="171494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4A540A-BDEE-405A-B83A-EF94C02AE719}" type="slidenum">
              <a:rPr lang="en-US" smtClean="0"/>
              <a:pPr>
                <a:defRPr/>
              </a:pPr>
              <a:t>35</a:t>
            </a:fld>
            <a:endParaRPr lang="en-US" dirty="0"/>
          </a:p>
        </p:txBody>
      </p:sp>
    </p:spTree>
    <p:extLst>
      <p:ext uri="{BB962C8B-B14F-4D97-AF65-F5344CB8AC3E}">
        <p14:creationId xmlns:p14="http://schemas.microsoft.com/office/powerpoint/2010/main" val="184156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4A540A-BDEE-405A-B83A-EF94C02AE719}" type="slidenum">
              <a:rPr lang="en-US" smtClean="0"/>
              <a:pPr>
                <a:defRPr/>
              </a:pPr>
              <a:t>36</a:t>
            </a:fld>
            <a:endParaRPr lang="en-US" dirty="0"/>
          </a:p>
        </p:txBody>
      </p:sp>
    </p:spTree>
    <p:extLst>
      <p:ext uri="{BB962C8B-B14F-4D97-AF65-F5344CB8AC3E}">
        <p14:creationId xmlns:p14="http://schemas.microsoft.com/office/powerpoint/2010/main" val="7556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374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40</a:t>
            </a:fld>
            <a:endParaRPr lang="en-US" dirty="0"/>
          </a:p>
        </p:txBody>
      </p:sp>
    </p:spTree>
    <p:extLst>
      <p:ext uri="{BB962C8B-B14F-4D97-AF65-F5344CB8AC3E}">
        <p14:creationId xmlns:p14="http://schemas.microsoft.com/office/powerpoint/2010/main" val="215653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41</a:t>
            </a:fld>
            <a:endParaRPr lang="en-US" dirty="0"/>
          </a:p>
        </p:txBody>
      </p:sp>
    </p:spTree>
    <p:extLst>
      <p:ext uri="{BB962C8B-B14F-4D97-AF65-F5344CB8AC3E}">
        <p14:creationId xmlns:p14="http://schemas.microsoft.com/office/powerpoint/2010/main" val="3070920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42</a:t>
            </a:fld>
            <a:endParaRPr lang="en-US" dirty="0"/>
          </a:p>
        </p:txBody>
      </p:sp>
    </p:spTree>
    <p:extLst>
      <p:ext uri="{BB962C8B-B14F-4D97-AF65-F5344CB8AC3E}">
        <p14:creationId xmlns:p14="http://schemas.microsoft.com/office/powerpoint/2010/main" val="392868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43</a:t>
            </a:fld>
            <a:endParaRPr lang="en-US" dirty="0"/>
          </a:p>
        </p:txBody>
      </p:sp>
    </p:spTree>
    <p:extLst>
      <p:ext uri="{BB962C8B-B14F-4D97-AF65-F5344CB8AC3E}">
        <p14:creationId xmlns:p14="http://schemas.microsoft.com/office/powerpoint/2010/main" val="3917577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00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790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45</a:t>
            </a:fld>
            <a:endParaRPr lang="en-US" dirty="0"/>
          </a:p>
        </p:txBody>
      </p:sp>
    </p:spTree>
    <p:extLst>
      <p:ext uri="{BB962C8B-B14F-4D97-AF65-F5344CB8AC3E}">
        <p14:creationId xmlns:p14="http://schemas.microsoft.com/office/powerpoint/2010/main" val="3737451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46</a:t>
            </a:fld>
            <a:endParaRPr lang="en-US" dirty="0"/>
          </a:p>
        </p:txBody>
      </p:sp>
    </p:spTree>
    <p:extLst>
      <p:ext uri="{BB962C8B-B14F-4D97-AF65-F5344CB8AC3E}">
        <p14:creationId xmlns:p14="http://schemas.microsoft.com/office/powerpoint/2010/main" val="646095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47</a:t>
            </a:fld>
            <a:endParaRPr lang="en-US" dirty="0"/>
          </a:p>
        </p:txBody>
      </p:sp>
    </p:spTree>
    <p:extLst>
      <p:ext uri="{BB962C8B-B14F-4D97-AF65-F5344CB8AC3E}">
        <p14:creationId xmlns:p14="http://schemas.microsoft.com/office/powerpoint/2010/main" val="3086967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48</a:t>
            </a:fld>
            <a:endParaRPr lang="en-US" dirty="0"/>
          </a:p>
        </p:txBody>
      </p:sp>
    </p:spTree>
    <p:extLst>
      <p:ext uri="{BB962C8B-B14F-4D97-AF65-F5344CB8AC3E}">
        <p14:creationId xmlns:p14="http://schemas.microsoft.com/office/powerpoint/2010/main" val="139848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49</a:t>
            </a:fld>
            <a:endParaRPr lang="en-US" dirty="0"/>
          </a:p>
        </p:txBody>
      </p:sp>
    </p:spTree>
    <p:extLst>
      <p:ext uri="{BB962C8B-B14F-4D97-AF65-F5344CB8AC3E}">
        <p14:creationId xmlns:p14="http://schemas.microsoft.com/office/powerpoint/2010/main" val="1665686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50</a:t>
            </a:fld>
            <a:endParaRPr lang="en-US" dirty="0"/>
          </a:p>
        </p:txBody>
      </p:sp>
    </p:spTree>
    <p:extLst>
      <p:ext uri="{BB962C8B-B14F-4D97-AF65-F5344CB8AC3E}">
        <p14:creationId xmlns:p14="http://schemas.microsoft.com/office/powerpoint/2010/main" val="419924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922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480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53</a:t>
            </a:fld>
            <a:endParaRPr lang="en-US" dirty="0"/>
          </a:p>
        </p:txBody>
      </p:sp>
    </p:spTree>
    <p:extLst>
      <p:ext uri="{BB962C8B-B14F-4D97-AF65-F5344CB8AC3E}">
        <p14:creationId xmlns:p14="http://schemas.microsoft.com/office/powerpoint/2010/main" val="1431419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54</a:t>
            </a:fld>
            <a:endParaRPr lang="en-US" dirty="0"/>
          </a:p>
        </p:txBody>
      </p:sp>
    </p:spTree>
    <p:extLst>
      <p:ext uri="{BB962C8B-B14F-4D97-AF65-F5344CB8AC3E}">
        <p14:creationId xmlns:p14="http://schemas.microsoft.com/office/powerpoint/2010/main" val="425333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7</a:t>
            </a:fld>
            <a:endParaRPr lang="en-US" dirty="0"/>
          </a:p>
        </p:txBody>
      </p:sp>
    </p:spTree>
    <p:extLst>
      <p:ext uri="{BB962C8B-B14F-4D97-AF65-F5344CB8AC3E}">
        <p14:creationId xmlns:p14="http://schemas.microsoft.com/office/powerpoint/2010/main" val="3922515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55</a:t>
            </a:fld>
            <a:endParaRPr lang="en-US" dirty="0"/>
          </a:p>
        </p:txBody>
      </p:sp>
    </p:spTree>
    <p:extLst>
      <p:ext uri="{BB962C8B-B14F-4D97-AF65-F5344CB8AC3E}">
        <p14:creationId xmlns:p14="http://schemas.microsoft.com/office/powerpoint/2010/main" val="934506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56</a:t>
            </a:fld>
            <a:endParaRPr lang="en-US" dirty="0"/>
          </a:p>
        </p:txBody>
      </p:sp>
    </p:spTree>
    <p:extLst>
      <p:ext uri="{BB962C8B-B14F-4D97-AF65-F5344CB8AC3E}">
        <p14:creationId xmlns:p14="http://schemas.microsoft.com/office/powerpoint/2010/main" val="201022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9655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58</a:t>
            </a:fld>
            <a:endParaRPr lang="en-US" dirty="0"/>
          </a:p>
        </p:txBody>
      </p:sp>
    </p:spTree>
    <p:extLst>
      <p:ext uri="{BB962C8B-B14F-4D97-AF65-F5344CB8AC3E}">
        <p14:creationId xmlns:p14="http://schemas.microsoft.com/office/powerpoint/2010/main" val="3302870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142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60</a:t>
            </a:fld>
            <a:endParaRPr lang="en-US" dirty="0"/>
          </a:p>
        </p:txBody>
      </p:sp>
    </p:spTree>
    <p:extLst>
      <p:ext uri="{BB962C8B-B14F-4D97-AF65-F5344CB8AC3E}">
        <p14:creationId xmlns:p14="http://schemas.microsoft.com/office/powerpoint/2010/main" val="2595090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61</a:t>
            </a:fld>
            <a:endParaRPr lang="en-US" dirty="0"/>
          </a:p>
        </p:txBody>
      </p:sp>
    </p:spTree>
    <p:extLst>
      <p:ext uri="{BB962C8B-B14F-4D97-AF65-F5344CB8AC3E}">
        <p14:creationId xmlns:p14="http://schemas.microsoft.com/office/powerpoint/2010/main" val="417302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62</a:t>
            </a:fld>
            <a:endParaRPr lang="en-US" dirty="0"/>
          </a:p>
        </p:txBody>
      </p:sp>
    </p:spTree>
    <p:extLst>
      <p:ext uri="{BB962C8B-B14F-4D97-AF65-F5344CB8AC3E}">
        <p14:creationId xmlns:p14="http://schemas.microsoft.com/office/powerpoint/2010/main" val="3104040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63</a:t>
            </a:fld>
            <a:endParaRPr lang="en-US" dirty="0"/>
          </a:p>
        </p:txBody>
      </p:sp>
    </p:spTree>
    <p:extLst>
      <p:ext uri="{BB962C8B-B14F-4D97-AF65-F5344CB8AC3E}">
        <p14:creationId xmlns:p14="http://schemas.microsoft.com/office/powerpoint/2010/main" val="2328287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64</a:t>
            </a:fld>
            <a:endParaRPr lang="en-US" dirty="0"/>
          </a:p>
        </p:txBody>
      </p:sp>
    </p:spTree>
    <p:extLst>
      <p:ext uri="{BB962C8B-B14F-4D97-AF65-F5344CB8AC3E}">
        <p14:creationId xmlns:p14="http://schemas.microsoft.com/office/powerpoint/2010/main" val="283123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8</a:t>
            </a:fld>
            <a:endParaRPr lang="en-US" dirty="0"/>
          </a:p>
        </p:txBody>
      </p:sp>
    </p:spTree>
    <p:extLst>
      <p:ext uri="{BB962C8B-B14F-4D97-AF65-F5344CB8AC3E}">
        <p14:creationId xmlns:p14="http://schemas.microsoft.com/office/powerpoint/2010/main" val="1779308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65</a:t>
            </a:fld>
            <a:endParaRPr lang="en-US" dirty="0"/>
          </a:p>
        </p:txBody>
      </p:sp>
    </p:spTree>
    <p:extLst>
      <p:ext uri="{BB962C8B-B14F-4D97-AF65-F5344CB8AC3E}">
        <p14:creationId xmlns:p14="http://schemas.microsoft.com/office/powerpoint/2010/main" val="3925957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66</a:t>
            </a:fld>
            <a:endParaRPr lang="en-US" dirty="0"/>
          </a:p>
        </p:txBody>
      </p:sp>
    </p:spTree>
    <p:extLst>
      <p:ext uri="{BB962C8B-B14F-4D97-AF65-F5344CB8AC3E}">
        <p14:creationId xmlns:p14="http://schemas.microsoft.com/office/powerpoint/2010/main" val="1776412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fld id="{BFC1D03A-39B6-4B04-9980-D9FF336A46A8}" type="slidenum">
              <a:rPr lang="en-US" smtClean="0"/>
              <a:pPr/>
              <a:t>67</a:t>
            </a:fld>
            <a:endParaRPr lang="en-US" dirty="0"/>
          </a:p>
        </p:txBody>
      </p:sp>
    </p:spTree>
    <p:extLst>
      <p:ext uri="{BB962C8B-B14F-4D97-AF65-F5344CB8AC3E}">
        <p14:creationId xmlns:p14="http://schemas.microsoft.com/office/powerpoint/2010/main" val="2850597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fld id="{BFC1D03A-39B6-4B04-9980-D9FF336A46A8}" type="slidenum">
              <a:rPr lang="en-US" smtClean="0"/>
              <a:pPr/>
              <a:t>68</a:t>
            </a:fld>
            <a:endParaRPr lang="en-US" dirty="0"/>
          </a:p>
        </p:txBody>
      </p:sp>
    </p:spTree>
    <p:extLst>
      <p:ext uri="{BB962C8B-B14F-4D97-AF65-F5344CB8AC3E}">
        <p14:creationId xmlns:p14="http://schemas.microsoft.com/office/powerpoint/2010/main" val="740890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fld id="{BFC1D03A-39B6-4B04-9980-D9FF336A46A8}" type="slidenum">
              <a:rPr lang="en-US" smtClean="0"/>
              <a:pPr/>
              <a:t>69</a:t>
            </a:fld>
            <a:endParaRPr lang="en-US" dirty="0"/>
          </a:p>
        </p:txBody>
      </p:sp>
    </p:spTree>
    <p:extLst>
      <p:ext uri="{BB962C8B-B14F-4D97-AF65-F5344CB8AC3E}">
        <p14:creationId xmlns:p14="http://schemas.microsoft.com/office/powerpoint/2010/main" val="394264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fld id="{BFC1D03A-39B6-4B04-9980-D9FF336A46A8}" type="slidenum">
              <a:rPr lang="en-US" smtClean="0"/>
              <a:pPr/>
              <a:t>70</a:t>
            </a:fld>
            <a:endParaRPr lang="en-US" dirty="0"/>
          </a:p>
        </p:txBody>
      </p:sp>
    </p:spTree>
    <p:extLst>
      <p:ext uri="{BB962C8B-B14F-4D97-AF65-F5344CB8AC3E}">
        <p14:creationId xmlns:p14="http://schemas.microsoft.com/office/powerpoint/2010/main" val="4036988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fld id="{BFC1D03A-39B6-4B04-9980-D9FF336A46A8}" type="slidenum">
              <a:rPr lang="en-US" smtClean="0"/>
              <a:pPr/>
              <a:t>71</a:t>
            </a:fld>
            <a:endParaRPr lang="en-US" dirty="0"/>
          </a:p>
        </p:txBody>
      </p:sp>
    </p:spTree>
    <p:extLst>
      <p:ext uri="{BB962C8B-B14F-4D97-AF65-F5344CB8AC3E}">
        <p14:creationId xmlns:p14="http://schemas.microsoft.com/office/powerpoint/2010/main" val="1418841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fld id="{BFC1D03A-39B6-4B04-9980-D9FF336A46A8}" type="slidenum">
              <a:rPr lang="en-US" smtClean="0"/>
              <a:pPr/>
              <a:t>72</a:t>
            </a:fld>
            <a:endParaRPr lang="en-US" dirty="0"/>
          </a:p>
        </p:txBody>
      </p:sp>
    </p:spTree>
    <p:extLst>
      <p:ext uri="{BB962C8B-B14F-4D97-AF65-F5344CB8AC3E}">
        <p14:creationId xmlns:p14="http://schemas.microsoft.com/office/powerpoint/2010/main" val="3444566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fld id="{BFC1D03A-39B6-4B04-9980-D9FF336A46A8}" type="slidenum">
              <a:rPr lang="en-US" smtClean="0"/>
              <a:pPr/>
              <a:t>73</a:t>
            </a:fld>
            <a:endParaRPr lang="en-US" dirty="0"/>
          </a:p>
        </p:txBody>
      </p:sp>
    </p:spTree>
    <p:extLst>
      <p:ext uri="{BB962C8B-B14F-4D97-AF65-F5344CB8AC3E}">
        <p14:creationId xmlns:p14="http://schemas.microsoft.com/office/powerpoint/2010/main" val="1132840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fld id="{BFC1D03A-39B6-4B04-9980-D9FF336A46A8}" type="slidenum">
              <a:rPr lang="en-US" smtClean="0"/>
              <a:pPr/>
              <a:t>74</a:t>
            </a:fld>
            <a:endParaRPr lang="en-US" dirty="0"/>
          </a:p>
        </p:txBody>
      </p:sp>
    </p:spTree>
    <p:extLst>
      <p:ext uri="{BB962C8B-B14F-4D97-AF65-F5344CB8AC3E}">
        <p14:creationId xmlns:p14="http://schemas.microsoft.com/office/powerpoint/2010/main" val="253993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4A540A-BDEE-405A-B83A-EF94C02AE719}" type="slidenum">
              <a:rPr lang="en-US" smtClean="0"/>
              <a:pPr>
                <a:defRPr/>
              </a:pPr>
              <a:t>9</a:t>
            </a:fld>
            <a:endParaRPr lang="en-US" dirty="0"/>
          </a:p>
        </p:txBody>
      </p:sp>
    </p:spTree>
    <p:extLst>
      <p:ext uri="{BB962C8B-B14F-4D97-AF65-F5344CB8AC3E}">
        <p14:creationId xmlns:p14="http://schemas.microsoft.com/office/powerpoint/2010/main" val="2503135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7005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76</a:t>
            </a:fld>
            <a:endParaRPr lang="en-US" dirty="0"/>
          </a:p>
        </p:txBody>
      </p:sp>
    </p:spTree>
    <p:extLst>
      <p:ext uri="{BB962C8B-B14F-4D97-AF65-F5344CB8AC3E}">
        <p14:creationId xmlns:p14="http://schemas.microsoft.com/office/powerpoint/2010/main" val="409184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77</a:t>
            </a:fld>
            <a:endParaRPr lang="en-US" dirty="0"/>
          </a:p>
        </p:txBody>
      </p:sp>
    </p:spTree>
    <p:extLst>
      <p:ext uri="{BB962C8B-B14F-4D97-AF65-F5344CB8AC3E}">
        <p14:creationId xmlns:p14="http://schemas.microsoft.com/office/powerpoint/2010/main" val="1357432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78</a:t>
            </a:fld>
            <a:endParaRPr lang="en-US" dirty="0"/>
          </a:p>
        </p:txBody>
      </p:sp>
    </p:spTree>
    <p:extLst>
      <p:ext uri="{BB962C8B-B14F-4D97-AF65-F5344CB8AC3E}">
        <p14:creationId xmlns:p14="http://schemas.microsoft.com/office/powerpoint/2010/main" val="41946399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79</a:t>
            </a:fld>
            <a:endParaRPr lang="en-US" dirty="0"/>
          </a:p>
        </p:txBody>
      </p:sp>
    </p:spTree>
    <p:extLst>
      <p:ext uri="{BB962C8B-B14F-4D97-AF65-F5344CB8AC3E}">
        <p14:creationId xmlns:p14="http://schemas.microsoft.com/office/powerpoint/2010/main" val="1134664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Granted leave,</a:t>
            </a:r>
            <a:r>
              <a:rPr lang="en-US" sz="1200" b="1" kern="1200" baseline="0" dirty="0">
                <a:solidFill>
                  <a:schemeClr val="tx1"/>
                </a:solidFill>
                <a:effectLst/>
                <a:latin typeface="+mn-lt"/>
                <a:ea typeface="+mn-ea"/>
                <a:cs typeface="+mn-cs"/>
              </a:rPr>
              <a:t> as requested, from Dec 13 to May 30, 2014. Disability, then to care for kid FMLA, then FLA to care for kid. BOE grants but stipulates that FLA and FMLA run concurrently.  Functionally allow another layer of job protection.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DISPUTE RESOLUTION - EDUCATION LAW</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03-2-9154 </a:t>
            </a:r>
            <a:r>
              <a:rPr lang="en-US" sz="1200" i="1" kern="1200" dirty="0">
                <a:solidFill>
                  <a:schemeClr val="tx1"/>
                </a:solidFill>
                <a:effectLst/>
                <a:latin typeface="+mn-lt"/>
                <a:ea typeface="+mn-ea"/>
                <a:cs typeface="+mn-cs"/>
              </a:rPr>
              <a:t>In the Matter of Madison Bd. of Educ., and Madison Educ. Ass’n</a:t>
            </a:r>
            <a:r>
              <a:rPr lang="en-US" sz="1200" kern="1200" dirty="0">
                <a:solidFill>
                  <a:schemeClr val="tx1"/>
                </a:solidFill>
                <a:effectLst/>
                <a:latin typeface="+mn-lt"/>
                <a:ea typeface="+mn-ea"/>
                <a:cs typeface="+mn-cs"/>
              </a:rPr>
              <a:t>, App. Div. (per curiam) (9 pp.) A teacher employed by the board requested to be placed on leave for her own disability due to her pregnancy and then to care for the child. As part of her request, she sought leave under the Family and Medical Leave Act, to be followed by leave under the New Jersey Family Leave Act. The board approved the request on different termsâ€”it granted 12 weeks of leave to care for the child concurrently under the FMLA and the NJFLA followed by unpaid child-rearing leave. The MEA filed a grievance with the board challenging its requirement that the teacher take FMLA and NJFLA leave time concurrently, arguing that it violated a past practice that permitted teachers to take leave under the FMLA and NJFLA consecutively to care for newborn children. The board filed a petition for a scope of negotiations determination with PERC to restrain the arbitration. One of PERC’s commissioners recused himself, and the vote of the remaining commissioners was a tie. Under PERC’s published policy, the tie vote functioned as a rejection of the board's position and a denial of its request to restrain the arbitration. The board appealed, contending that coordination of FMLA and NJFLA leave was nonnegotiable because the issue was pre-empted by N.J.A.C. 13:14-1.6(a). The panel affirmed. It found that N.J.S.A. 34:11B-14, in the NJFLA, expressly authorized the board to negotiate with the MEA over leave benefits in excess of those provided for in the NJFLA and its accompanying regulations, and that consecutive use of FMLA and NJFLA leave time for the care of a child was a greater benefit than concurrent use. Thus, the coordination of the teacher’s use of FMLA and NJFLA leave time for the care of her child was not pre-empted by N.J.A.C. 13:14-1.6(a) and was mandatorily negotiable.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Practice of having</a:t>
            </a:r>
            <a:r>
              <a:rPr lang="en-US" sz="1200" kern="1200" baseline="0" dirty="0">
                <a:solidFill>
                  <a:schemeClr val="tx1"/>
                </a:solidFill>
                <a:effectLst/>
                <a:latin typeface="+mn-lt"/>
                <a:ea typeface="+mn-ea"/>
                <a:cs typeface="+mn-cs"/>
              </a:rPr>
              <a:t> leaves run concurrently? Specify such leave runs concurrently.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459563-BB9E-441C-8203-171DCE209C97}"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1133341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9546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570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99</a:t>
            </a:fld>
            <a:endParaRPr lang="ru-RU" altLang="en-US"/>
          </a:p>
        </p:txBody>
      </p:sp>
    </p:spTree>
    <p:extLst>
      <p:ext uri="{BB962C8B-B14F-4D97-AF65-F5344CB8AC3E}">
        <p14:creationId xmlns:p14="http://schemas.microsoft.com/office/powerpoint/2010/main" val="359189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100</a:t>
            </a:fld>
            <a:endParaRPr lang="ru-RU" altLang="en-US"/>
          </a:p>
        </p:txBody>
      </p:sp>
    </p:spTree>
    <p:extLst>
      <p:ext uri="{BB962C8B-B14F-4D97-AF65-F5344CB8AC3E}">
        <p14:creationId xmlns:p14="http://schemas.microsoft.com/office/powerpoint/2010/main" val="260261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361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20484"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boto Light" pitchFamily="2" charset="0"/>
              </a:defRPr>
            </a:lvl1pPr>
            <a:lvl2pPr marL="742950" indent="-285750">
              <a:defRPr>
                <a:solidFill>
                  <a:schemeClr val="tx1"/>
                </a:solidFill>
                <a:latin typeface="Roboto Light" pitchFamily="2" charset="0"/>
              </a:defRPr>
            </a:lvl2pPr>
            <a:lvl3pPr marL="1143000" indent="-228600">
              <a:defRPr>
                <a:solidFill>
                  <a:schemeClr val="tx1"/>
                </a:solidFill>
                <a:latin typeface="Roboto Light" pitchFamily="2" charset="0"/>
              </a:defRPr>
            </a:lvl3pPr>
            <a:lvl4pPr marL="1600200" indent="-228600">
              <a:defRPr>
                <a:solidFill>
                  <a:schemeClr val="tx1"/>
                </a:solidFill>
                <a:latin typeface="Roboto Light" pitchFamily="2" charset="0"/>
              </a:defRPr>
            </a:lvl4pPr>
            <a:lvl5pPr marL="2057400" indent="-228600">
              <a:defRPr>
                <a:solidFill>
                  <a:schemeClr val="tx1"/>
                </a:solidFill>
                <a:latin typeface="Roboto Light" pitchFamily="2" charset="0"/>
              </a:defRPr>
            </a:lvl5pPr>
            <a:lvl6pPr marL="2514600" indent="-228600" defTabSz="457200" fontAlgn="base">
              <a:spcBef>
                <a:spcPct val="0"/>
              </a:spcBef>
              <a:spcAft>
                <a:spcPct val="0"/>
              </a:spcAft>
              <a:defRPr>
                <a:solidFill>
                  <a:schemeClr val="tx1"/>
                </a:solidFill>
                <a:latin typeface="Roboto Light" pitchFamily="2" charset="0"/>
              </a:defRPr>
            </a:lvl6pPr>
            <a:lvl7pPr marL="2971800" indent="-228600" defTabSz="457200" fontAlgn="base">
              <a:spcBef>
                <a:spcPct val="0"/>
              </a:spcBef>
              <a:spcAft>
                <a:spcPct val="0"/>
              </a:spcAft>
              <a:defRPr>
                <a:solidFill>
                  <a:schemeClr val="tx1"/>
                </a:solidFill>
                <a:latin typeface="Roboto Light" pitchFamily="2" charset="0"/>
              </a:defRPr>
            </a:lvl7pPr>
            <a:lvl8pPr marL="3429000" indent="-228600" defTabSz="457200" fontAlgn="base">
              <a:spcBef>
                <a:spcPct val="0"/>
              </a:spcBef>
              <a:spcAft>
                <a:spcPct val="0"/>
              </a:spcAft>
              <a:defRPr>
                <a:solidFill>
                  <a:schemeClr val="tx1"/>
                </a:solidFill>
                <a:latin typeface="Roboto Light" pitchFamily="2" charset="0"/>
              </a:defRPr>
            </a:lvl8pPr>
            <a:lvl9pPr marL="3886200" indent="-228600" defTabSz="457200" fontAlgn="base">
              <a:spcBef>
                <a:spcPct val="0"/>
              </a:spcBef>
              <a:spcAft>
                <a:spcPct val="0"/>
              </a:spcAft>
              <a:defRPr>
                <a:solidFill>
                  <a:schemeClr val="tx1"/>
                </a:solidFill>
                <a:latin typeface="Roboto Light" pitchFamily="2" charset="0"/>
              </a:defRPr>
            </a:lvl9pPr>
          </a:lstStyle>
          <a:p>
            <a:fld id="{A6CA1CC5-9A30-4824-9B1D-F86332085088}" type="slidenum">
              <a:rPr lang="ru-RU" altLang="en-US">
                <a:latin typeface="Calibri" pitchFamily="34" charset="0"/>
              </a:rPr>
              <a:t>103</a:t>
            </a:fld>
            <a:endParaRPr lang="ru-RU" altLang="en-US">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106</a:t>
            </a:fld>
            <a:endParaRPr lang="ru-RU" altLang="en-US"/>
          </a:p>
        </p:txBody>
      </p:sp>
    </p:spTree>
    <p:extLst>
      <p:ext uri="{BB962C8B-B14F-4D97-AF65-F5344CB8AC3E}">
        <p14:creationId xmlns:p14="http://schemas.microsoft.com/office/powerpoint/2010/main" val="2735266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107</a:t>
            </a:fld>
            <a:endParaRPr lang="ru-RU" altLang="en-US"/>
          </a:p>
        </p:txBody>
      </p:sp>
    </p:spTree>
    <p:extLst>
      <p:ext uri="{BB962C8B-B14F-4D97-AF65-F5344CB8AC3E}">
        <p14:creationId xmlns:p14="http://schemas.microsoft.com/office/powerpoint/2010/main" val="20614258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108</a:t>
            </a:fld>
            <a:endParaRPr lang="ru-RU" altLang="en-US"/>
          </a:p>
        </p:txBody>
      </p:sp>
    </p:spTree>
    <p:extLst>
      <p:ext uri="{BB962C8B-B14F-4D97-AF65-F5344CB8AC3E}">
        <p14:creationId xmlns:p14="http://schemas.microsoft.com/office/powerpoint/2010/main" val="2126219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109</a:t>
            </a:fld>
            <a:endParaRPr lang="ru-RU" altLang="en-US"/>
          </a:p>
        </p:txBody>
      </p:sp>
    </p:spTree>
    <p:extLst>
      <p:ext uri="{BB962C8B-B14F-4D97-AF65-F5344CB8AC3E}">
        <p14:creationId xmlns:p14="http://schemas.microsoft.com/office/powerpoint/2010/main" val="12354146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110</a:t>
            </a:fld>
            <a:endParaRPr lang="ru-RU" altLang="en-US"/>
          </a:p>
        </p:txBody>
      </p:sp>
    </p:spTree>
    <p:extLst>
      <p:ext uri="{BB962C8B-B14F-4D97-AF65-F5344CB8AC3E}">
        <p14:creationId xmlns:p14="http://schemas.microsoft.com/office/powerpoint/2010/main" val="9758591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113</a:t>
            </a:fld>
            <a:endParaRPr lang="ru-RU" altLang="en-US"/>
          </a:p>
        </p:txBody>
      </p:sp>
    </p:spTree>
    <p:extLst>
      <p:ext uri="{BB962C8B-B14F-4D97-AF65-F5344CB8AC3E}">
        <p14:creationId xmlns:p14="http://schemas.microsoft.com/office/powerpoint/2010/main" val="1658519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114</a:t>
            </a:fld>
            <a:endParaRPr lang="ru-RU" altLang="en-US"/>
          </a:p>
        </p:txBody>
      </p:sp>
    </p:spTree>
    <p:extLst>
      <p:ext uri="{BB962C8B-B14F-4D97-AF65-F5344CB8AC3E}">
        <p14:creationId xmlns:p14="http://schemas.microsoft.com/office/powerpoint/2010/main" val="22923348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115</a:t>
            </a:fld>
            <a:endParaRPr lang="ru-RU" altLang="en-US"/>
          </a:p>
        </p:txBody>
      </p:sp>
    </p:spTree>
    <p:extLst>
      <p:ext uri="{BB962C8B-B14F-4D97-AF65-F5344CB8AC3E}">
        <p14:creationId xmlns:p14="http://schemas.microsoft.com/office/powerpoint/2010/main" val="1399821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116</a:t>
            </a:fld>
            <a:endParaRPr lang="ru-RU" altLang="en-US"/>
          </a:p>
        </p:txBody>
      </p:sp>
    </p:spTree>
    <p:extLst>
      <p:ext uri="{BB962C8B-B14F-4D97-AF65-F5344CB8AC3E}">
        <p14:creationId xmlns:p14="http://schemas.microsoft.com/office/powerpoint/2010/main" val="223818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670E2-71CB-4F6D-B44B-4FAFC013FE9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1020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117</a:t>
            </a:fld>
            <a:endParaRPr lang="ru-RU" altLang="en-US"/>
          </a:p>
        </p:txBody>
      </p:sp>
    </p:spTree>
    <p:extLst>
      <p:ext uri="{BB962C8B-B14F-4D97-AF65-F5344CB8AC3E}">
        <p14:creationId xmlns:p14="http://schemas.microsoft.com/office/powerpoint/2010/main" val="364764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118</a:t>
            </a:fld>
            <a:endParaRPr lang="ru-RU" altLang="en-US"/>
          </a:p>
        </p:txBody>
      </p:sp>
    </p:spTree>
    <p:extLst>
      <p:ext uri="{BB962C8B-B14F-4D97-AF65-F5344CB8AC3E}">
        <p14:creationId xmlns:p14="http://schemas.microsoft.com/office/powerpoint/2010/main" val="7981682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119</a:t>
            </a:fld>
            <a:endParaRPr lang="ru-RU" altLang="en-US"/>
          </a:p>
        </p:txBody>
      </p:sp>
    </p:spTree>
    <p:extLst>
      <p:ext uri="{BB962C8B-B14F-4D97-AF65-F5344CB8AC3E}">
        <p14:creationId xmlns:p14="http://schemas.microsoft.com/office/powerpoint/2010/main" val="7883673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120</a:t>
            </a:fld>
            <a:endParaRPr lang="ru-RU" altLang="en-US"/>
          </a:p>
        </p:txBody>
      </p:sp>
    </p:spTree>
    <p:extLst>
      <p:ext uri="{BB962C8B-B14F-4D97-AF65-F5344CB8AC3E}">
        <p14:creationId xmlns:p14="http://schemas.microsoft.com/office/powerpoint/2010/main" val="34600608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121</a:t>
            </a:fld>
            <a:endParaRPr lang="ru-RU" altLang="en-US"/>
          </a:p>
        </p:txBody>
      </p:sp>
    </p:spTree>
    <p:extLst>
      <p:ext uri="{BB962C8B-B14F-4D97-AF65-F5344CB8AC3E}">
        <p14:creationId xmlns:p14="http://schemas.microsoft.com/office/powerpoint/2010/main" val="30603486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122</a:t>
            </a:fld>
            <a:endParaRPr lang="ru-RU" altLang="en-US"/>
          </a:p>
        </p:txBody>
      </p:sp>
    </p:spTree>
    <p:extLst>
      <p:ext uri="{BB962C8B-B14F-4D97-AF65-F5344CB8AC3E}">
        <p14:creationId xmlns:p14="http://schemas.microsoft.com/office/powerpoint/2010/main" val="3527485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123</a:t>
            </a:fld>
            <a:endParaRPr lang="ru-RU" altLang="en-US"/>
          </a:p>
        </p:txBody>
      </p:sp>
    </p:spTree>
    <p:extLst>
      <p:ext uri="{BB962C8B-B14F-4D97-AF65-F5344CB8AC3E}">
        <p14:creationId xmlns:p14="http://schemas.microsoft.com/office/powerpoint/2010/main" val="13010903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124</a:t>
            </a:fld>
            <a:endParaRPr lang="ru-RU" altLang="en-US"/>
          </a:p>
        </p:txBody>
      </p:sp>
    </p:spTree>
    <p:extLst>
      <p:ext uri="{BB962C8B-B14F-4D97-AF65-F5344CB8AC3E}">
        <p14:creationId xmlns:p14="http://schemas.microsoft.com/office/powerpoint/2010/main" val="4658926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125</a:t>
            </a:fld>
            <a:endParaRPr lang="ru-RU" altLang="en-US"/>
          </a:p>
        </p:txBody>
      </p:sp>
    </p:spTree>
    <p:extLst>
      <p:ext uri="{BB962C8B-B14F-4D97-AF65-F5344CB8AC3E}">
        <p14:creationId xmlns:p14="http://schemas.microsoft.com/office/powerpoint/2010/main" val="15991378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126</a:t>
            </a:fld>
            <a:endParaRPr lang="ru-RU" altLang="en-US"/>
          </a:p>
        </p:txBody>
      </p:sp>
    </p:spTree>
    <p:extLst>
      <p:ext uri="{BB962C8B-B14F-4D97-AF65-F5344CB8AC3E}">
        <p14:creationId xmlns:p14="http://schemas.microsoft.com/office/powerpoint/2010/main" val="405124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17</a:t>
            </a:fld>
            <a:endParaRPr lang="en-US" dirty="0"/>
          </a:p>
        </p:txBody>
      </p:sp>
    </p:spTree>
    <p:extLst>
      <p:ext uri="{BB962C8B-B14F-4D97-AF65-F5344CB8AC3E}">
        <p14:creationId xmlns:p14="http://schemas.microsoft.com/office/powerpoint/2010/main" val="39208122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B5EDCEA-250E-40D8-B358-1AA0B372C2F3}" type="slidenum">
              <a:rPr lang="ru-RU" altLang="en-US" smtClean="0"/>
              <a:t>127</a:t>
            </a:fld>
            <a:endParaRPr lang="ru-RU" altLang="en-US"/>
          </a:p>
        </p:txBody>
      </p:sp>
    </p:spTree>
    <p:extLst>
      <p:ext uri="{BB962C8B-B14F-4D97-AF65-F5344CB8AC3E}">
        <p14:creationId xmlns:p14="http://schemas.microsoft.com/office/powerpoint/2010/main" val="157838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18</a:t>
            </a:fld>
            <a:endParaRPr lang="en-US" dirty="0"/>
          </a:p>
        </p:txBody>
      </p:sp>
    </p:spTree>
    <p:extLst>
      <p:ext uri="{BB962C8B-B14F-4D97-AF65-F5344CB8AC3E}">
        <p14:creationId xmlns:p14="http://schemas.microsoft.com/office/powerpoint/2010/main" val="116082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527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844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203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123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ant Image Right ">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5233737" y="0"/>
            <a:ext cx="3910263" cy="6858000"/>
          </a:xfrm>
          <a:prstGeom prst="parallelogram">
            <a:avLst/>
          </a:prstGeom>
        </p:spPr>
        <p:txBody>
          <a:bodyPr/>
          <a:lstStyle/>
          <a:p>
            <a:pPr lvl="0"/>
            <a:endParaRPr lang="ru-RU" noProof="0"/>
          </a:p>
        </p:txBody>
      </p:sp>
    </p:spTree>
    <p:extLst>
      <p:ext uri="{BB962C8B-B14F-4D97-AF65-F5344CB8AC3E}">
        <p14:creationId xmlns:p14="http://schemas.microsoft.com/office/powerpoint/2010/main" val="249166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er and Picture">
    <p:spTree>
      <p:nvGrpSpPr>
        <p:cNvPr id="1" name=""/>
        <p:cNvGrpSpPr/>
        <p:nvPr/>
      </p:nvGrpSpPr>
      <p:grpSpPr>
        <a:xfrm>
          <a:off x="0" y="0"/>
          <a:ext cx="0" cy="0"/>
          <a:chOff x="0" y="0"/>
          <a:chExt cx="0" cy="0"/>
        </a:xfrm>
      </p:grpSpPr>
      <p:sp>
        <p:nvSpPr>
          <p:cNvPr id="11" name="Рисунок 10"/>
          <p:cNvSpPr>
            <a:spLocks noGrp="1"/>
          </p:cNvSpPr>
          <p:nvPr>
            <p:ph type="pic" sz="quarter" idx="10"/>
          </p:nvPr>
        </p:nvSpPr>
        <p:spPr>
          <a:xfrm>
            <a:off x="0" y="0"/>
            <a:ext cx="9144000" cy="6858000"/>
          </a:xfrm>
          <a:prstGeom prst="rect">
            <a:avLst/>
          </a:prstGeom>
        </p:spPr>
        <p:txBody>
          <a:bodyPr/>
          <a:lstStyle/>
          <a:p>
            <a:pPr lvl="0"/>
            <a:endParaRPr lang="ru-RU" noProof="0"/>
          </a:p>
        </p:txBody>
      </p:sp>
    </p:spTree>
    <p:extLst>
      <p:ext uri="{BB962C8B-B14F-4D97-AF65-F5344CB8AC3E}">
        <p14:creationId xmlns:p14="http://schemas.microsoft.com/office/powerpoint/2010/main" val="89714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Right">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5470191" y="1785747"/>
            <a:ext cx="2422525" cy="3336242"/>
          </a:xfrm>
          <a:prstGeom prst="rect">
            <a:avLst/>
          </a:prstGeom>
        </p:spPr>
        <p:txBody>
          <a:bodyPr/>
          <a:lstStyle/>
          <a:p>
            <a:pPr lvl="0"/>
            <a:endParaRPr lang="ru-RU" noProof="0"/>
          </a:p>
        </p:txBody>
      </p:sp>
    </p:spTree>
    <p:extLst>
      <p:ext uri="{BB962C8B-B14F-4D97-AF65-F5344CB8AC3E}">
        <p14:creationId xmlns:p14="http://schemas.microsoft.com/office/powerpoint/2010/main" val="266795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Left">
    <p:spTree>
      <p:nvGrpSpPr>
        <p:cNvPr id="1" name=""/>
        <p:cNvGrpSpPr/>
        <p:nvPr/>
      </p:nvGrpSpPr>
      <p:grpSpPr>
        <a:xfrm>
          <a:off x="0" y="0"/>
          <a:ext cx="0" cy="0"/>
          <a:chOff x="0" y="0"/>
          <a:chExt cx="0" cy="0"/>
        </a:xfrm>
      </p:grpSpPr>
      <p:sp>
        <p:nvSpPr>
          <p:cNvPr id="9" name="Рисунок 12"/>
          <p:cNvSpPr>
            <a:spLocks noGrp="1"/>
          </p:cNvSpPr>
          <p:nvPr>
            <p:ph type="pic" sz="quarter" idx="11"/>
          </p:nvPr>
        </p:nvSpPr>
        <p:spPr>
          <a:xfrm>
            <a:off x="473869" y="1132242"/>
            <a:ext cx="6329363" cy="3330212"/>
          </a:xfrm>
          <a:prstGeom prst="rect">
            <a:avLst/>
          </a:prstGeom>
        </p:spPr>
      </p:sp>
    </p:spTree>
    <p:extLst>
      <p:ext uri="{BB962C8B-B14F-4D97-AF65-F5344CB8AC3E}">
        <p14:creationId xmlns:p14="http://schemas.microsoft.com/office/powerpoint/2010/main" val="848632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s alternating corners 1">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4572000" cy="3428471"/>
          </a:xfrm>
          <a:prstGeom prst="rect">
            <a:avLst/>
          </a:prstGeom>
        </p:spPr>
        <p:txBody>
          <a:bodyPr/>
          <a:lstStyle/>
          <a:p>
            <a:pPr lvl="0"/>
            <a:endParaRPr lang="ru-RU" noProof="0"/>
          </a:p>
        </p:txBody>
      </p:sp>
      <p:sp>
        <p:nvSpPr>
          <p:cNvPr id="9" name="Рисунок 7"/>
          <p:cNvSpPr>
            <a:spLocks noGrp="1"/>
          </p:cNvSpPr>
          <p:nvPr>
            <p:ph type="pic" sz="quarter" idx="11"/>
          </p:nvPr>
        </p:nvSpPr>
        <p:spPr>
          <a:xfrm>
            <a:off x="4572000" y="3429529"/>
            <a:ext cx="4572000" cy="3428471"/>
          </a:xfrm>
          <a:prstGeom prst="rect">
            <a:avLst/>
          </a:prstGeom>
        </p:spPr>
        <p:txBody>
          <a:bodyPr/>
          <a:lstStyle/>
          <a:p>
            <a:pPr lvl="0"/>
            <a:endParaRPr lang="ru-RU" noProof="0"/>
          </a:p>
        </p:txBody>
      </p:sp>
    </p:spTree>
    <p:extLst>
      <p:ext uri="{BB962C8B-B14F-4D97-AF65-F5344CB8AC3E}">
        <p14:creationId xmlns:p14="http://schemas.microsoft.com/office/powerpoint/2010/main" val="15376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ture Left2">
    <p:spTree>
      <p:nvGrpSpPr>
        <p:cNvPr id="1" name=""/>
        <p:cNvGrpSpPr/>
        <p:nvPr/>
      </p:nvGrpSpPr>
      <p:grpSpPr>
        <a:xfrm>
          <a:off x="0" y="0"/>
          <a:ext cx="0" cy="0"/>
          <a:chOff x="0" y="0"/>
          <a:chExt cx="0" cy="0"/>
        </a:xfrm>
      </p:grpSpPr>
      <p:sp>
        <p:nvSpPr>
          <p:cNvPr id="2" name="Рисунок 7"/>
          <p:cNvSpPr>
            <a:spLocks noGrp="1"/>
          </p:cNvSpPr>
          <p:nvPr>
            <p:ph type="pic" sz="quarter" idx="10"/>
          </p:nvPr>
        </p:nvSpPr>
        <p:spPr>
          <a:xfrm>
            <a:off x="408334" y="1088403"/>
            <a:ext cx="3216609" cy="5028424"/>
          </a:xfrm>
          <a:prstGeom prst="rect">
            <a:avLst/>
          </a:prstGeom>
        </p:spPr>
        <p:txBody>
          <a:bodyPr/>
          <a:lstStyle/>
          <a:p>
            <a:pPr lvl="0"/>
            <a:endParaRPr lang="ru-RU" noProof="0"/>
          </a:p>
        </p:txBody>
      </p:sp>
    </p:spTree>
    <p:extLst>
      <p:ext uri="{BB962C8B-B14F-4D97-AF65-F5344CB8AC3E}">
        <p14:creationId xmlns:p14="http://schemas.microsoft.com/office/powerpoint/2010/main" val="34835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336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3407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420317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8024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737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521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452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661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2022 Foundation for Educational Administration, Inc. – LEGAL ONE</a:t>
            </a:r>
          </a:p>
        </p:txBody>
      </p:sp>
    </p:spTree>
    <p:extLst>
      <p:ext uri="{BB962C8B-B14F-4D97-AF65-F5344CB8AC3E}">
        <p14:creationId xmlns:p14="http://schemas.microsoft.com/office/powerpoint/2010/main" val="2688330284"/>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kaelber@njpsa.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www.nj.gov/education/code/proposed/current/First%20discussion%20School%20Ethics%20Commission.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nj.gov/education/ethics/fds/docs/FAQs_Uploading_and_Submitting_Disclosure_Statement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homeroom5.doe.state.nj.us/ethics/" TargetMode="External"/><Relationship Id="rId5" Type="http://schemas.openxmlformats.org/officeDocument/2006/relationships/hyperlink" Target="https://www.nj.gov/education/ethics/fds/docs/Instructions_Filing_2022_Personal-Relative_and_Financial_Disclosure_Statements_ExhibitA.pdf" TargetMode="External"/><Relationship Id="rId4" Type="http://schemas.openxmlformats.org/officeDocument/2006/relationships/hyperlink" Target="https://www.nj.gov/education/ethics/fds/docs/Instructions_Filing_2022_Personal-Relative_and_Financial_Disclosure_Statements.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2485535"/>
            <a:ext cx="7759559" cy="1963175"/>
          </a:xfrm>
        </p:spPr>
        <p:txBody>
          <a:bodyPr>
            <a:normAutofit fontScale="90000"/>
          </a:bodyPr>
          <a:lstStyle/>
          <a:p>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r>
              <a:rPr lang="en-US" b="1" u="none" dirty="0"/>
              <a:t>School Law Forum – Spring 2022</a:t>
            </a:r>
            <a:br>
              <a:rPr lang="en-US" b="1" u="none" dirty="0"/>
            </a:br>
            <a:r>
              <a:rPr lang="en-US" sz="4400" b="1" i="1" u="none" dirty="0">
                <a:solidFill>
                  <a:srgbClr val="0070C0"/>
                </a:solidFill>
              </a:rPr>
              <a:t>What’s New in School Official Ethics Law</a:t>
            </a:r>
            <a:br>
              <a:rPr lang="en-US" b="1" u="none" dirty="0"/>
            </a:br>
            <a:r>
              <a:rPr lang="en-US" b="1" u="none" dirty="0"/>
              <a:t> </a:t>
            </a:r>
            <a:br>
              <a:rPr lang="en-US" dirty="0"/>
            </a:br>
            <a:br>
              <a:rPr lang="en-US" sz="4000" u="none" dirty="0">
                <a:solidFill>
                  <a:srgbClr val="3B8EDE"/>
                </a:solidFill>
              </a:rPr>
            </a:br>
            <a:br>
              <a:rPr lang="en-US" sz="4400" i="1" kern="1200" dirty="0">
                <a:solidFill>
                  <a:schemeClr val="tx1"/>
                </a:solidFill>
                <a:latin typeface="Calibri"/>
                <a:ea typeface="+mn-ea"/>
                <a:cs typeface="Calibri"/>
                <a:sym typeface="Calibri"/>
              </a:rPr>
            </a:br>
            <a:endParaRPr lang="en-US" u="none" dirty="0">
              <a:solidFill>
                <a:srgbClr val="3B8EDE"/>
              </a:solidFill>
            </a:endParaRPr>
          </a:p>
        </p:txBody>
      </p:sp>
      <p:sp>
        <p:nvSpPr>
          <p:cNvPr id="3" name="Subtitle 2"/>
          <p:cNvSpPr>
            <a:spLocks noGrp="1"/>
          </p:cNvSpPr>
          <p:nvPr>
            <p:ph type="subTitle" idx="1"/>
          </p:nvPr>
        </p:nvSpPr>
        <p:spPr>
          <a:xfrm>
            <a:off x="1166188" y="4299734"/>
            <a:ext cx="6553198" cy="766776"/>
          </a:xfrm>
        </p:spPr>
        <p:txBody>
          <a:bodyPr anchor="b">
            <a:noAutofit/>
          </a:bodyPr>
          <a:lstStyle/>
          <a:p>
            <a:pPr marL="448056" indent="-384048">
              <a:defRPr/>
            </a:pPr>
            <a:endParaRPr lang="en-US" b="1" dirty="0">
              <a:solidFill>
                <a:srgbClr val="D87900"/>
              </a:solidFill>
            </a:endParaRPr>
          </a:p>
          <a:p>
            <a:pPr marL="448056" indent="-384048">
              <a:defRPr/>
            </a:pPr>
            <a:endParaRPr lang="en-US" b="1" dirty="0">
              <a:solidFill>
                <a:srgbClr val="D87900"/>
              </a:solidFill>
            </a:endParaRPr>
          </a:p>
          <a:p>
            <a:pPr marL="448056" indent="-384048">
              <a:defRPr/>
            </a:pPr>
            <a:endParaRPr lang="en-US" b="1" dirty="0">
              <a:solidFill>
                <a:srgbClr val="D87900"/>
              </a:solidFill>
            </a:endParaRPr>
          </a:p>
          <a:p>
            <a:pPr marL="448056" indent="-384048">
              <a:defRPr/>
            </a:pPr>
            <a:r>
              <a:rPr lang="en-US" b="1" dirty="0">
                <a:solidFill>
                  <a:srgbClr val="0070C0"/>
                </a:solidFill>
              </a:rPr>
              <a:t>July 13, 2022</a:t>
            </a:r>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pic>
        <p:nvPicPr>
          <p:cNvPr id="6" name="Picture 5">
            <a:extLst>
              <a:ext uri="{FF2B5EF4-FFF2-40B4-BE49-F238E27FC236}">
                <a16:creationId xmlns:a16="http://schemas.microsoft.com/office/drawing/2014/main" id="{54ED0C99-C9BF-6C45-920A-840CB54A7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5CCC3BD5-0565-BF4B-A558-D95C30370977}"/>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F81BFBA9-8ADE-2361-FFAD-A8E87415608B}"/>
              </a:ext>
            </a:extLst>
          </p:cNvPr>
          <p:cNvSpPr txBox="1"/>
          <p:nvPr/>
        </p:nvSpPr>
        <p:spPr>
          <a:xfrm>
            <a:off x="609600" y="4993240"/>
            <a:ext cx="8229600" cy="1261884"/>
          </a:xfrm>
          <a:prstGeom prst="rect">
            <a:avLst/>
          </a:prstGeom>
          <a:noFill/>
        </p:spPr>
        <p:txBody>
          <a:bodyPr wrap="square" rtlCol="0">
            <a:spAutoFit/>
          </a:bodyPr>
          <a:lstStyle/>
          <a:p>
            <a:pPr algn="ctr"/>
            <a:endParaRPr lang="en-US" sz="2800" u="none" kern="1200" dirty="0">
              <a:solidFill>
                <a:prstClr val="black"/>
              </a:solidFill>
              <a:latin typeface="Calibri"/>
              <a:ea typeface="Calibri"/>
              <a:cs typeface="Calibri"/>
              <a:sym typeface="Calibri"/>
            </a:endParaRPr>
          </a:p>
          <a:p>
            <a:pPr algn="ctr"/>
            <a:r>
              <a:rPr lang="en-US" sz="2800" b="1" u="none" kern="1200" dirty="0">
                <a:solidFill>
                  <a:prstClr val="black"/>
                </a:solidFill>
                <a:latin typeface="Calibri"/>
                <a:ea typeface="Calibri"/>
                <a:cs typeface="Calibri"/>
                <a:sym typeface="Calibri"/>
              </a:rPr>
              <a:t>Michael F. Kaelber, Esq. </a:t>
            </a:r>
            <a:r>
              <a:rPr lang="en-US" sz="2800" b="1" u="none" kern="1200" dirty="0">
                <a:solidFill>
                  <a:prstClr val="black"/>
                </a:solidFill>
                <a:latin typeface="Calibri"/>
                <a:ea typeface="Calibri"/>
                <a:cs typeface="Calibri"/>
                <a:sym typeface="Calibri"/>
                <a:hlinkClick r:id="rId4"/>
              </a:rPr>
              <a:t>mkaelber@njpsa.org</a:t>
            </a:r>
            <a:r>
              <a:rPr lang="en-US" sz="2800" b="1" u="none" kern="1200" dirty="0">
                <a:solidFill>
                  <a:prstClr val="black"/>
                </a:solidFill>
                <a:latin typeface="Calibri"/>
                <a:ea typeface="Calibri"/>
                <a:cs typeface="Calibri"/>
                <a:sym typeface="Calibri"/>
              </a:rPr>
              <a:t> </a:t>
            </a:r>
            <a:br>
              <a:rPr lang="en-US" sz="2800" b="1" u="none" kern="1200" dirty="0">
                <a:solidFill>
                  <a:prstClr val="black"/>
                </a:solidFill>
                <a:latin typeface="Calibri"/>
                <a:ea typeface="Calibri"/>
                <a:cs typeface="Calibri"/>
                <a:sym typeface="Calibri"/>
              </a:rPr>
            </a:br>
            <a:r>
              <a:rPr lang="en-US" sz="2000" b="1" i="1" u="none" kern="1200" dirty="0">
                <a:solidFill>
                  <a:schemeClr val="tx1"/>
                </a:solidFill>
                <a:latin typeface="Calibri"/>
                <a:ea typeface="+mn-ea"/>
                <a:cs typeface="Calibri"/>
                <a:sym typeface="Calibri"/>
              </a:rPr>
              <a:t>LEGAL ONE Coordinator for Online Course Development</a:t>
            </a:r>
            <a:endParaRPr lang="en-US" sz="2000" b="1" dirty="0"/>
          </a:p>
        </p:txBody>
      </p:sp>
    </p:spTree>
    <p:extLst>
      <p:ext uri="{BB962C8B-B14F-4D97-AF65-F5344CB8AC3E}">
        <p14:creationId xmlns:p14="http://schemas.microsoft.com/office/powerpoint/2010/main" val="1180637561"/>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u="sng" dirty="0"/>
              <a:t>School Ethics Act - P.L. </a:t>
            </a:r>
            <a:r>
              <a:rPr lang="en-US" sz="4000" dirty="0"/>
              <a:t>1991 c. 393 </a:t>
            </a:r>
            <a:br>
              <a:rPr lang="en-US" sz="4000" dirty="0"/>
            </a:br>
            <a:r>
              <a:rPr lang="en-US" sz="4000" i="1" dirty="0"/>
              <a:t>N.J.S.A. </a:t>
            </a:r>
            <a:r>
              <a:rPr lang="en-US" sz="4000" dirty="0"/>
              <a:t>18A:12-21 et. seq. (4/15/1992)</a:t>
            </a:r>
          </a:p>
        </p:txBody>
      </p:sp>
      <p:sp>
        <p:nvSpPr>
          <p:cNvPr id="3" name="Content Placeholder 2"/>
          <p:cNvSpPr>
            <a:spLocks noGrp="1"/>
          </p:cNvSpPr>
          <p:nvPr>
            <p:ph idx="1"/>
          </p:nvPr>
        </p:nvSpPr>
        <p:spPr>
          <a:xfrm>
            <a:off x="152400" y="1600200"/>
            <a:ext cx="8915400" cy="4525963"/>
          </a:xfrm>
        </p:spPr>
        <p:txBody>
          <a:bodyPr>
            <a:normAutofit fontScale="85000" lnSpcReduction="10000"/>
          </a:bodyPr>
          <a:lstStyle/>
          <a:p>
            <a:pPr marL="64008" indent="0" algn="ctr">
              <a:buNone/>
            </a:pPr>
            <a:r>
              <a:rPr lang="en-US" b="1" dirty="0"/>
              <a:t>Enforced by School Ethics Commission</a:t>
            </a:r>
          </a:p>
          <a:p>
            <a:pPr marL="64008" indent="0" algn="ctr">
              <a:buNone/>
            </a:pPr>
            <a:endParaRPr lang="en-US" dirty="0"/>
          </a:p>
          <a:p>
            <a:r>
              <a:rPr lang="en-US" dirty="0"/>
              <a:t>Issues Advisory Opinions</a:t>
            </a:r>
          </a:p>
          <a:p>
            <a:r>
              <a:rPr lang="en-US" dirty="0"/>
              <a:t>Adjudicates Complaints</a:t>
            </a:r>
          </a:p>
          <a:p>
            <a:r>
              <a:rPr lang="en-US" dirty="0"/>
              <a:t>Oversees Filing of Financial and Relative Disclosure Forms</a:t>
            </a:r>
          </a:p>
          <a:p>
            <a:r>
              <a:rPr lang="en-US" dirty="0"/>
              <a:t>Oversees Board Member Training</a:t>
            </a:r>
          </a:p>
          <a:p>
            <a:r>
              <a:rPr lang="en-US" dirty="0"/>
              <a:t>Sanctions – reprimand, censure, suspension, removal, fines for frivolous complaints</a:t>
            </a:r>
          </a:p>
          <a:p>
            <a:r>
              <a:rPr lang="en-US" dirty="0"/>
              <a:t>Code of Conduct – </a:t>
            </a:r>
            <a:r>
              <a:rPr lang="en-US" i="1" dirty="0"/>
              <a:t>N.J.S.A. </a:t>
            </a:r>
            <a:r>
              <a:rPr lang="en-US" dirty="0"/>
              <a:t>18A:12-24</a:t>
            </a:r>
          </a:p>
          <a:p>
            <a:r>
              <a:rPr lang="en-US" dirty="0"/>
              <a:t>Board Member Code of Ethics – </a:t>
            </a:r>
            <a:r>
              <a:rPr lang="en-US" i="1" dirty="0"/>
              <a:t>N.J.S.A</a:t>
            </a:r>
            <a:r>
              <a:rPr lang="en-US" dirty="0"/>
              <a:t>. 18A:12-24.1</a:t>
            </a:r>
          </a:p>
          <a:p>
            <a:endParaRPr lang="en-US" sz="3200" dirty="0"/>
          </a:p>
          <a:p>
            <a:pPr lvl="1">
              <a:buFont typeface="Courier New" pitchFamily="49" charset="0"/>
              <a:buChar char="o"/>
            </a:pPr>
            <a:endParaRPr lang="en-US" dirty="0"/>
          </a:p>
          <a:p>
            <a:pPr lvl="1">
              <a:buFont typeface="Courier New" pitchFamily="49" charset="0"/>
              <a:buChar char="o"/>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8111333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srcRect/>
          <a:stretch>
            <a:fillRect/>
          </a:stretch>
        </p:blipFill>
        <p:spPr>
          <a:xfrm>
            <a:off x="0" y="946660"/>
            <a:ext cx="9144000" cy="5144294"/>
          </a:xfrm>
        </p:spPr>
      </p:pic>
      <p:sp>
        <p:nvSpPr>
          <p:cNvPr id="9" name="Прямоугольник 8"/>
          <p:cNvSpPr/>
          <p:nvPr/>
        </p:nvSpPr>
        <p:spPr>
          <a:xfrm>
            <a:off x="1562100" y="2540397"/>
            <a:ext cx="6019800" cy="2140311"/>
          </a:xfrm>
          <a:prstGeom prst="rect">
            <a:avLst/>
          </a:prstGeom>
          <a:solidFill>
            <a:srgbClr val="5497D1"/>
          </a:solidFill>
          <a:ln w="635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fontAlgn="auto">
              <a:defRPr/>
            </a:pPr>
            <a:endParaRPr lang="ru-RU" sz="900">
              <a:solidFill>
                <a:prstClr val="white"/>
              </a:solidFill>
              <a:latin typeface="Roboto Light"/>
            </a:endParaRPr>
          </a:p>
        </p:txBody>
      </p:sp>
      <p:sp>
        <p:nvSpPr>
          <p:cNvPr id="7" name="TextBox 6"/>
          <p:cNvSpPr txBox="1"/>
          <p:nvPr/>
        </p:nvSpPr>
        <p:spPr>
          <a:xfrm>
            <a:off x="2179241" y="2795867"/>
            <a:ext cx="4791075" cy="1708160"/>
          </a:xfrm>
          <a:prstGeom prst="rect">
            <a:avLst/>
          </a:prstGeom>
          <a:noFill/>
        </p:spPr>
        <p:txBody>
          <a:bodyPr>
            <a:spAutoFit/>
          </a:bodyPr>
          <a:lstStyle/>
          <a:p>
            <a:pPr algn="ctr" defTabSz="228600" fontAlgn="auto">
              <a:lnSpc>
                <a:spcPts val="4200"/>
              </a:lnSpc>
              <a:defRPr/>
            </a:pPr>
            <a:r>
              <a:rPr lang="en-US" sz="3600" b="1">
                <a:solidFill>
                  <a:prstClr val="white"/>
                </a:solidFill>
                <a:latin typeface="Arial" panose="020B0604020202020204" pitchFamily="34" charset="0"/>
                <a:cs typeface="Arial" panose="020B0604020202020204" pitchFamily="34" charset="0"/>
              </a:rPr>
              <a:t>Caution </a:t>
            </a:r>
          </a:p>
          <a:p>
            <a:pPr algn="ctr" fontAlgn="auto">
              <a:lnSpc>
                <a:spcPts val="4200"/>
              </a:lnSpc>
              <a:defRPr/>
            </a:pPr>
            <a:r>
              <a:rPr lang="en-US" sz="3600" b="1">
                <a:solidFill>
                  <a:prstClr val="black"/>
                </a:solidFill>
                <a:latin typeface="Arial" panose="020B0604020202020204" pitchFamily="34" charset="0"/>
                <a:cs typeface="Arial" panose="020B0604020202020204" pitchFamily="34" charset="0"/>
              </a:rPr>
              <a:t>Must Be Exercised!</a:t>
            </a:r>
            <a:endParaRPr lang="en-US" sz="3600" b="1">
              <a:solidFill>
                <a:prstClr val="white"/>
              </a:solidFill>
              <a:latin typeface="Arial" panose="020B0604020202020204" pitchFamily="34" charset="0"/>
              <a:cs typeface="Arial" panose="020B0604020202020204" pitchFamily="34" charset="0"/>
            </a:endParaRPr>
          </a:p>
          <a:p>
            <a:pPr algn="ctr" fontAlgn="auto">
              <a:lnSpc>
                <a:spcPts val="4200"/>
              </a:lnSpc>
              <a:defRPr/>
            </a:pPr>
            <a:endParaRPr lang="en-US" sz="3600" b="1">
              <a:solidFill>
                <a:prstClr val="white"/>
              </a:solidFill>
              <a:latin typeface="Arial" panose="020B0604020202020204" pitchFamily="34" charset="0"/>
              <a:cs typeface="Arial" panose="020B0604020202020204" pitchFamily="34" charset="0"/>
            </a:endParaRPr>
          </a:p>
        </p:txBody>
      </p:sp>
      <p:sp>
        <p:nvSpPr>
          <p:cNvPr id="10" name="Прямоугольник 9"/>
          <p:cNvSpPr/>
          <p:nvPr/>
        </p:nvSpPr>
        <p:spPr>
          <a:xfrm>
            <a:off x="443707" y="1357710"/>
            <a:ext cx="8256588" cy="4143375"/>
          </a:xfrm>
          <a:prstGeom prst="rect">
            <a:avLst/>
          </a:prstGeom>
          <a:noFill/>
          <a:ln w="57150" cap="flat" algn="ctr">
            <a:solidFill>
              <a:srgbClr val="5497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fontAlgn="auto">
              <a:defRPr/>
            </a:pPr>
            <a:endParaRPr lang="ru-RU" sz="900">
              <a:solidFill>
                <a:prstClr val="white"/>
              </a:solidFill>
              <a:latin typeface="Roboto Light"/>
            </a:endParaRPr>
          </a:p>
        </p:txBody>
      </p:sp>
    </p:spTree>
    <p:extLst>
      <p:ext uri="{BB962C8B-B14F-4D97-AF65-F5344CB8AC3E}">
        <p14:creationId xmlns:p14="http://schemas.microsoft.com/office/powerpoint/2010/main" val="26919200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009" y="1498998"/>
            <a:ext cx="8628434" cy="1169551"/>
          </a:xfrm>
          <a:prstGeom prst="rect">
            <a:avLst/>
          </a:prstGeom>
          <a:noFill/>
        </p:spPr>
        <p:txBody>
          <a:bodyPr wrap="square">
            <a:spAutoFit/>
          </a:bodyPr>
          <a:lstStyle/>
          <a:p>
            <a:pPr algn="ctr" fontAlgn="auto">
              <a:lnSpc>
                <a:spcPts val="4200"/>
              </a:lnSpc>
              <a:defRPr/>
            </a:pPr>
            <a:r>
              <a:rPr lang="en-US" sz="3600" b="1">
                <a:solidFill>
                  <a:srgbClr val="5497D1"/>
                </a:solidFill>
                <a:latin typeface="+mn-lt"/>
              </a:rPr>
              <a:t>CONDUCT OF BOARD MEMBERS </a:t>
            </a:r>
            <a:r>
              <a:rPr lang="en-US" sz="3600" b="1">
                <a:solidFill>
                  <a:schemeClr val="bg2">
                    <a:lumMod val="10000"/>
                  </a:schemeClr>
                </a:solidFill>
                <a:latin typeface="+mn-lt"/>
              </a:rPr>
              <a:t>GOVERNED BY</a:t>
            </a:r>
          </a:p>
        </p:txBody>
      </p:sp>
      <p:sp>
        <p:nvSpPr>
          <p:cNvPr id="3" name="TextBox 2"/>
          <p:cNvSpPr txBox="1"/>
          <p:nvPr/>
        </p:nvSpPr>
        <p:spPr>
          <a:xfrm>
            <a:off x="564635" y="3302996"/>
            <a:ext cx="7927181" cy="2308324"/>
          </a:xfrm>
          <a:prstGeom prst="rect">
            <a:avLst/>
          </a:prstGeom>
          <a:noFill/>
        </p:spPr>
        <p:txBody>
          <a:bodyPr wrap="square">
            <a:spAutoFit/>
          </a:bodyPr>
          <a:lstStyle/>
          <a:p>
            <a:pPr marL="285750" indent="-285750" fontAlgn="auto">
              <a:buFont typeface="Wingdings" panose="05000000000000000000" pitchFamily="2" charset="2"/>
              <a:buChar char="Ø"/>
              <a:defRPr/>
            </a:pPr>
            <a:r>
              <a:rPr lang="en-US">
                <a:latin typeface="+mn-lt"/>
              </a:rPr>
              <a:t>School Ethics Act, </a:t>
            </a:r>
            <a:r>
              <a:rPr lang="en-US" i="1">
                <a:latin typeface="+mn-lt"/>
              </a:rPr>
              <a:t>N.J.S.A. </a:t>
            </a:r>
            <a:r>
              <a:rPr lang="en-US">
                <a:latin typeface="+mn-lt"/>
              </a:rPr>
              <a:t>18A:12-1 </a:t>
            </a:r>
            <a:r>
              <a:rPr lang="en-US" i="1">
                <a:latin typeface="+mn-lt"/>
              </a:rPr>
              <a:t>et seq.</a:t>
            </a:r>
          </a:p>
          <a:p>
            <a:pPr marL="285750" indent="-285750" fontAlgn="auto">
              <a:buFont typeface="Wingdings" panose="05000000000000000000" pitchFamily="2" charset="2"/>
              <a:buChar char="Ø"/>
              <a:defRPr/>
            </a:pPr>
            <a:endParaRPr lang="en-US">
              <a:latin typeface="+mn-lt"/>
            </a:endParaRPr>
          </a:p>
          <a:p>
            <a:pPr marL="285750" indent="-285750" fontAlgn="auto">
              <a:buFont typeface="Wingdings" panose="05000000000000000000" pitchFamily="2" charset="2"/>
              <a:buChar char="Ø"/>
              <a:defRPr/>
            </a:pPr>
            <a:r>
              <a:rPr lang="en-US">
                <a:latin typeface="+mn-lt"/>
              </a:rPr>
              <a:t>Code of Ethics for School Board Members, </a:t>
            </a:r>
            <a:r>
              <a:rPr lang="en-US" i="1"/>
              <a:t>N.J.S.A. </a:t>
            </a:r>
            <a:r>
              <a:rPr lang="en-US"/>
              <a:t>18A:12-24.1</a:t>
            </a:r>
          </a:p>
          <a:p>
            <a:pPr marL="285750" indent="-285750" fontAlgn="auto">
              <a:buFont typeface="Wingdings" panose="05000000000000000000" pitchFamily="2" charset="2"/>
              <a:buChar char="Ø"/>
              <a:defRPr/>
            </a:pPr>
            <a:endParaRPr lang="en-US"/>
          </a:p>
          <a:p>
            <a:pPr marL="285750" indent="-285750" fontAlgn="auto">
              <a:buFont typeface="Wingdings" panose="05000000000000000000" pitchFamily="2" charset="2"/>
              <a:buChar char="Ø"/>
              <a:defRPr/>
            </a:pPr>
            <a:r>
              <a:rPr lang="en-US"/>
              <a:t>Common law established in prior Court decisions</a:t>
            </a:r>
          </a:p>
          <a:p>
            <a:pPr marL="285750" indent="-285750" fontAlgn="auto">
              <a:buFont typeface="Wingdings" panose="05000000000000000000" pitchFamily="2" charset="2"/>
              <a:buChar char="Ø"/>
              <a:defRPr/>
            </a:pPr>
            <a:endParaRPr lang="en-US"/>
          </a:p>
          <a:p>
            <a:pPr marL="285750" indent="-285750" fontAlgn="auto">
              <a:buFont typeface="Wingdings" panose="05000000000000000000" pitchFamily="2" charset="2"/>
              <a:buChar char="Ø"/>
              <a:defRPr/>
            </a:pPr>
            <a:r>
              <a:rPr lang="en-US"/>
              <a:t>Other Education Laws and Regulations</a:t>
            </a:r>
          </a:p>
          <a:p>
            <a:pPr marL="285750" indent="-285750" fontAlgn="auto">
              <a:buFont typeface="Wingdings" panose="05000000000000000000" pitchFamily="2" charset="2"/>
              <a:buChar char="Ø"/>
              <a:defRPr/>
            </a:pPr>
            <a:endParaRPr lang="en-US">
              <a:latin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6" y="1666081"/>
            <a:ext cx="7908925" cy="630942"/>
          </a:xfrm>
          <a:prstGeom prst="rect">
            <a:avLst/>
          </a:prstGeom>
          <a:noFill/>
        </p:spPr>
        <p:txBody>
          <a:bodyPr wrap="square">
            <a:spAutoFit/>
          </a:bodyPr>
          <a:lstStyle/>
          <a:p>
            <a:pPr fontAlgn="auto">
              <a:lnSpc>
                <a:spcPts val="4200"/>
              </a:lnSpc>
              <a:defRPr/>
            </a:pPr>
            <a:r>
              <a:rPr lang="en-US" sz="3600" b="1">
                <a:solidFill>
                  <a:srgbClr val="5497D1"/>
                </a:solidFill>
                <a:latin typeface="+mn-lt"/>
              </a:rPr>
              <a:t>IMPACT </a:t>
            </a:r>
            <a:r>
              <a:rPr lang="en-US" sz="3600" b="1">
                <a:solidFill>
                  <a:schemeClr val="bg2">
                    <a:lumMod val="10000"/>
                  </a:schemeClr>
                </a:solidFill>
                <a:latin typeface="+mn-lt"/>
              </a:rPr>
              <a:t>OF LAWS</a:t>
            </a:r>
          </a:p>
        </p:txBody>
      </p:sp>
      <p:sp>
        <p:nvSpPr>
          <p:cNvPr id="5" name="TextBox 4"/>
          <p:cNvSpPr txBox="1"/>
          <p:nvPr/>
        </p:nvSpPr>
        <p:spPr>
          <a:xfrm>
            <a:off x="693737" y="3132781"/>
            <a:ext cx="7556500" cy="651140"/>
          </a:xfrm>
          <a:prstGeom prst="rect">
            <a:avLst/>
          </a:prstGeom>
          <a:noFill/>
        </p:spPr>
        <p:txBody>
          <a:bodyPr wrap="square">
            <a:spAutoFit/>
          </a:bodyPr>
          <a:lstStyle/>
          <a:p>
            <a:pPr eaLnBrk="1" fontAlgn="auto" hangingPunct="1">
              <a:lnSpc>
                <a:spcPct val="150000"/>
              </a:lnSpc>
              <a:spcBef>
                <a:spcPct val="0"/>
              </a:spcBef>
              <a:spcAft>
                <a:spcPct val="0"/>
              </a:spcAft>
              <a:defRPr/>
            </a:pPr>
            <a:r>
              <a:rPr lang="en-US" sz="2700" b="1">
                <a:latin typeface="+mn-lt"/>
              </a:rPr>
              <a:t>BOARD MEMBERS MUST REMAIN </a:t>
            </a:r>
            <a:r>
              <a:rPr lang="en-US" sz="2700" b="1">
                <a:solidFill>
                  <a:schemeClr val="tx1">
                    <a:lumMod val="50000"/>
                    <a:lumOff val="50000"/>
                  </a:schemeClr>
                </a:solidFill>
                <a:latin typeface="+mn-lt"/>
              </a:rPr>
              <a:t>NEUTRAL</a:t>
            </a:r>
            <a:endParaRPr lang="ru-RU" sz="2700" b="1">
              <a:solidFill>
                <a:schemeClr val="tx1">
                  <a:lumMod val="50000"/>
                  <a:lumOff val="50000"/>
                </a:schemeClr>
              </a:solidFill>
              <a:latin typeface="+mn-lt"/>
            </a:endParaRPr>
          </a:p>
        </p:txBody>
      </p:sp>
      <p:sp>
        <p:nvSpPr>
          <p:cNvPr id="12" name="Прямоугольник 11"/>
          <p:cNvSpPr/>
          <p:nvPr/>
        </p:nvSpPr>
        <p:spPr>
          <a:xfrm>
            <a:off x="228600" y="1523604"/>
            <a:ext cx="8486775" cy="4200525"/>
          </a:xfrm>
          <a:prstGeom prst="rect">
            <a:avLst/>
          </a:prstGeom>
          <a:noFill/>
          <a:ln w="38100" cap="flat" algn="ctr">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467475" y="1706166"/>
            <a:ext cx="2247900" cy="3046413"/>
          </a:xfrm>
          <a:prstGeom prst="rect">
            <a:avLst/>
          </a:prstGeom>
          <a:solidFill>
            <a:schemeClr val="accent1">
              <a:lumMod val="7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ru-RU">
              <a:solidFill>
                <a:schemeClr val="accent1">
                  <a:lumMod val="60000"/>
                  <a:lumOff val="40000"/>
                </a:schemeClr>
              </a:solidFill>
            </a:endParaRPr>
          </a:p>
        </p:txBody>
      </p:sp>
      <p:sp>
        <p:nvSpPr>
          <p:cNvPr id="11" name="TextBox 10"/>
          <p:cNvSpPr txBox="1"/>
          <p:nvPr/>
        </p:nvSpPr>
        <p:spPr>
          <a:xfrm>
            <a:off x="6599634" y="2105422"/>
            <a:ext cx="2057400" cy="1900777"/>
          </a:xfrm>
          <a:prstGeom prst="rect">
            <a:avLst/>
          </a:prstGeom>
          <a:noFill/>
        </p:spPr>
        <p:txBody>
          <a:bodyPr wrap="square">
            <a:spAutoFit/>
          </a:bodyPr>
          <a:lstStyle/>
          <a:p>
            <a:pPr eaLnBrk="1" fontAlgn="auto" hangingPunct="1">
              <a:lnSpc>
                <a:spcPct val="150000"/>
              </a:lnSpc>
              <a:spcBef>
                <a:spcPct val="0"/>
              </a:spcBef>
              <a:spcAft>
                <a:spcPct val="0"/>
              </a:spcAft>
              <a:defRPr/>
            </a:pPr>
            <a:r>
              <a:rPr lang="en-US" sz="1600" b="1">
                <a:solidFill>
                  <a:schemeClr val="bg1"/>
                </a:solidFill>
                <a:latin typeface="+mn-lt"/>
                <a:cs typeface="Arial" panose="020B0604020202020204" pitchFamily="34" charset="0"/>
              </a:rPr>
              <a:t>How can Board members support a referendum while remaining seemingly neutral?</a:t>
            </a:r>
            <a:endParaRPr lang="ru-RU" sz="1600">
              <a:solidFill>
                <a:schemeClr val="bg1"/>
              </a:solidFill>
              <a:latin typeface="+mn-lt"/>
              <a:cs typeface="Arial" panose="020B0604020202020204" pitchFamily="34" charset="0"/>
            </a:endParaRPr>
          </a:p>
        </p:txBody>
      </p:sp>
      <p:pic>
        <p:nvPicPr>
          <p:cNvPr id="2" name="Picture Placeholder 1"/>
          <p:cNvPicPr>
            <a:picLocks noGrp="1" noChangeAspect="1"/>
          </p:cNvPicPr>
          <p:nvPr>
            <p:ph type="pic" sz="quarter" idx="11"/>
          </p:nvPr>
        </p:nvPicPr>
        <p:blipFill>
          <a:blip r:embed="rId3">
            <a:alphaModFix amt="50000"/>
          </a:blip>
          <a:srcRect/>
          <a:stretch>
            <a:fillRect/>
          </a:stretch>
        </p:blipFill>
        <p:spPr>
          <a:xfrm>
            <a:off x="2276475" y="1706166"/>
            <a:ext cx="4202907" cy="3046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5975C9-3C67-4C4A-8AC5-3829A88FEE94}"/>
              </a:ext>
            </a:extLst>
          </p:cNvPr>
          <p:cNvSpPr/>
          <p:nvPr/>
        </p:nvSpPr>
        <p:spPr>
          <a:xfrm>
            <a:off x="2470845" y="2927459"/>
            <a:ext cx="3854053" cy="630942"/>
          </a:xfrm>
          <a:prstGeom prst="rect">
            <a:avLst/>
          </a:prstGeom>
        </p:spPr>
        <p:txBody>
          <a:bodyPr wrap="square">
            <a:spAutoFit/>
          </a:bodyPr>
          <a:lstStyle/>
          <a:p>
            <a:pPr algn="ctr" fontAlgn="auto">
              <a:lnSpc>
                <a:spcPts val="4200"/>
              </a:lnSpc>
              <a:defRPr/>
            </a:pPr>
            <a:r>
              <a:rPr lang="en-US" sz="3600" b="1">
                <a:latin typeface="Arial" panose="020B0604020202020204" pitchFamily="34" charset="0"/>
                <a:cs typeface="Arial" panose="020B0604020202020204" pitchFamily="34" charset="0"/>
              </a:rPr>
              <a:t>Logical Tension</a:t>
            </a:r>
          </a:p>
        </p:txBody>
      </p:sp>
      <p:sp>
        <p:nvSpPr>
          <p:cNvPr id="9" name="Прямоугольник 9">
            <a:extLst>
              <a:ext uri="{FF2B5EF4-FFF2-40B4-BE49-F238E27FC236}">
                <a16:creationId xmlns:a16="http://schemas.microsoft.com/office/drawing/2014/main" id="{7DEE45DE-CFAE-4F07-9C01-E6EA0174CB08}"/>
              </a:ext>
            </a:extLst>
          </p:cNvPr>
          <p:cNvSpPr/>
          <p:nvPr/>
        </p:nvSpPr>
        <p:spPr>
          <a:xfrm>
            <a:off x="155972" y="1696641"/>
            <a:ext cx="2113360" cy="3046413"/>
          </a:xfrm>
          <a:prstGeom prst="rect">
            <a:avLst/>
          </a:prstGeom>
          <a:solidFill>
            <a:schemeClr val="accent1">
              <a:lumMod val="7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ru-RU">
              <a:solidFill>
                <a:schemeClr val="accent1">
                  <a:lumMod val="60000"/>
                  <a:lumOff val="40000"/>
                </a:schemeClr>
              </a:solidFill>
            </a:endParaRPr>
          </a:p>
        </p:txBody>
      </p:sp>
      <p:sp>
        <p:nvSpPr>
          <p:cNvPr id="12" name="TextBox 11">
            <a:extLst>
              <a:ext uri="{FF2B5EF4-FFF2-40B4-BE49-F238E27FC236}">
                <a16:creationId xmlns:a16="http://schemas.microsoft.com/office/drawing/2014/main" id="{A436AE3E-EBCD-45A5-9DBF-DDBBB7787D55}"/>
              </a:ext>
            </a:extLst>
          </p:cNvPr>
          <p:cNvSpPr txBox="1"/>
          <p:nvPr/>
        </p:nvSpPr>
        <p:spPr>
          <a:xfrm>
            <a:off x="237233" y="2114947"/>
            <a:ext cx="2113360" cy="2270109"/>
          </a:xfrm>
          <a:prstGeom prst="rect">
            <a:avLst/>
          </a:prstGeom>
          <a:noFill/>
        </p:spPr>
        <p:txBody>
          <a:bodyPr wrap="square">
            <a:spAutoFit/>
          </a:bodyPr>
          <a:lstStyle/>
          <a:p>
            <a:pPr eaLnBrk="1" fontAlgn="auto" hangingPunct="1">
              <a:lnSpc>
                <a:spcPct val="150000"/>
              </a:lnSpc>
              <a:spcBef>
                <a:spcPct val="0"/>
              </a:spcBef>
              <a:spcAft>
                <a:spcPct val="0"/>
              </a:spcAft>
              <a:defRPr/>
            </a:pPr>
            <a:r>
              <a:rPr lang="en-US" sz="1600" b="1">
                <a:solidFill>
                  <a:schemeClr val="bg1"/>
                </a:solidFill>
                <a:latin typeface="+mn-lt"/>
                <a:cs typeface="Arial" panose="020B0604020202020204" pitchFamily="34" charset="0"/>
              </a:rPr>
              <a:t>Board members clearly support the referendum or they would not have voted to place it on the ballot.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6" y="1666081"/>
            <a:ext cx="7908925" cy="630942"/>
          </a:xfrm>
          <a:prstGeom prst="rect">
            <a:avLst/>
          </a:prstGeom>
          <a:noFill/>
        </p:spPr>
        <p:txBody>
          <a:bodyPr wrap="square">
            <a:spAutoFit/>
          </a:bodyPr>
          <a:lstStyle/>
          <a:p>
            <a:pPr fontAlgn="auto">
              <a:lnSpc>
                <a:spcPts val="4200"/>
              </a:lnSpc>
              <a:defRPr/>
            </a:pPr>
            <a:r>
              <a:rPr lang="en-US" sz="3600" b="1">
                <a:solidFill>
                  <a:srgbClr val="5497D1"/>
                </a:solidFill>
                <a:latin typeface="+mn-lt"/>
              </a:rPr>
              <a:t>RECONCILING </a:t>
            </a:r>
            <a:r>
              <a:rPr lang="en-US" sz="3600" b="1">
                <a:solidFill>
                  <a:schemeClr val="bg2">
                    <a:lumMod val="10000"/>
                  </a:schemeClr>
                </a:solidFill>
                <a:latin typeface="+mn-lt"/>
              </a:rPr>
              <a:t>THE TENSION</a:t>
            </a:r>
          </a:p>
        </p:txBody>
      </p:sp>
      <p:sp>
        <p:nvSpPr>
          <p:cNvPr id="5" name="TextBox 4"/>
          <p:cNvSpPr txBox="1"/>
          <p:nvPr/>
        </p:nvSpPr>
        <p:spPr>
          <a:xfrm>
            <a:off x="693737" y="3132781"/>
            <a:ext cx="7556500" cy="1274388"/>
          </a:xfrm>
          <a:prstGeom prst="rect">
            <a:avLst/>
          </a:prstGeom>
          <a:noFill/>
        </p:spPr>
        <p:txBody>
          <a:bodyPr wrap="square">
            <a:spAutoFit/>
          </a:bodyPr>
          <a:lstStyle/>
          <a:p>
            <a:pPr eaLnBrk="1" fontAlgn="auto" hangingPunct="1">
              <a:lnSpc>
                <a:spcPct val="150000"/>
              </a:lnSpc>
              <a:spcBef>
                <a:spcPct val="0"/>
              </a:spcBef>
              <a:spcAft>
                <a:spcPct val="0"/>
              </a:spcAft>
              <a:defRPr/>
            </a:pPr>
            <a:r>
              <a:rPr lang="en-US" sz="2700" b="1">
                <a:latin typeface="+mn-lt"/>
              </a:rPr>
              <a:t>LOOK TO THE LAW, BUT NEVER FORGET COMMON SENSE</a:t>
            </a:r>
            <a:endParaRPr lang="ru-RU" sz="2700" b="1">
              <a:solidFill>
                <a:schemeClr val="tx1">
                  <a:lumMod val="50000"/>
                  <a:lumOff val="50000"/>
                </a:schemeClr>
              </a:solidFill>
              <a:latin typeface="+mn-lt"/>
            </a:endParaRPr>
          </a:p>
        </p:txBody>
      </p:sp>
      <p:sp>
        <p:nvSpPr>
          <p:cNvPr id="12" name="Прямоугольник 11"/>
          <p:cNvSpPr/>
          <p:nvPr/>
        </p:nvSpPr>
        <p:spPr>
          <a:xfrm>
            <a:off x="228600" y="1523604"/>
            <a:ext cx="8486775" cy="4200525"/>
          </a:xfrm>
          <a:prstGeom prst="rect">
            <a:avLst/>
          </a:prstGeom>
          <a:noFill/>
          <a:ln w="38100" cap="flat" algn="ctr">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ru-RU"/>
          </a:p>
        </p:txBody>
      </p:sp>
    </p:spTree>
    <p:extLst>
      <p:ext uri="{BB962C8B-B14F-4D97-AF65-F5344CB8AC3E}">
        <p14:creationId xmlns:p14="http://schemas.microsoft.com/office/powerpoint/2010/main" val="129131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4448" y="3895587"/>
            <a:ext cx="3428206" cy="1946943"/>
          </a:xfrm>
          <a:prstGeom prst="rect">
            <a:avLst/>
          </a:prstGeom>
          <a:noFill/>
        </p:spPr>
        <p:txBody>
          <a:bodyPr>
            <a:spAutoFit/>
          </a:bodyPr>
          <a:lstStyle/>
          <a:p>
            <a:pPr eaLnBrk="1" fontAlgn="auto" hangingPunct="1">
              <a:lnSpc>
                <a:spcPct val="150000"/>
              </a:lnSpc>
              <a:spcBef>
                <a:spcPct val="0"/>
              </a:spcBef>
              <a:spcAft>
                <a:spcPct val="0"/>
              </a:spcAft>
              <a:defRPr/>
            </a:pPr>
            <a:r>
              <a:rPr lang="en-US" b="1">
                <a:latin typeface="+mn-lt"/>
              </a:rPr>
              <a:t>Holding:</a:t>
            </a:r>
          </a:p>
          <a:p>
            <a:pPr eaLnBrk="1" fontAlgn="auto" hangingPunct="1">
              <a:lnSpc>
                <a:spcPct val="150000"/>
              </a:lnSpc>
              <a:spcBef>
                <a:spcPct val="0"/>
              </a:spcBef>
              <a:spcAft>
                <a:spcPct val="0"/>
              </a:spcAft>
              <a:defRPr/>
            </a:pPr>
            <a:r>
              <a:rPr lang="en-US" sz="1600">
                <a:latin typeface="+mn-lt"/>
              </a:rPr>
              <a:t>A school board may expend reasonable funds to educate voters about referendum, but may not advocate for one particular side</a:t>
            </a:r>
          </a:p>
        </p:txBody>
      </p:sp>
      <p:cxnSp>
        <p:nvCxnSpPr>
          <p:cNvPr id="12" name="Прямая соединительная линия 11"/>
          <p:cNvCxnSpPr/>
          <p:nvPr/>
        </p:nvCxnSpPr>
        <p:spPr>
          <a:xfrm>
            <a:off x="533400" y="4066778"/>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10188" y="1106563"/>
            <a:ext cx="3428207" cy="1477328"/>
          </a:xfrm>
          <a:prstGeom prst="rect">
            <a:avLst/>
          </a:prstGeom>
          <a:noFill/>
        </p:spPr>
        <p:txBody>
          <a:bodyPr>
            <a:spAutoFit/>
          </a:bodyPr>
          <a:lstStyle/>
          <a:p>
            <a:pPr eaLnBrk="1" fontAlgn="auto" hangingPunct="1">
              <a:spcBef>
                <a:spcPct val="0"/>
              </a:spcBef>
              <a:spcAft>
                <a:spcPct val="0"/>
              </a:spcAft>
              <a:defRPr/>
            </a:pPr>
            <a:r>
              <a:rPr lang="en-US" b="1">
                <a:latin typeface="+mn-lt"/>
              </a:rPr>
              <a:t>KEY NJ SUPREME COURT DECISION</a:t>
            </a:r>
          </a:p>
          <a:p>
            <a:pPr eaLnBrk="1" fontAlgn="auto" hangingPunct="1">
              <a:spcBef>
                <a:spcPct val="0"/>
              </a:spcBef>
              <a:spcAft>
                <a:spcPct val="0"/>
              </a:spcAft>
              <a:defRPr/>
            </a:pPr>
            <a:endParaRPr lang="en-US">
              <a:latin typeface="+mn-lt"/>
            </a:endParaRPr>
          </a:p>
          <a:p>
            <a:pPr eaLnBrk="1" fontAlgn="auto" hangingPunct="1">
              <a:spcBef>
                <a:spcPct val="0"/>
              </a:spcBef>
              <a:spcAft>
                <a:spcPct val="0"/>
              </a:spcAft>
              <a:defRPr/>
            </a:pPr>
            <a:r>
              <a:rPr lang="en-US" i="1">
                <a:latin typeface="+mn-lt"/>
              </a:rPr>
              <a:t>Citizens v. Parsippany-Troy Hill Bd. of Educ</a:t>
            </a:r>
            <a:r>
              <a:rPr lang="en-US">
                <a:latin typeface="+mn-lt"/>
              </a:rPr>
              <a:t>., 13 </a:t>
            </a:r>
            <a:r>
              <a:rPr lang="en-US" i="1">
                <a:latin typeface="+mn-lt"/>
              </a:rPr>
              <a:t>N.J</a:t>
            </a:r>
            <a:r>
              <a:rPr lang="en-US">
                <a:latin typeface="+mn-lt"/>
              </a:rPr>
              <a:t>. 172 (1953)</a:t>
            </a:r>
          </a:p>
        </p:txBody>
      </p:sp>
      <p:cxnSp>
        <p:nvCxnSpPr>
          <p:cNvPr id="14" name="Прямая соединительная линия 13"/>
          <p:cNvCxnSpPr/>
          <p:nvPr/>
        </p:nvCxnSpPr>
        <p:spPr>
          <a:xfrm>
            <a:off x="5089525" y="158472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pic>
        <p:nvPicPr>
          <p:cNvPr id="2" name="Picture Placeholder 1"/>
          <p:cNvPicPr>
            <a:picLocks noGrp="1" noChangeAspect="1"/>
          </p:cNvPicPr>
          <p:nvPr>
            <p:ph type="pic" sz="quarter" idx="10"/>
          </p:nvPr>
        </p:nvPicPr>
        <p:blipFill>
          <a:blip r:embed="rId2"/>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Placeholder 2"/>
          <p:cNvPicPr>
            <a:picLocks noGrp="1" noChangeAspect="1"/>
          </p:cNvPicPr>
          <p:nvPr>
            <p:ph type="pic" sz="quarter" idx="11"/>
          </p:nvPr>
        </p:nvPicPr>
        <p:blipFill>
          <a:blip r:embed="rId3"/>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287" y="1431375"/>
            <a:ext cx="4790282" cy="592663"/>
          </a:xfrm>
          <a:prstGeom prst="rect">
            <a:avLst/>
          </a:prstGeom>
          <a:noFill/>
        </p:spPr>
        <p:txBody>
          <a:bodyPr>
            <a:spAutoFit/>
          </a:bodyPr>
          <a:lstStyle/>
          <a:p>
            <a:pPr fontAlgn="auto">
              <a:lnSpc>
                <a:spcPts val="4200"/>
              </a:lnSpc>
              <a:defRPr/>
            </a:pPr>
            <a:r>
              <a:rPr lang="en-US" sz="3300" b="1">
                <a:solidFill>
                  <a:srgbClr val="5497D1"/>
                </a:solidFill>
                <a:latin typeface="Arial" panose="020B0604020202020204" pitchFamily="34" charset="0"/>
                <a:cs typeface="Arial" panose="020B0604020202020204" pitchFamily="34" charset="0"/>
              </a:rPr>
              <a:t>Court’s </a:t>
            </a:r>
            <a:r>
              <a:rPr lang="en-US" sz="3300" b="1">
                <a:solidFill>
                  <a:schemeClr val="bg2">
                    <a:lumMod val="10000"/>
                  </a:schemeClr>
                </a:solidFill>
                <a:latin typeface="Arial" panose="020B0604020202020204" pitchFamily="34" charset="0"/>
                <a:cs typeface="Arial" panose="020B0604020202020204" pitchFamily="34" charset="0"/>
              </a:rPr>
              <a:t>Rationale</a:t>
            </a:r>
          </a:p>
        </p:txBody>
      </p:sp>
      <p:sp>
        <p:nvSpPr>
          <p:cNvPr id="6" name="TextBox 5">
            <a:extLst>
              <a:ext uri="{FF2B5EF4-FFF2-40B4-BE49-F238E27FC236}">
                <a16:creationId xmlns:a16="http://schemas.microsoft.com/office/drawing/2014/main" id="{80673133-0C4B-40E4-B93E-8ABB7283EF85}"/>
              </a:ext>
            </a:extLst>
          </p:cNvPr>
          <p:cNvSpPr txBox="1"/>
          <p:nvPr/>
        </p:nvSpPr>
        <p:spPr>
          <a:xfrm>
            <a:off x="3951287" y="1894519"/>
            <a:ext cx="4679009" cy="3816429"/>
          </a:xfrm>
          <a:prstGeom prst="rect">
            <a:avLst/>
          </a:prstGeom>
          <a:noFill/>
        </p:spPr>
        <p:txBody>
          <a:bodyPr wrap="square">
            <a:spAutoFit/>
          </a:bodyPr>
          <a:lstStyle/>
          <a:p>
            <a:endParaRPr lang="en-US" sz="1600" b="1">
              <a:latin typeface="+mn-lt"/>
            </a:endParaRPr>
          </a:p>
          <a:p>
            <a:pPr marL="228600" indent="-228600">
              <a:buFont typeface="Wingdings" panose="05000000000000000000" pitchFamily="2" charset="2"/>
              <a:buChar char="Ø"/>
            </a:pPr>
            <a:r>
              <a:rPr lang="en-US" sz="1400">
                <a:latin typeface="+mn-lt"/>
              </a:rPr>
              <a:t>Public funds entrusted to board belong equally to proponents and opponents of proposition</a:t>
            </a:r>
          </a:p>
          <a:p>
            <a:pPr marL="228600" indent="-228600">
              <a:buFont typeface="Wingdings" panose="05000000000000000000" pitchFamily="2" charset="2"/>
              <a:buChar char="Ø"/>
            </a:pPr>
            <a:endParaRPr lang="en-US" sz="1400">
              <a:latin typeface="+mn-lt"/>
            </a:endParaRPr>
          </a:p>
          <a:p>
            <a:pPr marL="228600" indent="-228600">
              <a:buFont typeface="Wingdings" panose="05000000000000000000" pitchFamily="2" charset="2"/>
              <a:buChar char="Ø"/>
            </a:pPr>
            <a:r>
              <a:rPr lang="en-US" sz="1400">
                <a:latin typeface="+mn-lt"/>
              </a:rPr>
              <a:t>Board used funds to advocate only one side of a controversial issue without affording dissenters the opportunity by means of that financed medium to present their side</a:t>
            </a:r>
          </a:p>
          <a:p>
            <a:pPr marL="228600" indent="-228600">
              <a:buFont typeface="Wingdings" panose="05000000000000000000" pitchFamily="2" charset="2"/>
              <a:buChar char="Ø"/>
            </a:pPr>
            <a:endParaRPr lang="en-US" sz="1400">
              <a:latin typeface="+mn-lt"/>
            </a:endParaRPr>
          </a:p>
          <a:p>
            <a:pPr marL="228600" indent="-228600">
              <a:buFont typeface="Wingdings" panose="05000000000000000000" pitchFamily="2" charset="2"/>
              <a:buChar char="Ø"/>
            </a:pPr>
            <a:r>
              <a:rPr lang="en-US" sz="1400">
                <a:latin typeface="+mn-lt"/>
              </a:rPr>
              <a:t>Board had spent $358.85 to print and circulate an 18-page booklet entitled "Read the Facts Behind the Parsippany-Troy Hills School Building Program." </a:t>
            </a:r>
          </a:p>
          <a:p>
            <a:pPr marL="228600" indent="-228600">
              <a:buFont typeface="Wingdings" panose="05000000000000000000" pitchFamily="2" charset="2"/>
              <a:buChar char="Ø"/>
            </a:pPr>
            <a:endParaRPr lang="en-US" sz="1400">
              <a:latin typeface="+mn-lt"/>
            </a:endParaRPr>
          </a:p>
          <a:p>
            <a:pPr marL="228600" indent="-228600">
              <a:buFont typeface="Wingdings" panose="05000000000000000000" pitchFamily="2" charset="2"/>
              <a:buChar char="Ø"/>
            </a:pPr>
            <a:r>
              <a:rPr lang="en-US" sz="1400">
                <a:latin typeface="+mn-lt"/>
              </a:rPr>
              <a:t>Court noted that board used “the exhortation ‘Vote Yes’ was repeated on three pages and the dire consequences of failure to so vote were over-dramatized</a:t>
            </a:r>
          </a:p>
          <a:p>
            <a:endParaRPr lang="en-US" sz="1600" b="1">
              <a:latin typeface="+mn-lt"/>
            </a:endParaRPr>
          </a:p>
        </p:txBody>
      </p:sp>
      <p:pic>
        <p:nvPicPr>
          <p:cNvPr id="9" name="Picture Placeholder 8" descr="Icon&#10;&#10;Description automatically generated">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duotone>
              <a:prstClr val="black"/>
              <a:schemeClr val="accent1">
                <a:tint val="45000"/>
                <a:satMod val="400000"/>
              </a:schemeClr>
            </a:duotone>
          </a:blip>
          <a:srcRect l="7355" r="7355"/>
          <a:stretch>
            <a:fillRect/>
          </a:stretch>
        </p:blipFill>
        <p:spPr>
          <a:xfrm>
            <a:off x="80975" y="1556605"/>
            <a:ext cx="3193490" cy="3744790"/>
          </a:xfrm>
        </p:spPr>
      </p:pic>
    </p:spTree>
    <p:extLst>
      <p:ext uri="{BB962C8B-B14F-4D97-AF65-F5344CB8AC3E}">
        <p14:creationId xmlns:p14="http://schemas.microsoft.com/office/powerpoint/2010/main" val="6504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287" y="1431375"/>
            <a:ext cx="4790282" cy="1338828"/>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Court Approved </a:t>
            </a:r>
            <a:r>
              <a:rPr lang="en-US" sz="2700" b="1">
                <a:solidFill>
                  <a:schemeClr val="bg2">
                    <a:lumMod val="10000"/>
                  </a:schemeClr>
                </a:solidFill>
                <a:latin typeface="Arial" panose="020B0604020202020204" pitchFamily="34" charset="0"/>
                <a:cs typeface="Arial" panose="020B0604020202020204" pitchFamily="34" charset="0"/>
              </a:rPr>
              <a:t>Board Expending Funds to Educate Voters By:</a:t>
            </a:r>
          </a:p>
        </p:txBody>
      </p:sp>
      <p:sp>
        <p:nvSpPr>
          <p:cNvPr id="6" name="TextBox 5">
            <a:extLst>
              <a:ext uri="{FF2B5EF4-FFF2-40B4-BE49-F238E27FC236}">
                <a16:creationId xmlns:a16="http://schemas.microsoft.com/office/drawing/2014/main" id="{80673133-0C4B-40E4-B93E-8ABB7283EF85}"/>
              </a:ext>
            </a:extLst>
          </p:cNvPr>
          <p:cNvSpPr txBox="1"/>
          <p:nvPr/>
        </p:nvSpPr>
        <p:spPr>
          <a:xfrm>
            <a:off x="3704640" y="3139535"/>
            <a:ext cx="4679009" cy="1815882"/>
          </a:xfrm>
          <a:prstGeom prst="rect">
            <a:avLst/>
          </a:prstGeom>
          <a:noFill/>
        </p:spPr>
        <p:txBody>
          <a:bodyPr wrap="square">
            <a:spAutoFit/>
          </a:bodyPr>
          <a:lstStyle/>
          <a:p>
            <a:endParaRPr lang="en-US" sz="1600" b="1">
              <a:latin typeface="+mn-lt"/>
            </a:endParaRPr>
          </a:p>
          <a:p>
            <a:pPr marL="228600" indent="-228600">
              <a:buFont typeface="Wingdings" panose="05000000000000000000" pitchFamily="2" charset="2"/>
              <a:buChar char="Ø"/>
            </a:pPr>
            <a:r>
              <a:rPr lang="en-US" sz="1600">
                <a:latin typeface="+mn-lt"/>
              </a:rPr>
              <a:t>Conducting a public forum at which all may appear and freely express their views pro or con</a:t>
            </a:r>
          </a:p>
          <a:p>
            <a:pPr marL="228600" indent="-228600">
              <a:buFont typeface="Wingdings" panose="05000000000000000000" pitchFamily="2" charset="2"/>
              <a:buChar char="Ø"/>
            </a:pPr>
            <a:endParaRPr lang="en-US" sz="1600">
              <a:latin typeface="+mn-lt"/>
            </a:endParaRPr>
          </a:p>
          <a:p>
            <a:pPr marL="228600" indent="-228600">
              <a:buFont typeface="Wingdings" panose="05000000000000000000" pitchFamily="2" charset="2"/>
              <a:buChar char="Ø"/>
            </a:pPr>
            <a:r>
              <a:rPr lang="en-US" sz="1600">
                <a:latin typeface="+mn-lt"/>
              </a:rPr>
              <a:t>Broadcasting a radio or television debate between proponents of differing sides of the proposition</a:t>
            </a:r>
          </a:p>
          <a:p>
            <a:pPr marL="228600" indent="-228600">
              <a:buFont typeface="Wingdings" panose="05000000000000000000" pitchFamily="2" charset="2"/>
              <a:buChar char="Ø"/>
            </a:pPr>
            <a:endParaRPr lang="en-US" sz="1600">
              <a:latin typeface="+mn-lt"/>
            </a:endParaRP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38869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287" y="1431375"/>
            <a:ext cx="4790282" cy="1754326"/>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School Ethics Commission(SEC) </a:t>
            </a:r>
            <a:r>
              <a:rPr lang="en-US" sz="2700" b="1">
                <a:solidFill>
                  <a:schemeClr val="bg2">
                    <a:lumMod val="10000"/>
                  </a:schemeClr>
                </a:solidFill>
                <a:latin typeface="Arial" panose="020B0604020202020204" pitchFamily="34" charset="0"/>
                <a:cs typeface="Arial" panose="020B0604020202020204" pitchFamily="34" charset="0"/>
              </a:rPr>
              <a:t>Provides Guidance to Board Members</a:t>
            </a:r>
          </a:p>
        </p:txBody>
      </p:sp>
      <p:sp>
        <p:nvSpPr>
          <p:cNvPr id="6" name="TextBox 5">
            <a:extLst>
              <a:ext uri="{FF2B5EF4-FFF2-40B4-BE49-F238E27FC236}">
                <a16:creationId xmlns:a16="http://schemas.microsoft.com/office/drawing/2014/main" id="{80673133-0C4B-40E4-B93E-8ABB7283EF85}"/>
              </a:ext>
            </a:extLst>
          </p:cNvPr>
          <p:cNvSpPr txBox="1"/>
          <p:nvPr/>
        </p:nvSpPr>
        <p:spPr>
          <a:xfrm>
            <a:off x="3698624" y="2766556"/>
            <a:ext cx="4679009" cy="2308324"/>
          </a:xfrm>
          <a:prstGeom prst="rect">
            <a:avLst/>
          </a:prstGeom>
          <a:noFill/>
        </p:spPr>
        <p:txBody>
          <a:bodyPr wrap="square">
            <a:spAutoFit/>
          </a:bodyPr>
          <a:lstStyle/>
          <a:p>
            <a:endParaRPr lang="en-US" sz="1600" b="1">
              <a:latin typeface="+mn-lt"/>
            </a:endParaRPr>
          </a:p>
          <a:p>
            <a:pPr marL="228600" indent="-228600">
              <a:buFont typeface="Wingdings" panose="05000000000000000000" pitchFamily="2" charset="2"/>
              <a:buChar char="Ø"/>
            </a:pPr>
            <a:r>
              <a:rPr lang="en-US" sz="1600">
                <a:latin typeface="+mn-lt"/>
              </a:rPr>
              <a:t>Code of Ethics states that members must recognize that authority rests with the board of education and not make any personal promises nor take any private action that may compromise the board</a:t>
            </a:r>
          </a:p>
          <a:p>
            <a:pPr marL="228600" indent="-228600">
              <a:buFont typeface="Wingdings" panose="05000000000000000000" pitchFamily="2" charset="2"/>
              <a:buChar char="Ø"/>
            </a:pPr>
            <a:endParaRPr lang="en-US" sz="1600">
              <a:latin typeface="+mn-lt"/>
            </a:endParaRPr>
          </a:p>
          <a:p>
            <a:pPr marL="228600" indent="-228600">
              <a:buFont typeface="Wingdings" panose="05000000000000000000" pitchFamily="2" charset="2"/>
              <a:buChar char="Ø"/>
            </a:pPr>
            <a:r>
              <a:rPr lang="en-US" sz="1600">
                <a:latin typeface="+mn-lt"/>
              </a:rPr>
              <a:t>Board members are required to inform public when they are acting in their official capacities and when they are acting as private individuals</a:t>
            </a: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32977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40" y="1311059"/>
            <a:ext cx="4790282" cy="507831"/>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SEC </a:t>
            </a:r>
            <a:r>
              <a:rPr lang="en-US" sz="2700" b="1">
                <a:solidFill>
                  <a:schemeClr val="bg2">
                    <a:lumMod val="10000"/>
                  </a:schemeClr>
                </a:solidFill>
                <a:latin typeface="Arial" panose="020B0604020202020204" pitchFamily="34" charset="0"/>
                <a:cs typeface="Arial" panose="020B0604020202020204" pitchFamily="34" charset="0"/>
              </a:rPr>
              <a:t>Guidance</a:t>
            </a:r>
          </a:p>
        </p:txBody>
      </p:sp>
      <p:sp>
        <p:nvSpPr>
          <p:cNvPr id="6" name="TextBox 5">
            <a:extLst>
              <a:ext uri="{FF2B5EF4-FFF2-40B4-BE49-F238E27FC236}">
                <a16:creationId xmlns:a16="http://schemas.microsoft.com/office/drawing/2014/main" id="{80673133-0C4B-40E4-B93E-8ABB7283EF85}"/>
              </a:ext>
            </a:extLst>
          </p:cNvPr>
          <p:cNvSpPr txBox="1"/>
          <p:nvPr/>
        </p:nvSpPr>
        <p:spPr>
          <a:xfrm>
            <a:off x="3632450" y="1772724"/>
            <a:ext cx="4679009" cy="4185761"/>
          </a:xfrm>
          <a:prstGeom prst="rect">
            <a:avLst/>
          </a:prstGeom>
          <a:noFill/>
        </p:spPr>
        <p:txBody>
          <a:bodyPr wrap="square">
            <a:spAutoFit/>
          </a:bodyPr>
          <a:lstStyle/>
          <a:p>
            <a:pPr marL="228600" indent="-228600">
              <a:buFont typeface="Wingdings" panose="05000000000000000000" pitchFamily="2" charset="2"/>
              <a:buChar char="Ø"/>
            </a:pPr>
            <a:r>
              <a:rPr lang="en-US" sz="1400">
                <a:latin typeface="+mn-lt"/>
              </a:rPr>
              <a:t>In Advisory Opinion A03-07, SEC confirmed that board members may engage in private actions or speech regarding matters impacting the school district</a:t>
            </a:r>
          </a:p>
          <a:p>
            <a:pPr lvl="1" indent="-228600">
              <a:buFont typeface="Wingdings" panose="05000000000000000000" pitchFamily="2" charset="2"/>
              <a:buChar char="ü"/>
            </a:pPr>
            <a:endParaRPr lang="en-US" sz="1400">
              <a:latin typeface="+mn-lt"/>
            </a:endParaRPr>
          </a:p>
          <a:p>
            <a:pPr lvl="1" indent="-228600">
              <a:buFont typeface="Wingdings" panose="05000000000000000000" pitchFamily="2" charset="2"/>
              <a:buChar char="ü"/>
            </a:pPr>
            <a:r>
              <a:rPr lang="en-US" sz="1400">
                <a:latin typeface="+mn-lt"/>
              </a:rPr>
              <a:t>Board members may write letters to the editor expressing their opinions about the school budget or other district matters, provided that in letter the members:</a:t>
            </a:r>
          </a:p>
          <a:p>
            <a:pPr marL="714375" lvl="2" indent="-257175">
              <a:buFont typeface="+mj-lt"/>
              <a:buAutoNum type="arabicPeriod"/>
            </a:pPr>
            <a:endParaRPr lang="en-US" sz="1400">
              <a:latin typeface="+mn-lt"/>
            </a:endParaRPr>
          </a:p>
          <a:p>
            <a:pPr marL="714375" lvl="2" indent="-257175">
              <a:buFont typeface="+mj-lt"/>
              <a:buAutoNum type="arabicPeriod"/>
            </a:pPr>
            <a:r>
              <a:rPr lang="en-US" sz="1400">
                <a:latin typeface="+mn-lt"/>
              </a:rPr>
              <a:t>Identify themselves as board member</a:t>
            </a:r>
          </a:p>
          <a:p>
            <a:pPr marL="714375" lvl="2" indent="-257175">
              <a:buFont typeface="+mj-lt"/>
              <a:buAutoNum type="arabicPeriod"/>
            </a:pPr>
            <a:endParaRPr lang="en-US" sz="1400">
              <a:latin typeface="+mn-lt"/>
            </a:endParaRPr>
          </a:p>
          <a:p>
            <a:pPr marL="714375" lvl="2" indent="-257175">
              <a:buFont typeface="+mj-lt"/>
              <a:buAutoNum type="arabicPeriod"/>
            </a:pPr>
            <a:r>
              <a:rPr lang="en-US" sz="1400">
                <a:latin typeface="+mn-lt"/>
              </a:rPr>
              <a:t>Indicate that the letter is not authorized by or written on behalf of the board</a:t>
            </a:r>
          </a:p>
          <a:p>
            <a:pPr marL="714375" lvl="2" indent="-257175">
              <a:buFont typeface="+mj-lt"/>
              <a:buAutoNum type="arabicPeriod"/>
            </a:pPr>
            <a:endParaRPr lang="en-US" sz="1400">
              <a:latin typeface="+mn-lt"/>
            </a:endParaRPr>
          </a:p>
          <a:p>
            <a:pPr marL="714375" lvl="2" indent="-257175">
              <a:buFont typeface="+mj-lt"/>
              <a:buAutoNum type="arabicPeriod"/>
            </a:pPr>
            <a:r>
              <a:rPr lang="en-US" sz="1400">
                <a:latin typeface="+mn-lt"/>
              </a:rPr>
              <a:t>Provide accurate information that is not confidential; and</a:t>
            </a:r>
          </a:p>
          <a:p>
            <a:pPr marL="714375" lvl="2" indent="-257175">
              <a:buFont typeface="+mj-lt"/>
              <a:buAutoNum type="arabicPeriod"/>
            </a:pPr>
            <a:endParaRPr lang="en-US" sz="1400">
              <a:latin typeface="+mn-lt"/>
            </a:endParaRPr>
          </a:p>
          <a:p>
            <a:pPr marL="714375" lvl="2" indent="-257175">
              <a:buFont typeface="+mj-lt"/>
              <a:buAutoNum type="arabicPeriod"/>
            </a:pPr>
            <a:r>
              <a:rPr lang="en-US" sz="1400">
                <a:latin typeface="+mn-lt"/>
              </a:rPr>
              <a:t>Ensure that their private action does not compromise the board</a:t>
            </a: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285547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School Official Ethics Decisions – 2020 - 2022</a:t>
            </a:r>
          </a:p>
        </p:txBody>
      </p:sp>
      <p:sp>
        <p:nvSpPr>
          <p:cNvPr id="3" name="Content Placeholder 2"/>
          <p:cNvSpPr>
            <a:spLocks noGrp="1"/>
          </p:cNvSpPr>
          <p:nvPr>
            <p:ph idx="1"/>
          </p:nvPr>
        </p:nvSpPr>
        <p:spPr>
          <a:xfrm>
            <a:off x="152400" y="1417638"/>
            <a:ext cx="8915400" cy="4938712"/>
          </a:xfrm>
        </p:spPr>
        <p:txBody>
          <a:bodyPr>
            <a:normAutofit fontScale="92500"/>
          </a:bodyPr>
          <a:lstStyle/>
          <a:p>
            <a:pPr marL="457200" lvl="1" indent="0" algn="ctr">
              <a:buNone/>
            </a:pPr>
            <a:r>
              <a:rPr lang="en-US" sz="3200" b="1" dirty="0"/>
              <a:t>School Ethics Commission Decisions</a:t>
            </a:r>
          </a:p>
          <a:p>
            <a:pPr lvl="1">
              <a:buFont typeface="Arial" panose="020B0604020202020204" pitchFamily="34" charset="0"/>
              <a:buChar char="•"/>
            </a:pPr>
            <a:r>
              <a:rPr lang="en-US" sz="3200" dirty="0"/>
              <a:t>Regular decisions; 2020 -28, 2021 – 29, 2022 - 23</a:t>
            </a:r>
          </a:p>
          <a:p>
            <a:pPr lvl="1">
              <a:buFont typeface="Arial" panose="020B0604020202020204" pitchFamily="34" charset="0"/>
              <a:buChar char="•"/>
            </a:pPr>
            <a:r>
              <a:rPr lang="en-US" sz="3200" dirty="0"/>
              <a:t>Board member training; 2020 -17, 2021 – 30</a:t>
            </a:r>
          </a:p>
          <a:p>
            <a:pPr lvl="1">
              <a:buFont typeface="Arial" panose="020B0604020202020204" pitchFamily="34" charset="0"/>
              <a:buChar char="•"/>
            </a:pPr>
            <a:r>
              <a:rPr lang="en-US" sz="3200" dirty="0"/>
              <a:t>School Official disclosure forms; 2020 – 2, 2021 - 7</a:t>
            </a:r>
          </a:p>
          <a:p>
            <a:pPr lvl="1">
              <a:buFont typeface="Arial" panose="020B0604020202020204" pitchFamily="34" charset="0"/>
              <a:buChar char="•"/>
            </a:pPr>
            <a:r>
              <a:rPr lang="en-US" sz="3200" dirty="0"/>
              <a:t>Public Advisory Opinions – 2021 – 9, 2022 - 1</a:t>
            </a:r>
          </a:p>
          <a:p>
            <a:pPr marL="457200" lvl="1" indent="0" algn="ctr">
              <a:buNone/>
            </a:pPr>
            <a:r>
              <a:rPr lang="en-US" sz="3200" b="1" dirty="0"/>
              <a:t>Commissioner School Official Ethics Decisions</a:t>
            </a:r>
          </a:p>
          <a:p>
            <a:pPr lvl="1">
              <a:buFont typeface="Arial" panose="020B0604020202020204" pitchFamily="34" charset="0"/>
              <a:buChar char="•"/>
            </a:pPr>
            <a:r>
              <a:rPr lang="en-US" sz="3200" dirty="0"/>
              <a:t>2020 – 4; Training – 22; Disclosure Forms – 0</a:t>
            </a:r>
          </a:p>
          <a:p>
            <a:pPr lvl="1">
              <a:buFont typeface="Arial" panose="020B0604020202020204" pitchFamily="34" charset="0"/>
              <a:buChar char="•"/>
            </a:pPr>
            <a:r>
              <a:rPr lang="en-US" sz="3200" dirty="0"/>
              <a:t>2021 – 6; Training – 33; Disclosure Forms – 10</a:t>
            </a:r>
          </a:p>
          <a:p>
            <a:pPr lvl="1">
              <a:buFont typeface="Arial" panose="020B0604020202020204" pitchFamily="34" charset="0"/>
              <a:buChar char="•"/>
            </a:pPr>
            <a:r>
              <a:rPr lang="en-US" sz="3200" dirty="0"/>
              <a:t>2022 -  4 ; Training – 1; Disclosure Forms - 0</a:t>
            </a:r>
          </a:p>
          <a:p>
            <a:pPr lvl="1">
              <a:buFont typeface="Arial" panose="020B0604020202020204" pitchFamily="34" charset="0"/>
              <a:buChar char="•"/>
            </a:pPr>
            <a:endParaRPr lang="en-US" sz="3200" b="1" dirty="0"/>
          </a:p>
          <a:p>
            <a:pPr lvl="1">
              <a:buFont typeface="Arial" panose="020B0604020202020204" pitchFamily="34" charset="0"/>
              <a:buChar char="•"/>
            </a:pPr>
            <a:endParaRPr lang="en-US" sz="3200" b="1" dirty="0"/>
          </a:p>
          <a:p>
            <a:pPr lvl="1">
              <a:buFont typeface="Arial" panose="020B0604020202020204" pitchFamily="34" charset="0"/>
              <a:buChar char="•"/>
            </a:pPr>
            <a:endParaRPr lang="en-US" sz="32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897240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40" y="1311059"/>
            <a:ext cx="4790282" cy="507831"/>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Additional SEC </a:t>
            </a:r>
            <a:r>
              <a:rPr lang="en-US" sz="2700" b="1">
                <a:solidFill>
                  <a:schemeClr val="bg2">
                    <a:lumMod val="10000"/>
                  </a:schemeClr>
                </a:solidFill>
                <a:latin typeface="Arial" panose="020B0604020202020204" pitchFamily="34" charset="0"/>
                <a:cs typeface="Arial" panose="020B0604020202020204" pitchFamily="34" charset="0"/>
              </a:rPr>
              <a:t>Guidance</a:t>
            </a:r>
          </a:p>
        </p:txBody>
      </p:sp>
      <p:sp>
        <p:nvSpPr>
          <p:cNvPr id="6" name="TextBox 5">
            <a:extLst>
              <a:ext uri="{FF2B5EF4-FFF2-40B4-BE49-F238E27FC236}">
                <a16:creationId xmlns:a16="http://schemas.microsoft.com/office/drawing/2014/main" id="{80673133-0C4B-40E4-B93E-8ABB7283EF85}"/>
              </a:ext>
            </a:extLst>
          </p:cNvPr>
          <p:cNvSpPr txBox="1"/>
          <p:nvPr/>
        </p:nvSpPr>
        <p:spPr>
          <a:xfrm>
            <a:off x="3638466" y="1911087"/>
            <a:ext cx="4679009" cy="3631763"/>
          </a:xfrm>
          <a:prstGeom prst="rect">
            <a:avLst/>
          </a:prstGeom>
          <a:noFill/>
        </p:spPr>
        <p:txBody>
          <a:bodyPr wrap="square">
            <a:spAutoFit/>
          </a:bodyPr>
          <a:lstStyle/>
          <a:p>
            <a:pPr marL="228600" indent="-228600">
              <a:buFont typeface="Wingdings" panose="05000000000000000000" pitchFamily="2" charset="2"/>
              <a:buChar char="Ø"/>
            </a:pPr>
            <a:r>
              <a:rPr lang="en-US" sz="1200">
                <a:latin typeface="+mn-lt"/>
              </a:rPr>
              <a:t>In Advisory Opinion A36-14, SEC addressed board members’ use of lawn signs, pamplets, and social media to endorse candidates for election to the board</a:t>
            </a:r>
          </a:p>
          <a:p>
            <a:pPr lvl="1" indent="-228600">
              <a:buFont typeface="Wingdings" panose="05000000000000000000" pitchFamily="2" charset="2"/>
              <a:buChar char="ü"/>
            </a:pPr>
            <a:endParaRPr lang="en-US" sz="1200">
              <a:latin typeface="+mn-lt"/>
            </a:endParaRPr>
          </a:p>
          <a:p>
            <a:pPr lvl="1" indent="-228600">
              <a:buFont typeface="Wingdings" panose="05000000000000000000" pitchFamily="2" charset="2"/>
              <a:buChar char="ü"/>
            </a:pPr>
            <a:r>
              <a:rPr lang="en-US" sz="1200">
                <a:latin typeface="+mn-lt"/>
              </a:rPr>
              <a:t>SEC stated that “[y]ou do not give up your fundamental rights as a citizen upon being seated on a board of education.” BUT “</a:t>
            </a:r>
            <a:r>
              <a:rPr lang="en-US" sz="1200" i="1">
                <a:latin typeface="+mn-lt"/>
              </a:rPr>
              <a:t>certain precautions are necessary.”</a:t>
            </a:r>
            <a:endParaRPr lang="en-US" sz="1200">
              <a:latin typeface="+mn-lt"/>
            </a:endParaRPr>
          </a:p>
          <a:p>
            <a:pPr marL="714375" lvl="2" indent="-257175">
              <a:buFont typeface="+mj-lt"/>
              <a:buAutoNum type="arabicPeriod"/>
            </a:pPr>
            <a:endParaRPr lang="en-US" sz="1200">
              <a:latin typeface="+mn-lt"/>
            </a:endParaRPr>
          </a:p>
          <a:p>
            <a:pPr marL="714375" lvl="2" indent="-257175">
              <a:buFont typeface="Wingdings" panose="05000000000000000000" pitchFamily="2" charset="2"/>
              <a:buChar char="§"/>
            </a:pPr>
            <a:r>
              <a:rPr lang="en-US" sz="1200">
                <a:latin typeface="+mn-lt"/>
              </a:rPr>
              <a:t>All pamplets or other publications must include disclaimer, making it clear that endorsement is as private citizen and not as a member or on behalf of the entire board</a:t>
            </a:r>
          </a:p>
          <a:p>
            <a:pPr marL="714375" lvl="2" indent="-257175">
              <a:buFont typeface="Wingdings" panose="05000000000000000000" pitchFamily="2" charset="2"/>
              <a:buChar char="§"/>
            </a:pPr>
            <a:endParaRPr lang="en-US" sz="1200">
              <a:latin typeface="+mn-lt"/>
            </a:endParaRPr>
          </a:p>
          <a:p>
            <a:pPr marL="714375" lvl="2" indent="-257175">
              <a:buFont typeface="Wingdings" panose="05000000000000000000" pitchFamily="2" charset="2"/>
              <a:buChar char="§"/>
            </a:pPr>
            <a:r>
              <a:rPr lang="en-US" sz="1200">
                <a:latin typeface="+mn-lt"/>
              </a:rPr>
              <a:t>Use of social media, such as Facebook, Twitter and Instagram would require the same disclaimer</a:t>
            </a:r>
          </a:p>
          <a:p>
            <a:pPr marL="942975" lvl="3" indent="-257175">
              <a:buFont typeface="Courier New" panose="02070309020205020404" pitchFamily="49" charset="0"/>
              <a:buChar char="o"/>
            </a:pPr>
            <a:endParaRPr lang="en-US" sz="1200">
              <a:latin typeface="+mn-lt"/>
            </a:endParaRPr>
          </a:p>
          <a:p>
            <a:pPr marL="942975" lvl="3" indent="-257175">
              <a:buFont typeface="Courier New" panose="02070309020205020404" pitchFamily="49" charset="0"/>
              <a:buChar char="o"/>
            </a:pPr>
            <a:r>
              <a:rPr lang="en-US" sz="1200">
                <a:latin typeface="+mn-lt"/>
              </a:rPr>
              <a:t>Such posts may only be published on board member’s personal social media account and not one representing the board or the board member in an official capacity</a:t>
            </a:r>
          </a:p>
          <a:p>
            <a:pPr marL="714375" lvl="2" indent="-257175">
              <a:buFont typeface="Wingdings" panose="05000000000000000000" pitchFamily="2" charset="2"/>
              <a:buChar char="§"/>
            </a:pPr>
            <a:endParaRPr lang="en-US" sz="1400">
              <a:latin typeface="+mn-lt"/>
            </a:endParaRP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26635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4448" y="3895587"/>
            <a:ext cx="3428206" cy="1615827"/>
          </a:xfrm>
          <a:prstGeom prst="rect">
            <a:avLst/>
          </a:prstGeom>
          <a:noFill/>
        </p:spPr>
        <p:txBody>
          <a:bodyPr>
            <a:spAutoFit/>
          </a:bodyPr>
          <a:lstStyle/>
          <a:p>
            <a:pPr eaLnBrk="1" fontAlgn="auto" hangingPunct="1">
              <a:lnSpc>
                <a:spcPct val="150000"/>
              </a:lnSpc>
              <a:spcBef>
                <a:spcPct val="0"/>
              </a:spcBef>
              <a:spcAft>
                <a:spcPct val="0"/>
              </a:spcAft>
              <a:defRPr/>
            </a:pPr>
            <a:r>
              <a:rPr lang="en-US" b="1">
                <a:latin typeface="+mn-lt"/>
              </a:rPr>
              <a:t>Facts:</a:t>
            </a:r>
          </a:p>
          <a:p>
            <a:pPr marL="228600" indent="-228600" fontAlgn="auto">
              <a:buFont typeface="Wingdings" panose="05000000000000000000" pitchFamily="2" charset="2"/>
              <a:buChar char="Ø"/>
              <a:defRPr/>
            </a:pPr>
            <a:r>
              <a:rPr lang="en-US" sz="1200"/>
              <a:t>School board’s 8-page newsletter was an improper advocacy piece </a:t>
            </a:r>
          </a:p>
          <a:p>
            <a:pPr marL="228600" indent="-228600" fontAlgn="auto">
              <a:buFont typeface="Wingdings" panose="05000000000000000000" pitchFamily="2" charset="2"/>
              <a:buChar char="Ø"/>
              <a:defRPr/>
            </a:pPr>
            <a:r>
              <a:rPr lang="en-US" sz="1200"/>
              <a:t>Touched on hot-button local concerns about property values and community image </a:t>
            </a:r>
          </a:p>
          <a:p>
            <a:pPr marL="228600" indent="-228600" fontAlgn="auto">
              <a:buFont typeface="Wingdings" panose="05000000000000000000" pitchFamily="2" charset="2"/>
              <a:buChar char="Ø"/>
              <a:defRPr/>
            </a:pPr>
            <a:r>
              <a:rPr lang="en-US" sz="1200"/>
              <a:t>Discussed emotional consequences of defeat rather than reciting facts</a:t>
            </a:r>
          </a:p>
        </p:txBody>
      </p:sp>
      <p:cxnSp>
        <p:nvCxnSpPr>
          <p:cNvPr id="12" name="Прямая соединительная линия 11"/>
          <p:cNvCxnSpPr/>
          <p:nvPr/>
        </p:nvCxnSpPr>
        <p:spPr>
          <a:xfrm>
            <a:off x="533400" y="4066778"/>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4251" y="1604119"/>
            <a:ext cx="3428207" cy="830997"/>
          </a:xfrm>
          <a:prstGeom prst="rect">
            <a:avLst/>
          </a:prstGeom>
          <a:noFill/>
        </p:spPr>
        <p:txBody>
          <a:bodyPr>
            <a:spAutoFit/>
          </a:bodyPr>
          <a:lstStyle/>
          <a:p>
            <a:pPr eaLnBrk="1" fontAlgn="auto" hangingPunct="1">
              <a:spcBef>
                <a:spcPct val="0"/>
              </a:spcBef>
              <a:spcAft>
                <a:spcPct val="0"/>
              </a:spcAft>
              <a:defRPr/>
            </a:pPr>
            <a:r>
              <a:rPr lang="en-US" sz="1600" i="1"/>
              <a:t>Enterline v. Hillsborough Tp. Bd. of Educ</a:t>
            </a:r>
            <a:r>
              <a:rPr lang="en-US" sz="1600"/>
              <a:t>., 96 </a:t>
            </a:r>
            <a:r>
              <a:rPr lang="en-US" sz="1600" i="1"/>
              <a:t>N.J.A.R</a:t>
            </a:r>
            <a:r>
              <a:rPr lang="en-US" sz="1600"/>
              <a:t>. 2d (EDU) 114</a:t>
            </a:r>
            <a:r>
              <a:rPr lang="en-US" sz="1600">
                <a:latin typeface="+mn-lt"/>
              </a:rPr>
              <a:t>(Commissioner of Educ.)</a:t>
            </a:r>
          </a:p>
        </p:txBody>
      </p:sp>
      <p:cxnSp>
        <p:nvCxnSpPr>
          <p:cNvPr id="14" name="Прямая соединительная линия 13"/>
          <p:cNvCxnSpPr/>
          <p:nvPr/>
        </p:nvCxnSpPr>
        <p:spPr>
          <a:xfrm>
            <a:off x="5089525" y="158472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pic>
        <p:nvPicPr>
          <p:cNvPr id="2" name="Picture Placeholder 1"/>
          <p:cNvPicPr>
            <a:picLocks noGrp="1" noChangeAspect="1"/>
          </p:cNvPicPr>
          <p:nvPr>
            <p:ph type="pic" sz="quarter" idx="10"/>
          </p:nvPr>
        </p:nvPicPr>
        <p:blipFill>
          <a:blip r:embed="rId2"/>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Прямая соединительная линия 13">
            <a:extLst>
              <a:ext uri="{FF2B5EF4-FFF2-40B4-BE49-F238E27FC236}">
                <a16:creationId xmlns:a16="http://schemas.microsoft.com/office/drawing/2014/main" id="{5574D080-00E9-4B08-9974-D8917811AA29}"/>
              </a:ext>
            </a:extLst>
          </p:cNvPr>
          <p:cNvCxnSpPr/>
          <p:nvPr/>
        </p:nvCxnSpPr>
        <p:spPr>
          <a:xfrm>
            <a:off x="5147678" y="401911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CE0B38-CE1B-45FE-BCD7-57CAECC196E1}"/>
              </a:ext>
            </a:extLst>
          </p:cNvPr>
          <p:cNvSpPr txBox="1"/>
          <p:nvPr/>
        </p:nvSpPr>
        <p:spPr>
          <a:xfrm>
            <a:off x="5408195" y="3816622"/>
            <a:ext cx="3081343" cy="1661993"/>
          </a:xfrm>
          <a:prstGeom prst="rect">
            <a:avLst/>
          </a:prstGeom>
          <a:noFill/>
        </p:spPr>
        <p:txBody>
          <a:bodyPr wrap="square" rtlCol="0">
            <a:spAutoFit/>
          </a:bodyPr>
          <a:lstStyle/>
          <a:p>
            <a:endParaRPr lang="en-US"/>
          </a:p>
          <a:p>
            <a:r>
              <a:rPr lang="en-US" b="1"/>
              <a:t>Holding:</a:t>
            </a:r>
          </a:p>
          <a:p>
            <a:pPr marL="171450" indent="-171450">
              <a:buFont typeface="Wingdings" panose="05000000000000000000" pitchFamily="2" charset="2"/>
              <a:buChar char="Ø"/>
            </a:pPr>
            <a:r>
              <a:rPr lang="en-US" sz="1200"/>
              <a:t>Impermissible use of public funds</a:t>
            </a:r>
          </a:p>
          <a:p>
            <a:pPr marL="171450" indent="-171450">
              <a:buFont typeface="Wingdings" panose="05000000000000000000" pitchFamily="2" charset="2"/>
              <a:buChar char="Ø"/>
            </a:pPr>
            <a:r>
              <a:rPr lang="en-US" sz="1200"/>
              <a:t>Full board ordered to publicly review publications for one year to assure they did not have influencing effect</a:t>
            </a:r>
          </a:p>
          <a:p>
            <a:endParaRPr lang="en-US" b="1"/>
          </a:p>
        </p:txBody>
      </p:sp>
    </p:spTree>
    <p:extLst>
      <p:ext uri="{BB962C8B-B14F-4D97-AF65-F5344CB8AC3E}">
        <p14:creationId xmlns:p14="http://schemas.microsoft.com/office/powerpoint/2010/main" val="31863737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4448" y="3895587"/>
            <a:ext cx="3428206" cy="1615827"/>
          </a:xfrm>
          <a:prstGeom prst="rect">
            <a:avLst/>
          </a:prstGeom>
          <a:noFill/>
        </p:spPr>
        <p:txBody>
          <a:bodyPr>
            <a:spAutoFit/>
          </a:bodyPr>
          <a:lstStyle/>
          <a:p>
            <a:pPr eaLnBrk="1" fontAlgn="auto" hangingPunct="1">
              <a:lnSpc>
                <a:spcPct val="150000"/>
              </a:lnSpc>
              <a:spcBef>
                <a:spcPct val="0"/>
              </a:spcBef>
              <a:spcAft>
                <a:spcPct val="0"/>
              </a:spcAft>
              <a:defRPr/>
            </a:pPr>
            <a:r>
              <a:rPr lang="en-US" b="1">
                <a:latin typeface="+mn-lt"/>
              </a:rPr>
              <a:t>Facts:</a:t>
            </a:r>
          </a:p>
          <a:p>
            <a:pPr marL="228600" indent="-228600" fontAlgn="auto">
              <a:buFont typeface="Wingdings" panose="05000000000000000000" pitchFamily="2" charset="2"/>
              <a:buChar char="Ø"/>
              <a:defRPr/>
            </a:pPr>
            <a:r>
              <a:rPr lang="en-US" sz="1200">
                <a:latin typeface="+mn-lt"/>
              </a:rPr>
              <a:t>Board distributed flyers entitled “Fact Sheets” which extolled virtues of present board and accomplishments</a:t>
            </a:r>
          </a:p>
          <a:p>
            <a:pPr marL="228600" indent="-228600" fontAlgn="auto">
              <a:buFont typeface="Wingdings" panose="05000000000000000000" pitchFamily="2" charset="2"/>
              <a:buChar char="Ø"/>
              <a:defRPr/>
            </a:pPr>
            <a:r>
              <a:rPr lang="en-US" sz="1200">
                <a:latin typeface="+mn-lt"/>
              </a:rPr>
              <a:t>Accused opponents of spreading lies </a:t>
            </a:r>
          </a:p>
          <a:p>
            <a:pPr marL="228600" indent="-228600" fontAlgn="auto">
              <a:buFont typeface="Wingdings" panose="05000000000000000000" pitchFamily="2" charset="2"/>
              <a:buChar char="Ø"/>
              <a:defRPr/>
            </a:pPr>
            <a:r>
              <a:rPr lang="en-US" sz="1200">
                <a:latin typeface="+mn-lt"/>
              </a:rPr>
              <a:t>Discussed emotional consequences of defeat rather than reciting facts</a:t>
            </a:r>
          </a:p>
        </p:txBody>
      </p:sp>
      <p:cxnSp>
        <p:nvCxnSpPr>
          <p:cNvPr id="12" name="Прямая соединительная линия 11"/>
          <p:cNvCxnSpPr/>
          <p:nvPr/>
        </p:nvCxnSpPr>
        <p:spPr>
          <a:xfrm>
            <a:off x="533400" y="4066778"/>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4251" y="1604119"/>
            <a:ext cx="3428207" cy="830997"/>
          </a:xfrm>
          <a:prstGeom prst="rect">
            <a:avLst/>
          </a:prstGeom>
          <a:noFill/>
        </p:spPr>
        <p:txBody>
          <a:bodyPr>
            <a:spAutoFit/>
          </a:bodyPr>
          <a:lstStyle/>
          <a:p>
            <a:pPr eaLnBrk="1" fontAlgn="auto" hangingPunct="1">
              <a:spcBef>
                <a:spcPct val="0"/>
              </a:spcBef>
              <a:spcAft>
                <a:spcPct val="0"/>
              </a:spcAft>
              <a:defRPr/>
            </a:pPr>
            <a:r>
              <a:rPr lang="en-US" sz="1600" i="1">
                <a:latin typeface="+mn-lt"/>
              </a:rPr>
              <a:t>Schettino v. Ridgefield Bd. of Educ</a:t>
            </a:r>
            <a:r>
              <a:rPr lang="en-US" sz="1600">
                <a:latin typeface="+mn-lt"/>
              </a:rPr>
              <a:t>., 93 </a:t>
            </a:r>
            <a:r>
              <a:rPr lang="en-US" sz="1600" i="1">
                <a:latin typeface="+mn-lt"/>
              </a:rPr>
              <a:t>N.J.A.R</a:t>
            </a:r>
            <a:r>
              <a:rPr lang="en-US" sz="1600">
                <a:latin typeface="+mn-lt"/>
              </a:rPr>
              <a:t>. 2d (EDU) 224 (Commissioner of Educ.)</a:t>
            </a:r>
          </a:p>
        </p:txBody>
      </p:sp>
      <p:cxnSp>
        <p:nvCxnSpPr>
          <p:cNvPr id="14" name="Прямая соединительная линия 13"/>
          <p:cNvCxnSpPr/>
          <p:nvPr/>
        </p:nvCxnSpPr>
        <p:spPr>
          <a:xfrm>
            <a:off x="5089525" y="158472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pic>
        <p:nvPicPr>
          <p:cNvPr id="2" name="Picture Placeholder 1"/>
          <p:cNvPicPr>
            <a:picLocks noGrp="1" noChangeAspect="1"/>
          </p:cNvPicPr>
          <p:nvPr>
            <p:ph type="pic" sz="quarter" idx="10"/>
          </p:nvPr>
        </p:nvPicPr>
        <p:blipFill>
          <a:blip r:embed="rId2"/>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Прямая соединительная линия 13">
            <a:extLst>
              <a:ext uri="{FF2B5EF4-FFF2-40B4-BE49-F238E27FC236}">
                <a16:creationId xmlns:a16="http://schemas.microsoft.com/office/drawing/2014/main" id="{5574D080-00E9-4B08-9974-D8917811AA29}"/>
              </a:ext>
            </a:extLst>
          </p:cNvPr>
          <p:cNvCxnSpPr/>
          <p:nvPr/>
        </p:nvCxnSpPr>
        <p:spPr>
          <a:xfrm>
            <a:off x="5147678" y="401911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CE0B38-CE1B-45FE-BCD7-57CAECC196E1}"/>
              </a:ext>
            </a:extLst>
          </p:cNvPr>
          <p:cNvSpPr txBox="1"/>
          <p:nvPr/>
        </p:nvSpPr>
        <p:spPr>
          <a:xfrm>
            <a:off x="5408195" y="3816622"/>
            <a:ext cx="3081343" cy="1938992"/>
          </a:xfrm>
          <a:prstGeom prst="rect">
            <a:avLst/>
          </a:prstGeom>
          <a:noFill/>
        </p:spPr>
        <p:txBody>
          <a:bodyPr wrap="square" rtlCol="0">
            <a:spAutoFit/>
          </a:bodyPr>
          <a:lstStyle/>
          <a:p>
            <a:endParaRPr lang="en-US"/>
          </a:p>
          <a:p>
            <a:r>
              <a:rPr lang="en-US" b="1"/>
              <a:t>Holding:</a:t>
            </a:r>
          </a:p>
          <a:p>
            <a:pPr marL="171450" indent="-171450">
              <a:buFont typeface="Wingdings" panose="05000000000000000000" pitchFamily="2" charset="2"/>
              <a:buChar char="Ø"/>
            </a:pPr>
            <a:r>
              <a:rPr lang="en-US" sz="1200"/>
              <a:t>Flyers amounted to campaign literature</a:t>
            </a:r>
          </a:p>
          <a:p>
            <a:pPr marL="171450" indent="-171450">
              <a:buFont typeface="Wingdings" panose="05000000000000000000" pitchFamily="2" charset="2"/>
              <a:buChar char="Ø"/>
            </a:pPr>
            <a:r>
              <a:rPr lang="en-US" sz="1200"/>
              <a:t>Adversarial and argumentative</a:t>
            </a:r>
          </a:p>
          <a:p>
            <a:pPr marL="171450" indent="-171450">
              <a:buFont typeface="Wingdings" panose="05000000000000000000" pitchFamily="2" charset="2"/>
              <a:buChar char="Ø"/>
            </a:pPr>
            <a:r>
              <a:rPr lang="en-US" sz="1200"/>
              <a:t>Board ordered review procedures for future election publications to assure they are non-partisan</a:t>
            </a:r>
          </a:p>
          <a:p>
            <a:pPr marL="171450" indent="-171450">
              <a:buFont typeface="Wingdings" panose="05000000000000000000" pitchFamily="2" charset="2"/>
              <a:buChar char="Ø"/>
            </a:pPr>
            <a:r>
              <a:rPr lang="en-US" sz="1200"/>
              <a:t>Impermissible use of public funds</a:t>
            </a:r>
          </a:p>
          <a:p>
            <a:pPr marL="171450" indent="-171450">
              <a:buFont typeface="Wingdings" panose="05000000000000000000" pitchFamily="2" charset="2"/>
              <a:buChar char="Ø"/>
            </a:pPr>
            <a:endParaRPr lang="en-US" sz="1200"/>
          </a:p>
        </p:txBody>
      </p:sp>
    </p:spTree>
    <p:extLst>
      <p:ext uri="{BB962C8B-B14F-4D97-AF65-F5344CB8AC3E}">
        <p14:creationId xmlns:p14="http://schemas.microsoft.com/office/powerpoint/2010/main" val="3266325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4448" y="3895587"/>
            <a:ext cx="3428206" cy="1061829"/>
          </a:xfrm>
          <a:prstGeom prst="rect">
            <a:avLst/>
          </a:prstGeom>
          <a:noFill/>
        </p:spPr>
        <p:txBody>
          <a:bodyPr>
            <a:spAutoFit/>
          </a:bodyPr>
          <a:lstStyle/>
          <a:p>
            <a:pPr eaLnBrk="1" fontAlgn="auto" hangingPunct="1">
              <a:lnSpc>
                <a:spcPct val="150000"/>
              </a:lnSpc>
              <a:spcBef>
                <a:spcPct val="0"/>
              </a:spcBef>
              <a:spcAft>
                <a:spcPct val="0"/>
              </a:spcAft>
              <a:defRPr/>
            </a:pPr>
            <a:r>
              <a:rPr lang="en-US" b="1">
                <a:latin typeface="+mn-lt"/>
              </a:rPr>
              <a:t>Facts:</a:t>
            </a:r>
          </a:p>
          <a:p>
            <a:pPr marL="228600" indent="-228600" fontAlgn="auto">
              <a:buFont typeface="Wingdings" panose="05000000000000000000" pitchFamily="2" charset="2"/>
              <a:buChar char="Ø"/>
              <a:defRPr/>
            </a:pPr>
            <a:r>
              <a:rPr lang="en-US" sz="1200">
                <a:latin typeface="+mn-lt"/>
              </a:rPr>
              <a:t>Board issued several “Referenda Advisories” attempting to present a factual background for voters related to referendum</a:t>
            </a:r>
          </a:p>
        </p:txBody>
      </p:sp>
      <p:cxnSp>
        <p:nvCxnSpPr>
          <p:cNvPr id="12" name="Прямая соединительная линия 11"/>
          <p:cNvCxnSpPr/>
          <p:nvPr/>
        </p:nvCxnSpPr>
        <p:spPr>
          <a:xfrm>
            <a:off x="533400" y="4066778"/>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4251" y="1604119"/>
            <a:ext cx="3428207" cy="830997"/>
          </a:xfrm>
          <a:prstGeom prst="rect">
            <a:avLst/>
          </a:prstGeom>
          <a:noFill/>
        </p:spPr>
        <p:txBody>
          <a:bodyPr>
            <a:spAutoFit/>
          </a:bodyPr>
          <a:lstStyle/>
          <a:p>
            <a:pPr eaLnBrk="1" fontAlgn="auto" hangingPunct="1">
              <a:spcBef>
                <a:spcPct val="0"/>
              </a:spcBef>
              <a:spcAft>
                <a:spcPct val="0"/>
              </a:spcAft>
              <a:defRPr/>
            </a:pPr>
            <a:r>
              <a:rPr lang="en-US" sz="1600" i="1">
                <a:latin typeface="+mn-lt"/>
              </a:rPr>
              <a:t>Burghardt v. Mahwah Bd. of Educ</a:t>
            </a:r>
            <a:r>
              <a:rPr lang="en-US" sz="1600">
                <a:latin typeface="+mn-lt"/>
              </a:rPr>
              <a:t>., 1993 S</a:t>
            </a:r>
            <a:r>
              <a:rPr lang="en-US" sz="1600" i="1">
                <a:latin typeface="+mn-lt"/>
              </a:rPr>
              <a:t>.L.D. (November 29</a:t>
            </a:r>
            <a:r>
              <a:rPr lang="en-US" sz="1600">
                <a:latin typeface="+mn-lt"/>
              </a:rPr>
              <a:t> Commissioner of Educ.)</a:t>
            </a:r>
          </a:p>
        </p:txBody>
      </p:sp>
      <p:cxnSp>
        <p:nvCxnSpPr>
          <p:cNvPr id="14" name="Прямая соединительная линия 13"/>
          <p:cNvCxnSpPr/>
          <p:nvPr/>
        </p:nvCxnSpPr>
        <p:spPr>
          <a:xfrm>
            <a:off x="5089525" y="158472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pic>
        <p:nvPicPr>
          <p:cNvPr id="2" name="Picture Placeholder 1"/>
          <p:cNvPicPr>
            <a:picLocks noGrp="1" noChangeAspect="1"/>
          </p:cNvPicPr>
          <p:nvPr>
            <p:ph type="pic" sz="quarter" idx="10"/>
          </p:nvPr>
        </p:nvPicPr>
        <p:blipFill>
          <a:blip r:embed="rId3"/>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Прямая соединительная линия 13">
            <a:extLst>
              <a:ext uri="{FF2B5EF4-FFF2-40B4-BE49-F238E27FC236}">
                <a16:creationId xmlns:a16="http://schemas.microsoft.com/office/drawing/2014/main" id="{5574D080-00E9-4B08-9974-D8917811AA29}"/>
              </a:ext>
            </a:extLst>
          </p:cNvPr>
          <p:cNvCxnSpPr/>
          <p:nvPr/>
        </p:nvCxnSpPr>
        <p:spPr>
          <a:xfrm>
            <a:off x="5147678" y="401911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CE0B38-CE1B-45FE-BCD7-57CAECC196E1}"/>
              </a:ext>
            </a:extLst>
          </p:cNvPr>
          <p:cNvSpPr txBox="1"/>
          <p:nvPr/>
        </p:nvSpPr>
        <p:spPr>
          <a:xfrm>
            <a:off x="5408195" y="3816622"/>
            <a:ext cx="3081343" cy="1938992"/>
          </a:xfrm>
          <a:prstGeom prst="rect">
            <a:avLst/>
          </a:prstGeom>
          <a:noFill/>
        </p:spPr>
        <p:txBody>
          <a:bodyPr wrap="square" rtlCol="0">
            <a:spAutoFit/>
          </a:bodyPr>
          <a:lstStyle/>
          <a:p>
            <a:endParaRPr lang="en-US"/>
          </a:p>
          <a:p>
            <a:r>
              <a:rPr lang="en-US" b="1"/>
              <a:t>Holding:</a:t>
            </a:r>
          </a:p>
          <a:p>
            <a:pPr marL="171450" indent="-171450">
              <a:buFont typeface="Wingdings" panose="05000000000000000000" pitchFamily="2" charset="2"/>
              <a:buChar char="Ø"/>
            </a:pPr>
            <a:r>
              <a:rPr lang="en-US" sz="1200"/>
              <a:t>Commissioner held that, while mostly factual, taken in totality, the Advisories created the impression that voters should vote for budget</a:t>
            </a:r>
          </a:p>
          <a:p>
            <a:pPr marL="171450" indent="-171450">
              <a:buFont typeface="Wingdings" panose="05000000000000000000" pitchFamily="2" charset="2"/>
              <a:buChar char="Ø"/>
            </a:pPr>
            <a:r>
              <a:rPr lang="en-US" sz="1200" b="1" i="1"/>
              <a:t>Commissioner focused upon the Advisories’ mention of a link between real estate values and schools</a:t>
            </a:r>
          </a:p>
        </p:txBody>
      </p:sp>
    </p:spTree>
    <p:extLst>
      <p:ext uri="{BB962C8B-B14F-4D97-AF65-F5344CB8AC3E}">
        <p14:creationId xmlns:p14="http://schemas.microsoft.com/office/powerpoint/2010/main" val="810415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4448" y="3895587"/>
            <a:ext cx="3428206" cy="1431161"/>
          </a:xfrm>
          <a:prstGeom prst="rect">
            <a:avLst/>
          </a:prstGeom>
          <a:noFill/>
        </p:spPr>
        <p:txBody>
          <a:bodyPr>
            <a:spAutoFit/>
          </a:bodyPr>
          <a:lstStyle/>
          <a:p>
            <a:pPr eaLnBrk="1" fontAlgn="auto" hangingPunct="1">
              <a:lnSpc>
                <a:spcPct val="150000"/>
              </a:lnSpc>
              <a:spcBef>
                <a:spcPct val="0"/>
              </a:spcBef>
              <a:spcAft>
                <a:spcPct val="0"/>
              </a:spcAft>
              <a:defRPr/>
            </a:pPr>
            <a:r>
              <a:rPr lang="en-US" b="1">
                <a:latin typeface="+mn-lt"/>
              </a:rPr>
              <a:t>Facts:</a:t>
            </a:r>
          </a:p>
          <a:p>
            <a:pPr marL="228600" indent="-228600" fontAlgn="auto">
              <a:buFont typeface="Wingdings" panose="05000000000000000000" pitchFamily="2" charset="2"/>
              <a:buChar char="Ø"/>
              <a:defRPr/>
            </a:pPr>
            <a:r>
              <a:rPr lang="en-US" sz="1200">
                <a:latin typeface="+mn-lt"/>
              </a:rPr>
              <a:t>Board produced and distributed a Community Relations Information book in the form of four flyers</a:t>
            </a:r>
          </a:p>
          <a:p>
            <a:pPr marL="228600" indent="-228600" fontAlgn="auto">
              <a:buFont typeface="Wingdings" panose="05000000000000000000" pitchFamily="2" charset="2"/>
              <a:buChar char="Ø"/>
              <a:defRPr/>
            </a:pPr>
            <a:r>
              <a:rPr lang="en-US" sz="1200">
                <a:latin typeface="+mn-lt"/>
              </a:rPr>
              <a:t>One statement in one flyer omitted information about state aid</a:t>
            </a:r>
          </a:p>
        </p:txBody>
      </p:sp>
      <p:cxnSp>
        <p:nvCxnSpPr>
          <p:cNvPr id="12" name="Прямая соединительная линия 11"/>
          <p:cNvCxnSpPr/>
          <p:nvPr/>
        </p:nvCxnSpPr>
        <p:spPr>
          <a:xfrm>
            <a:off x="533400" y="4066778"/>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4251" y="1604119"/>
            <a:ext cx="3428207" cy="830997"/>
          </a:xfrm>
          <a:prstGeom prst="rect">
            <a:avLst/>
          </a:prstGeom>
          <a:noFill/>
        </p:spPr>
        <p:txBody>
          <a:bodyPr>
            <a:spAutoFit/>
          </a:bodyPr>
          <a:lstStyle/>
          <a:p>
            <a:pPr eaLnBrk="1" fontAlgn="auto" hangingPunct="1">
              <a:spcBef>
                <a:spcPct val="0"/>
              </a:spcBef>
              <a:spcAft>
                <a:spcPct val="0"/>
              </a:spcAft>
              <a:defRPr/>
            </a:pPr>
            <a:r>
              <a:rPr lang="en-US" sz="1600" i="1">
                <a:latin typeface="+mn-lt"/>
              </a:rPr>
              <a:t>Adams v. Greenwich Tp. Bd. of Educ</a:t>
            </a:r>
            <a:r>
              <a:rPr lang="en-US" sz="1600">
                <a:latin typeface="+mn-lt"/>
              </a:rPr>
              <a:t>., 1999 </a:t>
            </a:r>
            <a:r>
              <a:rPr lang="en-US" sz="1600" i="1">
                <a:latin typeface="+mn-lt"/>
              </a:rPr>
              <a:t>S.L.D. (Oct. 5</a:t>
            </a:r>
            <a:r>
              <a:rPr lang="en-US" sz="1600">
                <a:latin typeface="+mn-lt"/>
              </a:rPr>
              <a:t> Commissioner of Educ.), </a:t>
            </a:r>
            <a:r>
              <a:rPr lang="en-US" sz="1600" i="1">
                <a:latin typeface="+mn-lt"/>
              </a:rPr>
              <a:t>aff’d</a:t>
            </a:r>
            <a:r>
              <a:rPr lang="en-US" sz="1600">
                <a:latin typeface="+mn-lt"/>
              </a:rPr>
              <a:t> St. Bd., 2000 </a:t>
            </a:r>
            <a:r>
              <a:rPr lang="en-US" sz="1600" i="1">
                <a:latin typeface="+mn-lt"/>
              </a:rPr>
              <a:t>S.L.D.</a:t>
            </a:r>
            <a:r>
              <a:rPr lang="en-US" sz="1600">
                <a:latin typeface="+mn-lt"/>
              </a:rPr>
              <a:t> (May 3)</a:t>
            </a:r>
          </a:p>
        </p:txBody>
      </p:sp>
      <p:cxnSp>
        <p:nvCxnSpPr>
          <p:cNvPr id="14" name="Прямая соединительная линия 13"/>
          <p:cNvCxnSpPr/>
          <p:nvPr/>
        </p:nvCxnSpPr>
        <p:spPr>
          <a:xfrm>
            <a:off x="5089525" y="158472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pic>
        <p:nvPicPr>
          <p:cNvPr id="2" name="Picture Placeholder 1"/>
          <p:cNvPicPr>
            <a:picLocks noGrp="1" noChangeAspect="1"/>
          </p:cNvPicPr>
          <p:nvPr>
            <p:ph type="pic" sz="quarter" idx="10"/>
          </p:nvPr>
        </p:nvPicPr>
        <p:blipFill>
          <a:blip r:embed="rId3"/>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Прямая соединительная линия 13">
            <a:extLst>
              <a:ext uri="{FF2B5EF4-FFF2-40B4-BE49-F238E27FC236}">
                <a16:creationId xmlns:a16="http://schemas.microsoft.com/office/drawing/2014/main" id="{5574D080-00E9-4B08-9974-D8917811AA29}"/>
              </a:ext>
            </a:extLst>
          </p:cNvPr>
          <p:cNvCxnSpPr/>
          <p:nvPr/>
        </p:nvCxnSpPr>
        <p:spPr>
          <a:xfrm>
            <a:off x="5147678" y="4019112"/>
            <a:ext cx="0" cy="131445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CE0B38-CE1B-45FE-BCD7-57CAECC196E1}"/>
              </a:ext>
            </a:extLst>
          </p:cNvPr>
          <p:cNvSpPr txBox="1"/>
          <p:nvPr/>
        </p:nvSpPr>
        <p:spPr>
          <a:xfrm>
            <a:off x="5408195" y="3816622"/>
            <a:ext cx="3081343" cy="2123658"/>
          </a:xfrm>
          <a:prstGeom prst="rect">
            <a:avLst/>
          </a:prstGeom>
          <a:noFill/>
        </p:spPr>
        <p:txBody>
          <a:bodyPr wrap="square" rtlCol="0">
            <a:spAutoFit/>
          </a:bodyPr>
          <a:lstStyle/>
          <a:p>
            <a:endParaRPr lang="en-US"/>
          </a:p>
          <a:p>
            <a:r>
              <a:rPr lang="en-US" b="1"/>
              <a:t>Holding:</a:t>
            </a:r>
          </a:p>
          <a:p>
            <a:pPr marL="171450" indent="-171450">
              <a:buFont typeface="Wingdings" panose="05000000000000000000" pitchFamily="2" charset="2"/>
              <a:buChar char="Ø"/>
            </a:pPr>
            <a:r>
              <a:rPr lang="en-US" sz="1200"/>
              <a:t>Commissioner held that one statement omitting information, taken alone, did not show misinformation where four flyers, when read together, made it clear that Board intended to present facts to voters and to exhort them to ask questions or attend meetings where the bond issue would be discussed</a:t>
            </a:r>
            <a:endParaRPr lang="en-US" sz="1200" b="1" i="1"/>
          </a:p>
        </p:txBody>
      </p:sp>
    </p:spTree>
    <p:extLst>
      <p:ext uri="{BB962C8B-B14F-4D97-AF65-F5344CB8AC3E}">
        <p14:creationId xmlns:p14="http://schemas.microsoft.com/office/powerpoint/2010/main" val="12860601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8522" y="1418282"/>
            <a:ext cx="4790282" cy="1338828"/>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No Distribution </a:t>
            </a:r>
          </a:p>
          <a:p>
            <a:pPr eaLnBrk="1" fontAlgn="auto" hangingPunct="1">
              <a:spcBef>
                <a:spcPct val="0"/>
              </a:spcBef>
              <a:spcAft>
                <a:spcPct val="0"/>
              </a:spcAft>
              <a:defRPr/>
            </a:pPr>
            <a:r>
              <a:rPr lang="en-US" sz="2700" b="1">
                <a:solidFill>
                  <a:schemeClr val="bg2">
                    <a:lumMod val="10000"/>
                  </a:schemeClr>
                </a:solidFill>
                <a:latin typeface="Arial" panose="020B0604020202020204" pitchFamily="34" charset="0"/>
                <a:cs typeface="Arial" panose="020B0604020202020204" pitchFamily="34" charset="0"/>
              </a:rPr>
              <a:t>of Partisan Literature by Students</a:t>
            </a:r>
          </a:p>
        </p:txBody>
      </p:sp>
      <p:sp>
        <p:nvSpPr>
          <p:cNvPr id="6" name="TextBox 5">
            <a:extLst>
              <a:ext uri="{FF2B5EF4-FFF2-40B4-BE49-F238E27FC236}">
                <a16:creationId xmlns:a16="http://schemas.microsoft.com/office/drawing/2014/main" id="{80673133-0C4B-40E4-B93E-8ABB7283EF85}"/>
              </a:ext>
            </a:extLst>
          </p:cNvPr>
          <p:cNvSpPr txBox="1"/>
          <p:nvPr/>
        </p:nvSpPr>
        <p:spPr>
          <a:xfrm>
            <a:off x="3724102" y="2710943"/>
            <a:ext cx="4679009" cy="3539430"/>
          </a:xfrm>
          <a:prstGeom prst="rect">
            <a:avLst/>
          </a:prstGeom>
          <a:noFill/>
        </p:spPr>
        <p:txBody>
          <a:bodyPr wrap="square">
            <a:spAutoFit/>
          </a:bodyPr>
          <a:lstStyle/>
          <a:p>
            <a:endParaRPr lang="en-US" sz="1600" b="1">
              <a:latin typeface="+mn-lt"/>
            </a:endParaRPr>
          </a:p>
          <a:p>
            <a:pPr marL="228600" indent="-228600">
              <a:buFont typeface="Wingdings" panose="05000000000000000000" pitchFamily="2" charset="2"/>
              <a:buChar char="Ø"/>
            </a:pPr>
            <a:r>
              <a:rPr lang="en-US" sz="1600" i="1">
                <a:latin typeface="+mn-lt"/>
              </a:rPr>
              <a:t>N.J.S.A.</a:t>
            </a:r>
            <a:r>
              <a:rPr lang="en-US" sz="1600">
                <a:latin typeface="+mn-lt"/>
              </a:rPr>
              <a:t> 18A:42-4 provides:</a:t>
            </a:r>
          </a:p>
          <a:p>
            <a:pPr marL="228600" indent="-228600">
              <a:buFont typeface="Wingdings" panose="05000000000000000000" pitchFamily="2" charset="2"/>
              <a:buChar char="Ø"/>
            </a:pPr>
            <a:endParaRPr lang="en-US" sz="1600">
              <a:latin typeface="+mn-lt"/>
            </a:endParaRPr>
          </a:p>
          <a:p>
            <a:pPr lvl="1" indent="-228600">
              <a:buFont typeface="Wingdings" panose="05000000000000000000" pitchFamily="2" charset="2"/>
              <a:buChar char="ü"/>
            </a:pPr>
            <a:r>
              <a:rPr lang="en-US" sz="1600">
                <a:latin typeface="+mn-lt"/>
              </a:rPr>
              <a:t>Literature given to students for them to take home cannot:</a:t>
            </a:r>
          </a:p>
          <a:p>
            <a:pPr lvl="1" indent="-228600">
              <a:buFont typeface="Wingdings" panose="05000000000000000000" pitchFamily="2" charset="2"/>
              <a:buChar char="ü"/>
            </a:pPr>
            <a:endParaRPr lang="en-US" sz="1600">
              <a:latin typeface="+mn-lt"/>
            </a:endParaRPr>
          </a:p>
          <a:p>
            <a:pPr marL="914400" lvl="3" indent="-228600">
              <a:buFont typeface="Wingdings" panose="05000000000000000000" pitchFamily="2" charset="2"/>
              <a:buChar char="§"/>
            </a:pPr>
            <a:r>
              <a:rPr lang="en-US" sz="1600">
                <a:latin typeface="+mn-lt"/>
              </a:rPr>
              <a:t>Promote, favor or oppose candidate, bond issues, proposals, or public question at any election; and</a:t>
            </a:r>
          </a:p>
          <a:p>
            <a:pPr marL="685800" lvl="2" indent="-228600">
              <a:buFont typeface="Wingdings" panose="05000000000000000000" pitchFamily="2" charset="2"/>
              <a:buChar char="§"/>
            </a:pPr>
            <a:endParaRPr lang="en-US" sz="1600">
              <a:latin typeface="+mn-lt"/>
            </a:endParaRPr>
          </a:p>
          <a:p>
            <a:pPr marL="685800" lvl="2" indent="-228600">
              <a:buFont typeface="Wingdings" panose="05000000000000000000" pitchFamily="2" charset="2"/>
              <a:buChar char="ü"/>
            </a:pPr>
            <a:r>
              <a:rPr lang="en-US" sz="1600">
                <a:latin typeface="+mn-lt"/>
              </a:rPr>
              <a:t>Students may not be asked to engage in such activities either</a:t>
            </a:r>
          </a:p>
          <a:p>
            <a:pPr marL="228600" indent="-228600">
              <a:buFont typeface="Wingdings" panose="05000000000000000000" pitchFamily="2" charset="2"/>
              <a:buChar char="Ø"/>
            </a:pPr>
            <a:endParaRPr lang="en-US" sz="1600">
              <a:latin typeface="+mn-lt"/>
            </a:endParaRPr>
          </a:p>
          <a:p>
            <a:pPr marL="228600" indent="-228600">
              <a:buFont typeface="Wingdings" panose="05000000000000000000" pitchFamily="2" charset="2"/>
              <a:buChar char="Ø"/>
            </a:pPr>
            <a:endParaRPr lang="en-US" sz="1600">
              <a:latin typeface="+mn-lt"/>
            </a:endParaRP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155284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287" y="1714117"/>
            <a:ext cx="4790282" cy="1338828"/>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Distribution </a:t>
            </a:r>
          </a:p>
          <a:p>
            <a:pPr eaLnBrk="1" fontAlgn="auto" hangingPunct="1">
              <a:spcBef>
                <a:spcPct val="0"/>
              </a:spcBef>
              <a:spcAft>
                <a:spcPct val="0"/>
              </a:spcAft>
              <a:defRPr/>
            </a:pPr>
            <a:r>
              <a:rPr lang="en-US" sz="2700" b="1">
                <a:solidFill>
                  <a:schemeClr val="bg2">
                    <a:lumMod val="10000"/>
                  </a:schemeClr>
                </a:solidFill>
                <a:latin typeface="Arial" panose="020B0604020202020204" pitchFamily="34" charset="0"/>
                <a:cs typeface="Arial" panose="020B0604020202020204" pitchFamily="34" charset="0"/>
              </a:rPr>
              <a:t>of Neutral Literature by Students Is Permissible</a:t>
            </a:r>
          </a:p>
        </p:txBody>
      </p:sp>
      <p:sp>
        <p:nvSpPr>
          <p:cNvPr id="6" name="TextBox 5">
            <a:extLst>
              <a:ext uri="{FF2B5EF4-FFF2-40B4-BE49-F238E27FC236}">
                <a16:creationId xmlns:a16="http://schemas.microsoft.com/office/drawing/2014/main" id="{80673133-0C4B-40E4-B93E-8ABB7283EF85}"/>
              </a:ext>
            </a:extLst>
          </p:cNvPr>
          <p:cNvSpPr txBox="1"/>
          <p:nvPr/>
        </p:nvSpPr>
        <p:spPr>
          <a:xfrm>
            <a:off x="3746750" y="3055314"/>
            <a:ext cx="4679009" cy="2062103"/>
          </a:xfrm>
          <a:prstGeom prst="rect">
            <a:avLst/>
          </a:prstGeom>
          <a:noFill/>
        </p:spPr>
        <p:txBody>
          <a:bodyPr wrap="square">
            <a:spAutoFit/>
          </a:bodyPr>
          <a:lstStyle/>
          <a:p>
            <a:endParaRPr lang="en-US" sz="1600" b="1">
              <a:latin typeface="+mn-lt"/>
            </a:endParaRPr>
          </a:p>
          <a:p>
            <a:pPr marL="228600" indent="-228600">
              <a:buFont typeface="Wingdings" panose="05000000000000000000" pitchFamily="2" charset="2"/>
              <a:buChar char="Ø"/>
            </a:pPr>
            <a:r>
              <a:rPr lang="en-US" sz="1600" i="1">
                <a:latin typeface="+mn-lt"/>
              </a:rPr>
              <a:t>Lindenwold</a:t>
            </a:r>
            <a:r>
              <a:rPr lang="en-US" sz="1600">
                <a:latin typeface="+mn-lt"/>
              </a:rPr>
              <a:t>, 1972 </a:t>
            </a:r>
            <a:r>
              <a:rPr lang="en-US" sz="1600" i="1">
                <a:latin typeface="+mn-lt"/>
              </a:rPr>
              <a:t>S.L.D. 241 (Comm. of Educ.)</a:t>
            </a:r>
          </a:p>
          <a:p>
            <a:pPr lvl="1" indent="-228600">
              <a:buFont typeface="Wingdings" panose="05000000000000000000" pitchFamily="2" charset="2"/>
              <a:buChar char="ü"/>
            </a:pPr>
            <a:endParaRPr lang="en-US" sz="1600">
              <a:latin typeface="+mn-lt"/>
            </a:endParaRPr>
          </a:p>
          <a:p>
            <a:pPr lvl="1" indent="-228600">
              <a:buFont typeface="Wingdings" panose="05000000000000000000" pitchFamily="2" charset="2"/>
              <a:buChar char="ü"/>
            </a:pPr>
            <a:r>
              <a:rPr lang="en-US" sz="1600">
                <a:latin typeface="+mn-lt"/>
              </a:rPr>
              <a:t>Reminder “to vote” given to students by the PTA to bring home, while presumably implying a “yes” vote, is permissible as it doesn’t direct a “yes” or “no” vote</a:t>
            </a:r>
          </a:p>
          <a:p>
            <a:pPr marL="228600" indent="-228600">
              <a:buFont typeface="Wingdings" panose="05000000000000000000" pitchFamily="2" charset="2"/>
              <a:buChar char="Ø"/>
            </a:pPr>
            <a:endParaRPr lang="en-US" sz="1600">
              <a:latin typeface="+mn-lt"/>
            </a:endParaRP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33954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287" y="1714117"/>
            <a:ext cx="4790282" cy="923330"/>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Use of Pupil Records</a:t>
            </a:r>
          </a:p>
          <a:p>
            <a:pPr eaLnBrk="1" fontAlgn="auto" hangingPunct="1">
              <a:spcBef>
                <a:spcPct val="0"/>
              </a:spcBef>
              <a:spcAft>
                <a:spcPct val="0"/>
              </a:spcAft>
              <a:defRPr/>
            </a:pPr>
            <a:r>
              <a:rPr lang="en-US" sz="2700" b="1">
                <a:solidFill>
                  <a:schemeClr val="bg2">
                    <a:lumMod val="10000"/>
                  </a:schemeClr>
                </a:solidFill>
                <a:latin typeface="Arial" panose="020B0604020202020204" pitchFamily="34" charset="0"/>
                <a:cs typeface="Arial" panose="020B0604020202020204" pitchFamily="34" charset="0"/>
              </a:rPr>
              <a:t>For Campaign Purposes</a:t>
            </a:r>
          </a:p>
        </p:txBody>
      </p:sp>
      <p:sp>
        <p:nvSpPr>
          <p:cNvPr id="6" name="TextBox 5">
            <a:extLst>
              <a:ext uri="{FF2B5EF4-FFF2-40B4-BE49-F238E27FC236}">
                <a16:creationId xmlns:a16="http://schemas.microsoft.com/office/drawing/2014/main" id="{80673133-0C4B-40E4-B93E-8ABB7283EF85}"/>
              </a:ext>
            </a:extLst>
          </p:cNvPr>
          <p:cNvSpPr txBox="1"/>
          <p:nvPr/>
        </p:nvSpPr>
        <p:spPr>
          <a:xfrm>
            <a:off x="3710655" y="2598114"/>
            <a:ext cx="4679009" cy="3385542"/>
          </a:xfrm>
          <a:prstGeom prst="rect">
            <a:avLst/>
          </a:prstGeom>
          <a:noFill/>
        </p:spPr>
        <p:txBody>
          <a:bodyPr wrap="square">
            <a:spAutoFit/>
          </a:bodyPr>
          <a:lstStyle/>
          <a:p>
            <a:endParaRPr lang="en-US" sz="1600" b="1">
              <a:latin typeface="+mn-lt"/>
            </a:endParaRPr>
          </a:p>
          <a:p>
            <a:pPr marL="228600" indent="-228600">
              <a:buFont typeface="Wingdings" panose="05000000000000000000" pitchFamily="2" charset="2"/>
              <a:buChar char="Ø"/>
            </a:pPr>
            <a:r>
              <a:rPr lang="en-US" sz="1400" i="1">
                <a:latin typeface="+mn-lt"/>
              </a:rPr>
              <a:t>N.J.S.A.</a:t>
            </a:r>
            <a:r>
              <a:rPr lang="en-US" sz="1400">
                <a:latin typeface="+mn-lt"/>
              </a:rPr>
              <a:t> 18A:36-19 precludes use of student records for campaign purposes</a:t>
            </a:r>
          </a:p>
          <a:p>
            <a:pPr marL="228600" indent="-228600">
              <a:buFont typeface="Wingdings" panose="05000000000000000000" pitchFamily="2" charset="2"/>
              <a:buChar char="Ø"/>
            </a:pPr>
            <a:r>
              <a:rPr lang="en-US" sz="1400" i="1">
                <a:latin typeface="+mn-lt"/>
              </a:rPr>
              <a:t>Willingboro Bd. of Educ.,</a:t>
            </a:r>
            <a:r>
              <a:rPr lang="en-US" sz="1400">
                <a:latin typeface="+mn-lt"/>
              </a:rPr>
              <a:t> 92 </a:t>
            </a:r>
            <a:r>
              <a:rPr lang="en-US" sz="1400" i="1">
                <a:latin typeface="+mn-lt"/>
              </a:rPr>
              <a:t>N.J.A.R. 2d (EDU) 564</a:t>
            </a:r>
          </a:p>
          <a:p>
            <a:pPr lvl="1" indent="-228600">
              <a:buFont typeface="Wingdings" panose="05000000000000000000" pitchFamily="2" charset="2"/>
              <a:buChar char="ü"/>
            </a:pPr>
            <a:r>
              <a:rPr lang="en-US" sz="1400">
                <a:latin typeface="+mn-lt"/>
              </a:rPr>
              <a:t>Mass mailings and phone calls to parents of students supported inference that district employees improperly used pupil records. Election not overturned.</a:t>
            </a:r>
          </a:p>
          <a:p>
            <a:pPr marL="228600" indent="-228600">
              <a:buFont typeface="Wingdings" panose="05000000000000000000" pitchFamily="2" charset="2"/>
              <a:buChar char="Ø"/>
            </a:pPr>
            <a:r>
              <a:rPr lang="en-US" sz="1400" i="1">
                <a:latin typeface="+mn-lt"/>
              </a:rPr>
              <a:t>Point Pleasant Bd. of Educ.</a:t>
            </a:r>
            <a:r>
              <a:rPr lang="en-US" sz="1400">
                <a:latin typeface="+mn-lt"/>
              </a:rPr>
              <a:t>, 95 </a:t>
            </a:r>
            <a:r>
              <a:rPr lang="en-US" sz="1400" i="1">
                <a:latin typeface="+mn-lt"/>
              </a:rPr>
              <a:t>N.J.A.R. 2d (EDU) 568</a:t>
            </a:r>
          </a:p>
          <a:p>
            <a:pPr lvl="1" indent="-228600">
              <a:buFont typeface="Wingdings" panose="05000000000000000000" pitchFamily="2" charset="2"/>
              <a:buChar char="ü"/>
            </a:pPr>
            <a:r>
              <a:rPr lang="en-US" sz="1400">
                <a:latin typeface="+mn-lt"/>
              </a:rPr>
              <a:t>New election not warranted based on candidate’s use of student directory labels obtained from PTA lawfully. No showing that school equipment was used or election outcome affected. Board directed to develop and adopt policy regarding release of student directory information and sale of labels.</a:t>
            </a:r>
          </a:p>
          <a:p>
            <a:pPr marL="228600" indent="-228600">
              <a:buFont typeface="Wingdings" panose="05000000000000000000" pitchFamily="2" charset="2"/>
              <a:buChar char="Ø"/>
            </a:pPr>
            <a:endParaRPr lang="en-US" sz="1600">
              <a:latin typeface="+mn-lt"/>
            </a:endParaRP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11601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287" y="1714117"/>
            <a:ext cx="4790282" cy="923330"/>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Accountability</a:t>
            </a:r>
          </a:p>
          <a:p>
            <a:pPr eaLnBrk="1" fontAlgn="auto" hangingPunct="1">
              <a:spcBef>
                <a:spcPct val="0"/>
              </a:spcBef>
              <a:spcAft>
                <a:spcPct val="0"/>
              </a:spcAft>
              <a:defRPr/>
            </a:pPr>
            <a:r>
              <a:rPr lang="en-US" sz="2700" b="1">
                <a:solidFill>
                  <a:schemeClr val="bg2">
                    <a:lumMod val="10000"/>
                  </a:schemeClr>
                </a:solidFill>
                <a:latin typeface="Arial" panose="020B0604020202020204" pitchFamily="34" charset="0"/>
                <a:cs typeface="Arial" panose="020B0604020202020204" pitchFamily="34" charset="0"/>
              </a:rPr>
              <a:t>Regulations</a:t>
            </a:r>
          </a:p>
        </p:txBody>
      </p:sp>
      <p:sp>
        <p:nvSpPr>
          <p:cNvPr id="6" name="TextBox 5">
            <a:extLst>
              <a:ext uri="{FF2B5EF4-FFF2-40B4-BE49-F238E27FC236}">
                <a16:creationId xmlns:a16="http://schemas.microsoft.com/office/drawing/2014/main" id="{80673133-0C4B-40E4-B93E-8ABB7283EF85}"/>
              </a:ext>
            </a:extLst>
          </p:cNvPr>
          <p:cNvSpPr txBox="1"/>
          <p:nvPr/>
        </p:nvSpPr>
        <p:spPr>
          <a:xfrm>
            <a:off x="3710655" y="2598114"/>
            <a:ext cx="4679009" cy="2923877"/>
          </a:xfrm>
          <a:prstGeom prst="rect">
            <a:avLst/>
          </a:prstGeom>
          <a:noFill/>
        </p:spPr>
        <p:txBody>
          <a:bodyPr wrap="square">
            <a:spAutoFit/>
          </a:bodyPr>
          <a:lstStyle/>
          <a:p>
            <a:endParaRPr lang="en-US" sz="1600" b="1">
              <a:latin typeface="+mn-lt"/>
            </a:endParaRPr>
          </a:p>
          <a:p>
            <a:pPr marL="228600" indent="-228600">
              <a:buFont typeface="Wingdings" panose="05000000000000000000" pitchFamily="2" charset="2"/>
              <a:buChar char="Ø"/>
            </a:pPr>
            <a:r>
              <a:rPr lang="en-US" sz="1400" i="1">
                <a:latin typeface="+mn-lt"/>
              </a:rPr>
              <a:t>N.J.A.C.</a:t>
            </a:r>
            <a:r>
              <a:rPr lang="en-US" sz="1400">
                <a:latin typeface="+mn-lt"/>
              </a:rPr>
              <a:t> 6A:23A-5.2(d) prohibits boards of education from distributing, via mass mailings, or other means to the school community at large, publications including the picture(s) of any board member(s) within 90 days of any election relating to school operations held in the district.</a:t>
            </a:r>
          </a:p>
          <a:p>
            <a:pPr marL="228600" indent="-228600">
              <a:buFont typeface="Wingdings" panose="05000000000000000000" pitchFamily="2" charset="2"/>
              <a:buChar char="Ø"/>
            </a:pPr>
            <a:endParaRPr lang="en-US" sz="1400">
              <a:latin typeface="+mn-lt"/>
            </a:endParaRPr>
          </a:p>
          <a:p>
            <a:pPr marL="228600" indent="-228600">
              <a:buFont typeface="Wingdings" panose="05000000000000000000" pitchFamily="2" charset="2"/>
              <a:buChar char="Ø"/>
            </a:pPr>
            <a:r>
              <a:rPr lang="en-US" sz="1400" i="1"/>
              <a:t>N.J.A.C.</a:t>
            </a:r>
            <a:r>
              <a:rPr lang="en-US" sz="1400"/>
              <a:t> 6A:23A-5.2(d)</a:t>
            </a:r>
            <a:r>
              <a:rPr lang="en-US" sz="1400">
                <a:latin typeface="+mn-lt"/>
              </a:rPr>
              <a:t> requires that boards of education obtain the approval of the Executive County Superintendent for any publications distributed through mass mailings or other means to the school district community at large within 60 days before any election relating to school district operations </a:t>
            </a:r>
            <a:r>
              <a:rPr lang="en-US" sz="1400"/>
              <a:t>held in the district</a:t>
            </a:r>
            <a:r>
              <a:rPr lang="en-US" sz="1400">
                <a:latin typeface="+mn-lt"/>
              </a:rPr>
              <a:t>.</a:t>
            </a:r>
            <a:endParaRPr lang="en-US" sz="1600">
              <a:latin typeface="+mn-lt"/>
            </a:endParaRP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22621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287" y="1342663"/>
            <a:ext cx="4790282" cy="923330"/>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Advocacy Tactics by Boards of Education</a:t>
            </a:r>
            <a:endParaRPr lang="en-US" sz="2700" b="1">
              <a:solidFill>
                <a:schemeClr val="bg2">
                  <a:lumMod val="1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0673133-0C4B-40E4-B93E-8ABB7283EF85}"/>
              </a:ext>
            </a:extLst>
          </p:cNvPr>
          <p:cNvSpPr txBox="1"/>
          <p:nvPr/>
        </p:nvSpPr>
        <p:spPr>
          <a:xfrm>
            <a:off x="3764797" y="2237517"/>
            <a:ext cx="4679009" cy="3323987"/>
          </a:xfrm>
          <a:prstGeom prst="rect">
            <a:avLst/>
          </a:prstGeom>
          <a:noFill/>
        </p:spPr>
        <p:txBody>
          <a:bodyPr wrap="square">
            <a:spAutoFit/>
          </a:bodyPr>
          <a:lstStyle/>
          <a:p>
            <a:pPr marL="228600" indent="-228600">
              <a:buFont typeface="Wingdings" panose="05000000000000000000" pitchFamily="2" charset="2"/>
              <a:buChar char="Ø"/>
            </a:pPr>
            <a:r>
              <a:rPr lang="en-US" sz="1400">
                <a:latin typeface="+mn-lt"/>
              </a:rPr>
              <a:t>School districts may establish political action committees (PAC)</a:t>
            </a:r>
          </a:p>
          <a:p>
            <a:pPr lvl="1" indent="-228600">
              <a:buFont typeface="Wingdings" panose="05000000000000000000" pitchFamily="2" charset="2"/>
              <a:buChar char="ü"/>
            </a:pPr>
            <a:endParaRPr lang="en-US" sz="1400">
              <a:latin typeface="+mn-lt"/>
            </a:endParaRPr>
          </a:p>
          <a:p>
            <a:pPr lvl="1" indent="-228600">
              <a:buFont typeface="Wingdings" panose="05000000000000000000" pitchFamily="2" charset="2"/>
              <a:buChar char="ü"/>
            </a:pPr>
            <a:r>
              <a:rPr lang="en-US" sz="1400">
                <a:latin typeface="+mn-lt"/>
              </a:rPr>
              <a:t>Must register with NJ Election Law Enforcement Commission (ELEC)</a:t>
            </a:r>
          </a:p>
          <a:p>
            <a:pPr lvl="1" indent="-228600">
              <a:buFont typeface="Wingdings" panose="05000000000000000000" pitchFamily="2" charset="2"/>
              <a:buChar char="ü"/>
            </a:pPr>
            <a:endParaRPr lang="en-US" sz="1400">
              <a:latin typeface="+mn-lt"/>
            </a:endParaRPr>
          </a:p>
          <a:p>
            <a:pPr lvl="1" indent="-228600">
              <a:buFont typeface="Wingdings" panose="05000000000000000000" pitchFamily="2" charset="2"/>
              <a:buChar char="ü"/>
            </a:pPr>
            <a:r>
              <a:rPr lang="en-US" sz="1400">
                <a:latin typeface="+mn-lt"/>
              </a:rPr>
              <a:t>Must comply with State campaign finance regulations</a:t>
            </a:r>
          </a:p>
          <a:p>
            <a:pPr lvl="1" indent="-228600">
              <a:buFont typeface="Wingdings" panose="05000000000000000000" pitchFamily="2" charset="2"/>
              <a:buChar char="ü"/>
            </a:pPr>
            <a:endParaRPr lang="en-US" sz="1400">
              <a:latin typeface="+mn-lt"/>
            </a:endParaRPr>
          </a:p>
          <a:p>
            <a:pPr lvl="1" indent="-228600">
              <a:buFont typeface="Wingdings" panose="05000000000000000000" pitchFamily="2" charset="2"/>
              <a:buChar char="ü"/>
            </a:pPr>
            <a:r>
              <a:rPr lang="en-US" sz="1400">
                <a:latin typeface="+mn-lt"/>
              </a:rPr>
              <a:t>Permissible for school board members to make contributions to PAC in their individual capacities</a:t>
            </a:r>
          </a:p>
          <a:p>
            <a:pPr lvl="1" indent="-228600">
              <a:buFont typeface="Wingdings" panose="05000000000000000000" pitchFamily="2" charset="2"/>
              <a:buChar char="ü"/>
            </a:pPr>
            <a:endParaRPr lang="en-US" sz="1400">
              <a:latin typeface="+mn-lt"/>
            </a:endParaRPr>
          </a:p>
          <a:p>
            <a:pPr lvl="1" indent="-228600">
              <a:buFont typeface="Wingdings" panose="05000000000000000000" pitchFamily="2" charset="2"/>
              <a:buChar char="ü"/>
            </a:pPr>
            <a:r>
              <a:rPr lang="en-US" sz="1400">
                <a:latin typeface="+mn-lt"/>
              </a:rPr>
              <a:t>PAC may not use school district resources such as:</a:t>
            </a:r>
          </a:p>
          <a:p>
            <a:pPr marL="685800" lvl="2" indent="-228600">
              <a:buFont typeface="Wingdings" panose="05000000000000000000" pitchFamily="2" charset="2"/>
              <a:buChar char="§"/>
            </a:pPr>
            <a:r>
              <a:rPr lang="en-US" sz="1400">
                <a:latin typeface="+mn-lt"/>
              </a:rPr>
              <a:t>Holding events at school facilities</a:t>
            </a:r>
          </a:p>
          <a:p>
            <a:pPr marL="685800" lvl="2" indent="-228600">
              <a:buFont typeface="Wingdings" panose="05000000000000000000" pitchFamily="2" charset="2"/>
              <a:buChar char="§"/>
            </a:pPr>
            <a:r>
              <a:rPr lang="en-US" sz="1400">
                <a:latin typeface="+mn-lt"/>
              </a:rPr>
              <a:t>Using district email accounts</a:t>
            </a:r>
          </a:p>
          <a:p>
            <a:pPr marL="685800" lvl="2" indent="-228600">
              <a:buFont typeface="Wingdings" panose="05000000000000000000" pitchFamily="2" charset="2"/>
              <a:buChar char="§"/>
            </a:pPr>
            <a:r>
              <a:rPr lang="en-US" sz="1400">
                <a:latin typeface="+mn-lt"/>
              </a:rPr>
              <a:t>Using district telephones</a:t>
            </a: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32861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none" dirty="0"/>
            </a:br>
            <a:br>
              <a:rPr lang="en-US" u="none" dirty="0"/>
            </a:br>
            <a:r>
              <a:rPr lang="en-US" i="1" dirty="0">
                <a:solidFill>
                  <a:srgbClr val="0070C0"/>
                </a:solidFill>
              </a:rPr>
              <a:t>legislative and regulatory update</a:t>
            </a:r>
            <a:br>
              <a:rPr lang="en-US" u="none" dirty="0"/>
            </a:br>
            <a:br>
              <a:rPr lang="en-US" u="none" dirty="0"/>
            </a:br>
            <a:endParaRPr lang="en-US" u="none" dirty="0"/>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259499932"/>
      </p:ext>
    </p:extLst>
  </p:cSld>
  <p:clrMapOvr>
    <a:masterClrMapping/>
  </p:clrMapOvr>
  <p:transition>
    <p:dissolv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287" y="1505090"/>
            <a:ext cx="4790282" cy="1338828"/>
          </a:xfrm>
          <a:prstGeom prst="rect">
            <a:avLst/>
          </a:prstGeom>
          <a:noFill/>
        </p:spPr>
        <p:txBody>
          <a:bodyPr>
            <a:spAutoFit/>
          </a:bodyPr>
          <a:lstStyle/>
          <a:p>
            <a:pPr eaLnBrk="1" fontAlgn="auto" hangingPunct="1">
              <a:spcBef>
                <a:spcPct val="0"/>
              </a:spcBef>
              <a:spcAft>
                <a:spcPct val="0"/>
              </a:spcAft>
              <a:defRPr/>
            </a:pPr>
            <a:r>
              <a:rPr lang="en-US" sz="2700" b="1">
                <a:solidFill>
                  <a:schemeClr val="accent1"/>
                </a:solidFill>
                <a:latin typeface="Arial" panose="020B0604020202020204" pitchFamily="34" charset="0"/>
                <a:cs typeface="Arial" panose="020B0604020202020204" pitchFamily="34" charset="0"/>
              </a:rPr>
              <a:t>Additional Advocacy Tactics by Boards of Education</a:t>
            </a:r>
            <a:endParaRPr lang="en-US" sz="2700" b="1">
              <a:solidFill>
                <a:schemeClr val="bg2">
                  <a:lumMod val="1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0673133-0C4B-40E4-B93E-8ABB7283EF85}"/>
              </a:ext>
            </a:extLst>
          </p:cNvPr>
          <p:cNvSpPr txBox="1"/>
          <p:nvPr/>
        </p:nvSpPr>
        <p:spPr>
          <a:xfrm>
            <a:off x="3710655" y="2259756"/>
            <a:ext cx="4679009" cy="3293209"/>
          </a:xfrm>
          <a:prstGeom prst="rect">
            <a:avLst/>
          </a:prstGeom>
          <a:noFill/>
        </p:spPr>
        <p:txBody>
          <a:bodyPr wrap="square">
            <a:spAutoFit/>
          </a:bodyPr>
          <a:lstStyle/>
          <a:p>
            <a:endParaRPr lang="en-US" sz="1600" b="1">
              <a:latin typeface="+mn-lt"/>
            </a:endParaRPr>
          </a:p>
          <a:p>
            <a:pPr marL="228600" indent="-228600">
              <a:buFont typeface="Wingdings" panose="05000000000000000000" pitchFamily="2" charset="2"/>
              <a:buChar char="Ø"/>
            </a:pPr>
            <a:r>
              <a:rPr lang="en-US" sz="1200">
                <a:latin typeface="+mn-lt"/>
              </a:rPr>
              <a:t>Raffles – </a:t>
            </a:r>
            <a:r>
              <a:rPr lang="en-US" sz="1200" i="1">
                <a:latin typeface="+mn-lt"/>
              </a:rPr>
              <a:t>N.J.S.A.</a:t>
            </a:r>
            <a:r>
              <a:rPr lang="en-US" sz="1200">
                <a:latin typeface="+mn-lt"/>
              </a:rPr>
              <a:t> 19:34-39,40 - no person shall give or receive gifts, other valuable consideration to induce a voter to vote or refrain from voting at any election. Possible criminal penalties.</a:t>
            </a:r>
          </a:p>
          <a:p>
            <a:pPr marL="228600" indent="-228600">
              <a:buFont typeface="Wingdings" panose="05000000000000000000" pitchFamily="2" charset="2"/>
              <a:buChar char="Ø"/>
            </a:pPr>
            <a:endParaRPr lang="en-US" sz="1200">
              <a:latin typeface="+mn-lt"/>
            </a:endParaRPr>
          </a:p>
          <a:p>
            <a:pPr lvl="1" indent="-228600">
              <a:buFont typeface="Wingdings" panose="05000000000000000000" pitchFamily="2" charset="2"/>
              <a:buChar char="ü"/>
            </a:pPr>
            <a:r>
              <a:rPr lang="en-US" sz="1200" i="1">
                <a:latin typeface="+mn-lt"/>
              </a:rPr>
              <a:t>Madison</a:t>
            </a:r>
            <a:r>
              <a:rPr lang="en-US" sz="1200">
                <a:latin typeface="+mn-lt"/>
              </a:rPr>
              <a:t> Bd. of Educ., 1974 </a:t>
            </a:r>
            <a:r>
              <a:rPr lang="en-US" sz="1200" i="1">
                <a:latin typeface="+mn-lt"/>
              </a:rPr>
              <a:t>S.L.D.</a:t>
            </a:r>
            <a:r>
              <a:rPr lang="en-US" sz="1200">
                <a:latin typeface="+mn-lt"/>
              </a:rPr>
              <a:t> 744 - Selling raffle as incentive to vote is prohibited.</a:t>
            </a:r>
          </a:p>
          <a:p>
            <a:pPr lvl="1" indent="-228600">
              <a:buFont typeface="Wingdings" panose="05000000000000000000" pitchFamily="2" charset="2"/>
              <a:buChar char="ü"/>
            </a:pPr>
            <a:endParaRPr lang="en-US" sz="1200">
              <a:latin typeface="+mn-lt"/>
            </a:endParaRPr>
          </a:p>
          <a:p>
            <a:pPr marL="228600" indent="-228600">
              <a:buFont typeface="Wingdings" panose="05000000000000000000" pitchFamily="2" charset="2"/>
              <a:buChar char="Ø"/>
            </a:pPr>
            <a:r>
              <a:rPr lang="en-US" sz="1200">
                <a:latin typeface="+mn-lt"/>
              </a:rPr>
              <a:t>Scheduling of PTO/Back to School Night</a:t>
            </a:r>
          </a:p>
          <a:p>
            <a:pPr marL="228600" indent="-228600">
              <a:buFont typeface="Wingdings" panose="05000000000000000000" pitchFamily="2" charset="2"/>
              <a:buChar char="Ø"/>
            </a:pPr>
            <a:endParaRPr lang="en-US" sz="1200">
              <a:latin typeface="+mn-lt"/>
            </a:endParaRPr>
          </a:p>
          <a:p>
            <a:pPr lvl="1" indent="-228600">
              <a:buFont typeface="Wingdings" panose="05000000000000000000" pitchFamily="2" charset="2"/>
              <a:buChar char="ü"/>
            </a:pPr>
            <a:r>
              <a:rPr lang="en-US" sz="1200" i="1">
                <a:latin typeface="+mn-lt"/>
              </a:rPr>
              <a:t>Lindenwold Bd. of Educ.</a:t>
            </a:r>
            <a:r>
              <a:rPr lang="en-US" sz="1200">
                <a:latin typeface="+mn-lt"/>
              </a:rPr>
              <a:t>, 1972 </a:t>
            </a:r>
            <a:r>
              <a:rPr lang="en-US" sz="1200" i="1">
                <a:latin typeface="+mn-lt"/>
              </a:rPr>
              <a:t>S.L.D.</a:t>
            </a:r>
            <a:r>
              <a:rPr lang="en-US" sz="1200">
                <a:latin typeface="+mn-lt"/>
              </a:rPr>
              <a:t> 241 – PTA meeting scheduled at same time as election was not a violation on basis that additional voters present were more likely to be those with students who would benefit from a passed budget. Can’t be inside 100 feet of voting room. </a:t>
            </a:r>
            <a:r>
              <a:rPr lang="en-US" sz="1200" i="1">
                <a:latin typeface="+mn-lt"/>
              </a:rPr>
              <a:t>See also</a:t>
            </a:r>
            <a:r>
              <a:rPr lang="en-US" sz="1200">
                <a:latin typeface="+mn-lt"/>
              </a:rPr>
              <a:t> </a:t>
            </a:r>
            <a:r>
              <a:rPr lang="en-US" sz="1200" i="1">
                <a:latin typeface="+mn-lt"/>
              </a:rPr>
              <a:t>Millstone Bd. of Educ.</a:t>
            </a:r>
            <a:r>
              <a:rPr lang="en-US" sz="1200">
                <a:latin typeface="+mn-lt"/>
              </a:rPr>
              <a:t>, 93 </a:t>
            </a:r>
            <a:r>
              <a:rPr lang="en-US" sz="1200" i="1">
                <a:latin typeface="+mn-lt"/>
              </a:rPr>
              <a:t>N.J.A.R. 2d</a:t>
            </a:r>
            <a:r>
              <a:rPr lang="en-US" sz="1200">
                <a:latin typeface="+mn-lt"/>
              </a:rPr>
              <a:t>, (EDU) 273 (no showing that presence of “back to school night” parents prevented any votes.</a:t>
            </a:r>
            <a:endParaRPr lang="en-US" sz="1200" i="1">
              <a:latin typeface="+mn-lt"/>
            </a:endParaRPr>
          </a:p>
        </p:txBody>
      </p:sp>
      <p:pic>
        <p:nvPicPr>
          <p:cNvPr id="9" name="Picture Placeholder 8">
            <a:extLst>
              <a:ext uri="{FF2B5EF4-FFF2-40B4-BE49-F238E27FC236}">
                <a16:creationId xmlns:a16="http://schemas.microsoft.com/office/drawing/2014/main" id="{38154A9A-DB57-4ED6-BC37-4363DE681D19}"/>
              </a:ext>
            </a:extLst>
          </p:cNvPr>
          <p:cNvPicPr>
            <a:picLocks noGrp="1" noChangeAspect="1"/>
          </p:cNvPicPr>
          <p:nvPr>
            <p:ph type="pic" sz="quarter" idx="10"/>
          </p:nvPr>
        </p:nvPicPr>
        <p:blipFill>
          <a:blip r:embed="rId3"/>
          <a:srcRect/>
          <a:stretch>
            <a:fillRect/>
          </a:stretch>
        </p:blipFill>
        <p:spPr>
          <a:xfrm>
            <a:off x="0" y="1483818"/>
            <a:ext cx="3358686" cy="1796870"/>
          </a:xfrm>
        </p:spPr>
      </p:pic>
    </p:spTree>
    <p:extLst>
      <p:ext uri="{BB962C8B-B14F-4D97-AF65-F5344CB8AC3E}">
        <p14:creationId xmlns:p14="http://schemas.microsoft.com/office/powerpoint/2010/main" val="40205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0" y="856853"/>
            <a:ext cx="9144000" cy="5144294"/>
          </a:xfrm>
          <a:prstGeom prst="rect">
            <a:avLst/>
          </a:prstGeom>
          <a:solidFill>
            <a:schemeClr val="bg2">
              <a:lumMod val="10000"/>
              <a:alpha val="72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ru-RU" sz="1400"/>
          </a:p>
        </p:txBody>
      </p:sp>
      <p:sp>
        <p:nvSpPr>
          <p:cNvPr id="6" name="TextBox 5"/>
          <p:cNvSpPr txBox="1"/>
          <p:nvPr/>
        </p:nvSpPr>
        <p:spPr>
          <a:xfrm>
            <a:off x="1543051" y="1322321"/>
            <a:ext cx="5724525" cy="1713611"/>
          </a:xfrm>
          <a:prstGeom prst="rect">
            <a:avLst/>
          </a:prstGeom>
          <a:noFill/>
        </p:spPr>
        <p:txBody>
          <a:bodyPr wrap="square">
            <a:spAutoFit/>
          </a:bodyPr>
          <a:lstStyle/>
          <a:p>
            <a:pPr algn="ctr" fontAlgn="auto">
              <a:lnSpc>
                <a:spcPts val="4200"/>
              </a:lnSpc>
              <a:defRPr/>
            </a:pPr>
            <a:r>
              <a:rPr lang="en-US" sz="4800" b="1">
                <a:solidFill>
                  <a:schemeClr val="bg1"/>
                </a:solidFill>
                <a:latin typeface="Arial" panose="020B0604020202020204" pitchFamily="34" charset="0"/>
                <a:cs typeface="Arial" panose="020B0604020202020204" pitchFamily="34" charset="0"/>
              </a:rPr>
              <a:t>Are These Statements</a:t>
            </a:r>
          </a:p>
          <a:p>
            <a:pPr algn="ctr" fontAlgn="auto">
              <a:lnSpc>
                <a:spcPts val="4200"/>
              </a:lnSpc>
              <a:defRPr/>
            </a:pPr>
            <a:r>
              <a:rPr lang="en-US" sz="4800" b="1">
                <a:solidFill>
                  <a:srgbClr val="00ABBA"/>
                </a:solidFill>
                <a:latin typeface="Arial" panose="020B0604020202020204" pitchFamily="34" charset="0"/>
                <a:cs typeface="Arial" panose="020B0604020202020204" pitchFamily="34" charset="0"/>
              </a:rPr>
              <a:t>Lawful?</a:t>
            </a:r>
            <a:endParaRPr lang="en-US" sz="4800" b="1">
              <a:solidFill>
                <a:srgbClr val="5497D1"/>
              </a:solidFill>
              <a:latin typeface="Arial" panose="020B0604020202020204" pitchFamily="34" charset="0"/>
              <a:cs typeface="Arial" panose="020B0604020202020204" pitchFamily="34" charset="0"/>
            </a:endParaRPr>
          </a:p>
        </p:txBody>
      </p:sp>
      <p:sp>
        <p:nvSpPr>
          <p:cNvPr id="7" name="TextBox 6"/>
          <p:cNvSpPr txBox="1"/>
          <p:nvPr/>
        </p:nvSpPr>
        <p:spPr>
          <a:xfrm>
            <a:off x="849354" y="2998024"/>
            <a:ext cx="8203406" cy="1077218"/>
          </a:xfrm>
          <a:prstGeom prst="rect">
            <a:avLst/>
          </a:prstGeom>
          <a:noFill/>
        </p:spPr>
        <p:txBody>
          <a:bodyPr wrap="square">
            <a:spAutoFit/>
          </a:bodyPr>
          <a:lstStyle/>
          <a:p>
            <a:pPr marL="228600" indent="-228600" defTabSz="609570">
              <a:buFont typeface="Wingdings" panose="05000000000000000000" pitchFamily="2" charset="2"/>
              <a:buChar char="q"/>
              <a:defRPr/>
            </a:pPr>
            <a:r>
              <a:rPr lang="en-US" sz="1600">
                <a:solidFill>
                  <a:schemeClr val="bg1"/>
                </a:solidFill>
              </a:rPr>
              <a:t>“Approved referendum enables us to continue providing the quality education our children deserve.” </a:t>
            </a:r>
          </a:p>
          <a:p>
            <a:pPr marL="228600" indent="-228600" defTabSz="609570">
              <a:buFont typeface="Wingdings" panose="05000000000000000000" pitchFamily="2" charset="2"/>
              <a:buChar char="q"/>
              <a:defRPr/>
            </a:pPr>
            <a:endParaRPr lang="en-US" sz="1600">
              <a:solidFill>
                <a:schemeClr val="bg1"/>
              </a:solidFill>
            </a:endParaRPr>
          </a:p>
          <a:p>
            <a:pPr marL="228600" indent="-228600" defTabSz="609570">
              <a:buFont typeface="Wingdings" panose="05000000000000000000" pitchFamily="2" charset="2"/>
              <a:buChar char="q"/>
              <a:defRPr/>
            </a:pPr>
            <a:r>
              <a:rPr lang="en-US" sz="1600">
                <a:solidFill>
                  <a:schemeClr val="bg1"/>
                </a:solidFill>
              </a:rPr>
              <a:t>“Responsibly planning…is what the March 28 bond referendum is all about.”</a:t>
            </a:r>
            <a:endParaRPr lang="en-US" sz="1600">
              <a:solidFill>
                <a:schemeClr val="bg1"/>
              </a:solidFill>
              <a:latin typeface="+mn-lt"/>
            </a:endParaRPr>
          </a:p>
        </p:txBody>
      </p:sp>
      <p:cxnSp>
        <p:nvCxnSpPr>
          <p:cNvPr id="9" name="Прямая соединительная линия 8"/>
          <p:cNvCxnSpPr/>
          <p:nvPr/>
        </p:nvCxnSpPr>
        <p:spPr>
          <a:xfrm>
            <a:off x="0" y="2057003"/>
            <a:ext cx="2533650" cy="0"/>
          </a:xfrm>
          <a:prstGeom prst="line">
            <a:avLst/>
          </a:prstGeom>
          <a:ln w="76200" cap="flat" algn="ctr">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610350" y="2057003"/>
            <a:ext cx="2533650" cy="0"/>
          </a:xfrm>
          <a:prstGeom prst="line">
            <a:avLst/>
          </a:prstGeom>
          <a:ln w="76200" cap="flat" algn="ctr">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60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0" y="856853"/>
            <a:ext cx="9144000" cy="5144294"/>
          </a:xfrm>
          <a:prstGeom prst="rect">
            <a:avLst/>
          </a:prstGeom>
          <a:solidFill>
            <a:schemeClr val="bg2">
              <a:lumMod val="10000"/>
              <a:alpha val="72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ru-RU" sz="1400"/>
          </a:p>
        </p:txBody>
      </p:sp>
      <p:sp>
        <p:nvSpPr>
          <p:cNvPr id="6" name="TextBox 5"/>
          <p:cNvSpPr txBox="1"/>
          <p:nvPr/>
        </p:nvSpPr>
        <p:spPr>
          <a:xfrm>
            <a:off x="1591177" y="1015516"/>
            <a:ext cx="5724525" cy="1713611"/>
          </a:xfrm>
          <a:prstGeom prst="rect">
            <a:avLst/>
          </a:prstGeom>
          <a:noFill/>
        </p:spPr>
        <p:txBody>
          <a:bodyPr wrap="square">
            <a:spAutoFit/>
          </a:bodyPr>
          <a:lstStyle/>
          <a:p>
            <a:pPr algn="ctr" fontAlgn="auto">
              <a:lnSpc>
                <a:spcPts val="4200"/>
              </a:lnSpc>
              <a:defRPr/>
            </a:pPr>
            <a:r>
              <a:rPr lang="en-US" sz="4800" b="1">
                <a:solidFill>
                  <a:schemeClr val="bg1"/>
                </a:solidFill>
                <a:latin typeface="Arial" panose="020B0604020202020204" pitchFamily="34" charset="0"/>
                <a:cs typeface="Arial" panose="020B0604020202020204" pitchFamily="34" charset="0"/>
              </a:rPr>
              <a:t>Are These Statements</a:t>
            </a:r>
          </a:p>
          <a:p>
            <a:pPr algn="ctr" fontAlgn="auto">
              <a:lnSpc>
                <a:spcPts val="4200"/>
              </a:lnSpc>
              <a:defRPr/>
            </a:pPr>
            <a:r>
              <a:rPr lang="en-US" sz="4800" b="1">
                <a:solidFill>
                  <a:srgbClr val="00ABBA"/>
                </a:solidFill>
                <a:latin typeface="Arial" panose="020B0604020202020204" pitchFamily="34" charset="0"/>
                <a:cs typeface="Arial" panose="020B0604020202020204" pitchFamily="34" charset="0"/>
              </a:rPr>
              <a:t>Lawful?</a:t>
            </a:r>
            <a:endParaRPr lang="en-US" sz="4800" b="1">
              <a:solidFill>
                <a:srgbClr val="5497D1"/>
              </a:solidFill>
              <a:latin typeface="Arial" panose="020B0604020202020204" pitchFamily="34" charset="0"/>
              <a:cs typeface="Arial" panose="020B0604020202020204" pitchFamily="34" charset="0"/>
            </a:endParaRPr>
          </a:p>
        </p:txBody>
      </p:sp>
      <p:sp>
        <p:nvSpPr>
          <p:cNvPr id="7" name="TextBox 6"/>
          <p:cNvSpPr txBox="1"/>
          <p:nvPr/>
        </p:nvSpPr>
        <p:spPr>
          <a:xfrm>
            <a:off x="807244" y="2744257"/>
            <a:ext cx="8203406" cy="3293209"/>
          </a:xfrm>
          <a:prstGeom prst="rect">
            <a:avLst/>
          </a:prstGeom>
          <a:noFill/>
        </p:spPr>
        <p:txBody>
          <a:bodyPr wrap="square">
            <a:spAutoFit/>
          </a:bodyPr>
          <a:lstStyle/>
          <a:p>
            <a:pPr marL="228600" indent="-228600" defTabSz="609570">
              <a:buFont typeface="Wingdings" panose="05000000000000000000" pitchFamily="2" charset="2"/>
              <a:buChar char="q"/>
              <a:defRPr/>
            </a:pPr>
            <a:r>
              <a:rPr lang="en-US" sz="1600">
                <a:solidFill>
                  <a:schemeClr val="bg1"/>
                </a:solidFill>
              </a:rPr>
              <a:t>What Will Happen if You Don't Vote Yes? </a:t>
            </a:r>
          </a:p>
          <a:p>
            <a:pPr marL="228600" indent="-228600" defTabSz="609570">
              <a:buFont typeface="Wingdings" panose="05000000000000000000" pitchFamily="2" charset="2"/>
              <a:buChar char="q"/>
              <a:defRPr/>
            </a:pPr>
            <a:r>
              <a:rPr lang="en-US" sz="1600">
                <a:solidFill>
                  <a:schemeClr val="bg1"/>
                </a:solidFill>
              </a:rPr>
              <a:t>Double Sessions ! ! ! This will automatically CHEAT your child of </a:t>
            </a:r>
            <a:r>
              <a:rPr lang="en-US" sz="1600" baseline="30000">
                <a:solidFill>
                  <a:schemeClr val="bg1"/>
                </a:solidFill>
              </a:rPr>
              <a:t>1</a:t>
            </a:r>
            <a:r>
              <a:rPr lang="en-US" sz="1600">
                <a:solidFill>
                  <a:schemeClr val="bg1"/>
                </a:solidFill>
              </a:rPr>
              <a:t>/</a:t>
            </a:r>
            <a:r>
              <a:rPr lang="en-US" sz="1600" baseline="-25000">
                <a:solidFill>
                  <a:schemeClr val="bg1"/>
                </a:solidFill>
              </a:rPr>
              <a:t>3</a:t>
            </a:r>
            <a:r>
              <a:rPr lang="en-US" sz="1600">
                <a:solidFill>
                  <a:schemeClr val="bg1"/>
                </a:solidFill>
              </a:rPr>
              <a:t> of his education (4 hours instead of 6) </a:t>
            </a:r>
          </a:p>
          <a:p>
            <a:pPr marL="228600" indent="-228600" defTabSz="609570">
              <a:buFont typeface="Wingdings" panose="05000000000000000000" pitchFamily="2" charset="2"/>
              <a:buChar char="q"/>
              <a:defRPr/>
            </a:pPr>
            <a:r>
              <a:rPr lang="en-US" sz="1600">
                <a:solidFill>
                  <a:schemeClr val="bg1"/>
                </a:solidFill>
              </a:rPr>
              <a:t>Yearly school changing and hour long bus rides will continue for many children. </a:t>
            </a:r>
          </a:p>
          <a:p>
            <a:pPr marL="228600" indent="-228600" defTabSz="609570">
              <a:buFont typeface="Wingdings" panose="05000000000000000000" pitchFamily="2" charset="2"/>
              <a:buChar char="q"/>
              <a:defRPr/>
            </a:pPr>
            <a:r>
              <a:rPr lang="en-US" sz="1600">
                <a:solidFill>
                  <a:schemeClr val="bg1"/>
                </a:solidFill>
              </a:rPr>
              <a:t>Children will return home 1</a:t>
            </a:r>
            <a:r>
              <a:rPr lang="en-US" sz="1600" baseline="30000">
                <a:solidFill>
                  <a:schemeClr val="bg1"/>
                </a:solidFill>
              </a:rPr>
              <a:t>1</a:t>
            </a:r>
            <a:r>
              <a:rPr lang="en-US" sz="1600">
                <a:solidFill>
                  <a:schemeClr val="bg1"/>
                </a:solidFill>
              </a:rPr>
              <a:t>/</a:t>
            </a:r>
            <a:r>
              <a:rPr lang="en-US" sz="1600" baseline="-25000">
                <a:solidFill>
                  <a:schemeClr val="bg1"/>
                </a:solidFill>
              </a:rPr>
              <a:t>2</a:t>
            </a:r>
            <a:r>
              <a:rPr lang="en-US" sz="1600">
                <a:solidFill>
                  <a:schemeClr val="bg1"/>
                </a:solidFill>
              </a:rPr>
              <a:t> hours later (many after dark) </a:t>
            </a:r>
          </a:p>
          <a:p>
            <a:pPr marL="228600" indent="-228600" defTabSz="609570">
              <a:buFont typeface="Wingdings" panose="05000000000000000000" pitchFamily="2" charset="2"/>
              <a:buChar char="q"/>
              <a:defRPr/>
            </a:pPr>
            <a:r>
              <a:rPr lang="en-US" sz="1600">
                <a:solidFill>
                  <a:schemeClr val="bg1"/>
                </a:solidFill>
              </a:rPr>
              <a:t>Children in some families would be attending different sessions (depending upon grade)</a:t>
            </a:r>
          </a:p>
          <a:p>
            <a:pPr marL="228600" indent="-228600" defTabSz="609570">
              <a:buFont typeface="Wingdings" panose="05000000000000000000" pitchFamily="2" charset="2"/>
              <a:buChar char="q"/>
              <a:defRPr/>
            </a:pPr>
            <a:r>
              <a:rPr lang="en-US" sz="1600">
                <a:solidFill>
                  <a:schemeClr val="bg1"/>
                </a:solidFill>
              </a:rPr>
              <a:t>Transportation costs will increase (could double) with 2 sets of bus routes per day. Temporary room rentals will continue ($4,000 per year) </a:t>
            </a:r>
          </a:p>
          <a:p>
            <a:pPr marL="228600" indent="-228600" defTabSz="609570">
              <a:buFont typeface="Wingdings" panose="05000000000000000000" pitchFamily="2" charset="2"/>
              <a:buChar char="q"/>
              <a:defRPr/>
            </a:pPr>
            <a:r>
              <a:rPr lang="en-US" sz="1600">
                <a:solidFill>
                  <a:schemeClr val="bg1"/>
                </a:solidFill>
              </a:rPr>
              <a:t>Double use of equipment will necessitate more rapid replacement. </a:t>
            </a:r>
          </a:p>
          <a:p>
            <a:pPr marL="228600" indent="-228600" defTabSz="609570">
              <a:buFont typeface="Wingdings" panose="05000000000000000000" pitchFamily="2" charset="2"/>
              <a:buChar char="q"/>
              <a:defRPr/>
            </a:pPr>
            <a:r>
              <a:rPr lang="en-US" sz="1600">
                <a:solidFill>
                  <a:schemeClr val="bg1"/>
                </a:solidFill>
              </a:rPr>
              <a:t>NOTE: Operating expenses will continue to rise as the enrollment increases (more teachers, more supplies and equipment for children. THIS WILL BE SO WHETHER WE BUILD OR NOT.)"</a:t>
            </a:r>
            <a:r>
              <a:rPr lang="en-US" sz="1600">
                <a:solidFill>
                  <a:schemeClr val="bg1"/>
                </a:solidFill>
                <a:latin typeface="+mn-lt"/>
              </a:rPr>
              <a:t>.</a:t>
            </a:r>
          </a:p>
        </p:txBody>
      </p:sp>
      <p:cxnSp>
        <p:nvCxnSpPr>
          <p:cNvPr id="9" name="Прямая соединительная линия 8"/>
          <p:cNvCxnSpPr/>
          <p:nvPr/>
        </p:nvCxnSpPr>
        <p:spPr>
          <a:xfrm>
            <a:off x="0" y="2057003"/>
            <a:ext cx="2533650" cy="0"/>
          </a:xfrm>
          <a:prstGeom prst="line">
            <a:avLst/>
          </a:prstGeom>
          <a:ln w="76200" cap="flat" algn="ctr">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610350" y="2057003"/>
            <a:ext cx="2533650" cy="0"/>
          </a:xfrm>
          <a:prstGeom prst="line">
            <a:avLst/>
          </a:prstGeom>
          <a:ln w="76200" cap="flat" algn="ctr">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1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307" y="1699855"/>
            <a:ext cx="5458619" cy="583814"/>
          </a:xfrm>
          <a:prstGeom prst="rect">
            <a:avLst/>
          </a:prstGeom>
          <a:noFill/>
        </p:spPr>
        <p:txBody>
          <a:bodyPr wrap="square">
            <a:spAutoFit/>
          </a:bodyPr>
          <a:lstStyle/>
          <a:p>
            <a:pPr fontAlgn="auto">
              <a:lnSpc>
                <a:spcPts val="4200"/>
              </a:lnSpc>
              <a:defRPr/>
            </a:pPr>
            <a:r>
              <a:rPr lang="en-US" sz="3000" b="1">
                <a:solidFill>
                  <a:srgbClr val="5497D1"/>
                </a:solidFill>
                <a:latin typeface="Arial" panose="020B0604020202020204" pitchFamily="34" charset="0"/>
                <a:cs typeface="Arial" panose="020B0604020202020204" pitchFamily="34" charset="0"/>
              </a:rPr>
              <a:t>True</a:t>
            </a:r>
            <a:r>
              <a:rPr lang="en-US" sz="3000" b="1">
                <a:solidFill>
                  <a:schemeClr val="bg2">
                    <a:lumMod val="10000"/>
                  </a:schemeClr>
                </a:solidFill>
                <a:latin typeface="Arial" panose="020B0604020202020204" pitchFamily="34" charset="0"/>
                <a:cs typeface="Arial" panose="020B0604020202020204" pitchFamily="34" charset="0"/>
              </a:rPr>
              <a:t> or False?</a:t>
            </a:r>
          </a:p>
        </p:txBody>
      </p:sp>
      <p:sp>
        <p:nvSpPr>
          <p:cNvPr id="3" name="TextBox 2"/>
          <p:cNvSpPr txBox="1"/>
          <p:nvPr/>
        </p:nvSpPr>
        <p:spPr>
          <a:xfrm>
            <a:off x="839788" y="3158728"/>
            <a:ext cx="3659981" cy="756297"/>
          </a:xfrm>
          <a:prstGeom prst="rect">
            <a:avLst/>
          </a:prstGeom>
          <a:noFill/>
        </p:spPr>
        <p:txBody>
          <a:bodyPr>
            <a:spAutoFit/>
          </a:bodyPr>
          <a:lstStyle/>
          <a:p>
            <a:pPr algn="just">
              <a:lnSpc>
                <a:spcPct val="150000"/>
              </a:lnSpc>
              <a:spcAft>
                <a:spcPts val="226"/>
              </a:spcAft>
            </a:pPr>
            <a:r>
              <a:rPr lang="en-US" sz="1000" b="1">
                <a:latin typeface="Arial" panose="020B0604020202020204" pitchFamily="34" charset="0"/>
                <a:cs typeface="Arial" panose="020B0604020202020204" pitchFamily="34" charset="0"/>
              </a:rPr>
              <a:t>The Board may use the District’s Reverse 911/Honeywell phone system to communicate election information, encouraging people to vote.</a:t>
            </a:r>
          </a:p>
        </p:txBody>
      </p:sp>
      <p:sp>
        <p:nvSpPr>
          <p:cNvPr id="4" name="TextBox 3"/>
          <p:cNvSpPr txBox="1"/>
          <p:nvPr/>
        </p:nvSpPr>
        <p:spPr>
          <a:xfrm>
            <a:off x="799307" y="2461022"/>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1.</a:t>
            </a:r>
          </a:p>
        </p:txBody>
      </p:sp>
      <p:cxnSp>
        <p:nvCxnSpPr>
          <p:cNvPr id="6" name="Прямая соединительная линия 5"/>
          <p:cNvCxnSpPr/>
          <p:nvPr/>
        </p:nvCxnSpPr>
        <p:spPr>
          <a:xfrm>
            <a:off x="839788" y="304601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0873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307" y="1699855"/>
            <a:ext cx="5458619" cy="583814"/>
          </a:xfrm>
          <a:prstGeom prst="rect">
            <a:avLst/>
          </a:prstGeom>
          <a:noFill/>
        </p:spPr>
        <p:txBody>
          <a:bodyPr wrap="square">
            <a:spAutoFit/>
          </a:bodyPr>
          <a:lstStyle/>
          <a:p>
            <a:pPr fontAlgn="auto">
              <a:lnSpc>
                <a:spcPts val="4200"/>
              </a:lnSpc>
              <a:defRPr/>
            </a:pPr>
            <a:r>
              <a:rPr lang="en-US" sz="3000" b="1">
                <a:solidFill>
                  <a:srgbClr val="5497D1"/>
                </a:solidFill>
                <a:latin typeface="Arial" panose="020B0604020202020204" pitchFamily="34" charset="0"/>
                <a:cs typeface="Arial" panose="020B0604020202020204" pitchFamily="34" charset="0"/>
              </a:rPr>
              <a:t>True</a:t>
            </a:r>
            <a:r>
              <a:rPr lang="en-US" sz="3000" b="1">
                <a:solidFill>
                  <a:schemeClr val="bg2">
                    <a:lumMod val="10000"/>
                  </a:schemeClr>
                </a:solidFill>
                <a:latin typeface="Arial" panose="020B0604020202020204" pitchFamily="34" charset="0"/>
                <a:cs typeface="Arial" panose="020B0604020202020204" pitchFamily="34" charset="0"/>
              </a:rPr>
              <a:t> or False?</a:t>
            </a:r>
          </a:p>
        </p:txBody>
      </p:sp>
      <p:sp>
        <p:nvSpPr>
          <p:cNvPr id="3" name="TextBox 2"/>
          <p:cNvSpPr txBox="1"/>
          <p:nvPr/>
        </p:nvSpPr>
        <p:spPr>
          <a:xfrm>
            <a:off x="839788" y="3158728"/>
            <a:ext cx="3659981" cy="756297"/>
          </a:xfrm>
          <a:prstGeom prst="rect">
            <a:avLst/>
          </a:prstGeom>
          <a:noFill/>
        </p:spPr>
        <p:txBody>
          <a:bodyPr>
            <a:spAutoFit/>
          </a:bodyPr>
          <a:lstStyle/>
          <a:p>
            <a:pPr algn="just">
              <a:lnSpc>
                <a:spcPct val="150000"/>
              </a:lnSpc>
              <a:spcAft>
                <a:spcPts val="226"/>
              </a:spcAft>
            </a:pPr>
            <a:r>
              <a:rPr lang="en-US" sz="1000" b="1">
                <a:solidFill>
                  <a:srgbClr val="FF0000"/>
                </a:solidFill>
                <a:latin typeface="Arial" panose="020B0604020202020204" pitchFamily="34" charset="0"/>
                <a:cs typeface="Arial" panose="020B0604020202020204" pitchFamily="34" charset="0"/>
              </a:rPr>
              <a:t>The Board may use the District’s Reverse 911/Honeywell phone system to communicate election information, encouraging people to vote.</a:t>
            </a:r>
          </a:p>
        </p:txBody>
      </p:sp>
      <p:sp>
        <p:nvSpPr>
          <p:cNvPr id="4" name="TextBox 3"/>
          <p:cNvSpPr txBox="1"/>
          <p:nvPr/>
        </p:nvSpPr>
        <p:spPr>
          <a:xfrm>
            <a:off x="799307" y="2461022"/>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1.</a:t>
            </a:r>
          </a:p>
        </p:txBody>
      </p:sp>
      <p:cxnSp>
        <p:nvCxnSpPr>
          <p:cNvPr id="6" name="Прямая соединительная линия 5"/>
          <p:cNvCxnSpPr/>
          <p:nvPr/>
        </p:nvCxnSpPr>
        <p:spPr>
          <a:xfrm>
            <a:off x="839788" y="304601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9788" y="4728766"/>
            <a:ext cx="3659981" cy="756297"/>
          </a:xfrm>
          <a:prstGeom prst="rect">
            <a:avLst/>
          </a:prstGeom>
          <a:noFill/>
        </p:spPr>
        <p:txBody>
          <a:bodyPr>
            <a:spAutoFit/>
          </a:bodyPr>
          <a:lstStyle/>
          <a:p>
            <a:pPr algn="just">
              <a:lnSpc>
                <a:spcPct val="150000"/>
              </a:lnSpc>
              <a:spcAft>
                <a:spcPts val="226"/>
              </a:spcAft>
            </a:pPr>
            <a:r>
              <a:rPr lang="en-US" sz="1000" b="1">
                <a:latin typeface="Arial" panose="020B0604020202020204" pitchFamily="34" charset="0"/>
                <a:cs typeface="Arial" panose="020B0604020202020204" pitchFamily="34" charset="0"/>
              </a:rPr>
              <a:t>The Board may give students election information to take home including information on how to obtain an absentee ballot.</a:t>
            </a:r>
          </a:p>
        </p:txBody>
      </p:sp>
      <p:sp>
        <p:nvSpPr>
          <p:cNvPr id="8" name="TextBox 7"/>
          <p:cNvSpPr txBox="1"/>
          <p:nvPr/>
        </p:nvSpPr>
        <p:spPr>
          <a:xfrm>
            <a:off x="799307" y="4050110"/>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2.</a:t>
            </a:r>
          </a:p>
        </p:txBody>
      </p:sp>
      <p:cxnSp>
        <p:nvCxnSpPr>
          <p:cNvPr id="9" name="Прямая соединительная линия 8"/>
          <p:cNvCxnSpPr/>
          <p:nvPr/>
        </p:nvCxnSpPr>
        <p:spPr>
          <a:xfrm>
            <a:off x="839788" y="4634310"/>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621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307" y="1699855"/>
            <a:ext cx="5458619" cy="583814"/>
          </a:xfrm>
          <a:prstGeom prst="rect">
            <a:avLst/>
          </a:prstGeom>
          <a:noFill/>
        </p:spPr>
        <p:txBody>
          <a:bodyPr wrap="square">
            <a:spAutoFit/>
          </a:bodyPr>
          <a:lstStyle/>
          <a:p>
            <a:pPr fontAlgn="auto">
              <a:lnSpc>
                <a:spcPts val="4200"/>
              </a:lnSpc>
              <a:defRPr/>
            </a:pPr>
            <a:r>
              <a:rPr lang="en-US" sz="3000" b="1">
                <a:solidFill>
                  <a:srgbClr val="5497D1"/>
                </a:solidFill>
                <a:latin typeface="Arial" panose="020B0604020202020204" pitchFamily="34" charset="0"/>
                <a:cs typeface="Arial" panose="020B0604020202020204" pitchFamily="34" charset="0"/>
              </a:rPr>
              <a:t>True</a:t>
            </a:r>
            <a:r>
              <a:rPr lang="en-US" sz="3000" b="1">
                <a:solidFill>
                  <a:schemeClr val="bg2">
                    <a:lumMod val="10000"/>
                  </a:schemeClr>
                </a:solidFill>
                <a:latin typeface="Arial" panose="020B0604020202020204" pitchFamily="34" charset="0"/>
                <a:cs typeface="Arial" panose="020B0604020202020204" pitchFamily="34" charset="0"/>
              </a:rPr>
              <a:t> or False?</a:t>
            </a:r>
          </a:p>
        </p:txBody>
      </p:sp>
      <p:sp>
        <p:nvSpPr>
          <p:cNvPr id="3" name="TextBox 2"/>
          <p:cNvSpPr txBox="1"/>
          <p:nvPr/>
        </p:nvSpPr>
        <p:spPr>
          <a:xfrm>
            <a:off x="839788" y="3158728"/>
            <a:ext cx="3659981" cy="756297"/>
          </a:xfrm>
          <a:prstGeom prst="rect">
            <a:avLst/>
          </a:prstGeom>
          <a:noFill/>
        </p:spPr>
        <p:txBody>
          <a:bodyPr>
            <a:spAutoFit/>
          </a:bodyPr>
          <a:lstStyle/>
          <a:p>
            <a:pPr algn="just">
              <a:lnSpc>
                <a:spcPct val="150000"/>
              </a:lnSpc>
              <a:spcAft>
                <a:spcPts val="226"/>
              </a:spcAft>
            </a:pPr>
            <a:r>
              <a:rPr lang="en-US" sz="1000" b="1">
                <a:solidFill>
                  <a:srgbClr val="FF0000"/>
                </a:solidFill>
                <a:latin typeface="Arial" panose="020B0604020202020204" pitchFamily="34" charset="0"/>
                <a:cs typeface="Arial" panose="020B0604020202020204" pitchFamily="34" charset="0"/>
              </a:rPr>
              <a:t>The Board may use the District’s Reverse 911/Honeywell phone system to communicate election information, encouraging people to vote.</a:t>
            </a:r>
          </a:p>
        </p:txBody>
      </p:sp>
      <p:sp>
        <p:nvSpPr>
          <p:cNvPr id="4" name="TextBox 3"/>
          <p:cNvSpPr txBox="1"/>
          <p:nvPr/>
        </p:nvSpPr>
        <p:spPr>
          <a:xfrm>
            <a:off x="799307" y="2461022"/>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1.</a:t>
            </a:r>
          </a:p>
        </p:txBody>
      </p:sp>
      <p:cxnSp>
        <p:nvCxnSpPr>
          <p:cNvPr id="6" name="Прямая соединительная линия 5"/>
          <p:cNvCxnSpPr/>
          <p:nvPr/>
        </p:nvCxnSpPr>
        <p:spPr>
          <a:xfrm>
            <a:off x="839788" y="304601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9788" y="4728766"/>
            <a:ext cx="3659981" cy="756297"/>
          </a:xfrm>
          <a:prstGeom prst="rect">
            <a:avLst/>
          </a:prstGeom>
          <a:noFill/>
        </p:spPr>
        <p:txBody>
          <a:bodyPr>
            <a:spAutoFit/>
          </a:bodyPr>
          <a:lstStyle/>
          <a:p>
            <a:pPr algn="just">
              <a:lnSpc>
                <a:spcPct val="150000"/>
              </a:lnSpc>
              <a:spcAft>
                <a:spcPts val="226"/>
              </a:spcAft>
            </a:pPr>
            <a:r>
              <a:rPr lang="en-US" sz="1000" b="1">
                <a:solidFill>
                  <a:srgbClr val="92D050"/>
                </a:solidFill>
                <a:latin typeface="Arial" panose="020B0604020202020204" pitchFamily="34" charset="0"/>
                <a:cs typeface="Arial" panose="020B0604020202020204" pitchFamily="34" charset="0"/>
              </a:rPr>
              <a:t>The Board may give students election information to take home including information on how to obtain an absentee ballot.</a:t>
            </a:r>
          </a:p>
        </p:txBody>
      </p:sp>
      <p:sp>
        <p:nvSpPr>
          <p:cNvPr id="8" name="TextBox 7"/>
          <p:cNvSpPr txBox="1"/>
          <p:nvPr/>
        </p:nvSpPr>
        <p:spPr>
          <a:xfrm>
            <a:off x="799307" y="4050110"/>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2.</a:t>
            </a:r>
          </a:p>
        </p:txBody>
      </p:sp>
      <p:cxnSp>
        <p:nvCxnSpPr>
          <p:cNvPr id="9" name="Прямая соединительная линия 8"/>
          <p:cNvCxnSpPr/>
          <p:nvPr/>
        </p:nvCxnSpPr>
        <p:spPr>
          <a:xfrm>
            <a:off x="839788" y="4634310"/>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52182" y="3158728"/>
            <a:ext cx="3659981" cy="525465"/>
          </a:xfrm>
          <a:prstGeom prst="rect">
            <a:avLst/>
          </a:prstGeom>
          <a:noFill/>
        </p:spPr>
        <p:txBody>
          <a:bodyPr>
            <a:spAutoFit/>
          </a:bodyPr>
          <a:lstStyle/>
          <a:p>
            <a:pPr algn="just">
              <a:lnSpc>
                <a:spcPct val="150000"/>
              </a:lnSpc>
              <a:spcAft>
                <a:spcPts val="226"/>
              </a:spcAft>
            </a:pPr>
            <a:r>
              <a:rPr lang="en-US" sz="1000" b="1">
                <a:latin typeface="Arial" panose="020B0604020202020204" pitchFamily="34" charset="0"/>
                <a:cs typeface="Arial" panose="020B0604020202020204" pitchFamily="34" charset="0"/>
              </a:rPr>
              <a:t>The Board may explain to voters that district real estate values are tied to approval of the referendum.</a:t>
            </a:r>
          </a:p>
        </p:txBody>
      </p:sp>
      <p:sp>
        <p:nvSpPr>
          <p:cNvPr id="11" name="TextBox 10"/>
          <p:cNvSpPr txBox="1"/>
          <p:nvPr/>
        </p:nvSpPr>
        <p:spPr>
          <a:xfrm>
            <a:off x="4752182" y="2461022"/>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3.</a:t>
            </a:r>
          </a:p>
        </p:txBody>
      </p:sp>
      <p:cxnSp>
        <p:nvCxnSpPr>
          <p:cNvPr id="12" name="Прямая соединительная линия 11"/>
          <p:cNvCxnSpPr/>
          <p:nvPr/>
        </p:nvCxnSpPr>
        <p:spPr>
          <a:xfrm>
            <a:off x="4792663" y="304601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5153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307" y="1699855"/>
            <a:ext cx="5458619" cy="583814"/>
          </a:xfrm>
          <a:prstGeom prst="rect">
            <a:avLst/>
          </a:prstGeom>
          <a:noFill/>
        </p:spPr>
        <p:txBody>
          <a:bodyPr wrap="square">
            <a:spAutoFit/>
          </a:bodyPr>
          <a:lstStyle/>
          <a:p>
            <a:pPr fontAlgn="auto">
              <a:lnSpc>
                <a:spcPts val="4200"/>
              </a:lnSpc>
              <a:defRPr/>
            </a:pPr>
            <a:r>
              <a:rPr lang="en-US" sz="3000" b="1">
                <a:solidFill>
                  <a:srgbClr val="5497D1"/>
                </a:solidFill>
                <a:latin typeface="Arial" panose="020B0604020202020204" pitchFamily="34" charset="0"/>
                <a:cs typeface="Arial" panose="020B0604020202020204" pitchFamily="34" charset="0"/>
              </a:rPr>
              <a:t>True</a:t>
            </a:r>
            <a:r>
              <a:rPr lang="en-US" sz="3000" b="1">
                <a:solidFill>
                  <a:schemeClr val="bg2">
                    <a:lumMod val="10000"/>
                  </a:schemeClr>
                </a:solidFill>
                <a:latin typeface="Arial" panose="020B0604020202020204" pitchFamily="34" charset="0"/>
                <a:cs typeface="Arial" panose="020B0604020202020204" pitchFamily="34" charset="0"/>
              </a:rPr>
              <a:t> or False?</a:t>
            </a:r>
          </a:p>
        </p:txBody>
      </p:sp>
      <p:sp>
        <p:nvSpPr>
          <p:cNvPr id="3" name="TextBox 2"/>
          <p:cNvSpPr txBox="1"/>
          <p:nvPr/>
        </p:nvSpPr>
        <p:spPr>
          <a:xfrm>
            <a:off x="839788" y="3158728"/>
            <a:ext cx="3659981" cy="756297"/>
          </a:xfrm>
          <a:prstGeom prst="rect">
            <a:avLst/>
          </a:prstGeom>
          <a:noFill/>
        </p:spPr>
        <p:txBody>
          <a:bodyPr>
            <a:spAutoFit/>
          </a:bodyPr>
          <a:lstStyle/>
          <a:p>
            <a:pPr algn="just">
              <a:lnSpc>
                <a:spcPct val="150000"/>
              </a:lnSpc>
              <a:spcAft>
                <a:spcPts val="226"/>
              </a:spcAft>
            </a:pPr>
            <a:r>
              <a:rPr lang="en-US" sz="1000" b="1">
                <a:solidFill>
                  <a:srgbClr val="FF0000"/>
                </a:solidFill>
                <a:latin typeface="Arial" panose="020B0604020202020204" pitchFamily="34" charset="0"/>
                <a:cs typeface="Arial" panose="020B0604020202020204" pitchFamily="34" charset="0"/>
              </a:rPr>
              <a:t>The Board may use the District’s Reverse 911/Honeywell phone system to communicate election information, encouraging people to vote.</a:t>
            </a:r>
          </a:p>
        </p:txBody>
      </p:sp>
      <p:sp>
        <p:nvSpPr>
          <p:cNvPr id="4" name="TextBox 3"/>
          <p:cNvSpPr txBox="1"/>
          <p:nvPr/>
        </p:nvSpPr>
        <p:spPr>
          <a:xfrm>
            <a:off x="799307" y="2461022"/>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1.</a:t>
            </a:r>
          </a:p>
        </p:txBody>
      </p:sp>
      <p:cxnSp>
        <p:nvCxnSpPr>
          <p:cNvPr id="6" name="Прямая соединительная линия 5"/>
          <p:cNvCxnSpPr/>
          <p:nvPr/>
        </p:nvCxnSpPr>
        <p:spPr>
          <a:xfrm>
            <a:off x="839788" y="304601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9788" y="4728766"/>
            <a:ext cx="3659981" cy="756297"/>
          </a:xfrm>
          <a:prstGeom prst="rect">
            <a:avLst/>
          </a:prstGeom>
          <a:noFill/>
        </p:spPr>
        <p:txBody>
          <a:bodyPr>
            <a:spAutoFit/>
          </a:bodyPr>
          <a:lstStyle/>
          <a:p>
            <a:pPr algn="just">
              <a:lnSpc>
                <a:spcPct val="150000"/>
              </a:lnSpc>
              <a:spcAft>
                <a:spcPts val="226"/>
              </a:spcAft>
            </a:pPr>
            <a:r>
              <a:rPr lang="en-US" sz="1000" b="1">
                <a:solidFill>
                  <a:srgbClr val="92D050"/>
                </a:solidFill>
                <a:latin typeface="Arial" panose="020B0604020202020204" pitchFamily="34" charset="0"/>
                <a:cs typeface="Arial" panose="020B0604020202020204" pitchFamily="34" charset="0"/>
              </a:rPr>
              <a:t>The Board may give students election information to take home including information on how to obtain an absentee ballot.</a:t>
            </a:r>
          </a:p>
        </p:txBody>
      </p:sp>
      <p:sp>
        <p:nvSpPr>
          <p:cNvPr id="8" name="TextBox 7"/>
          <p:cNvSpPr txBox="1"/>
          <p:nvPr/>
        </p:nvSpPr>
        <p:spPr>
          <a:xfrm>
            <a:off x="799307" y="4050110"/>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2.</a:t>
            </a:r>
          </a:p>
        </p:txBody>
      </p:sp>
      <p:cxnSp>
        <p:nvCxnSpPr>
          <p:cNvPr id="9" name="Прямая соединительная линия 8"/>
          <p:cNvCxnSpPr/>
          <p:nvPr/>
        </p:nvCxnSpPr>
        <p:spPr>
          <a:xfrm>
            <a:off x="839788" y="4634310"/>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52182" y="3158728"/>
            <a:ext cx="3659981" cy="525465"/>
          </a:xfrm>
          <a:prstGeom prst="rect">
            <a:avLst/>
          </a:prstGeom>
          <a:noFill/>
        </p:spPr>
        <p:txBody>
          <a:bodyPr>
            <a:spAutoFit/>
          </a:bodyPr>
          <a:lstStyle/>
          <a:p>
            <a:pPr algn="just">
              <a:lnSpc>
                <a:spcPct val="150000"/>
              </a:lnSpc>
              <a:spcAft>
                <a:spcPts val="226"/>
              </a:spcAft>
            </a:pPr>
            <a:r>
              <a:rPr lang="en-US" sz="1000" b="1">
                <a:solidFill>
                  <a:srgbClr val="FF0000"/>
                </a:solidFill>
                <a:latin typeface="Arial" panose="020B0604020202020204" pitchFamily="34" charset="0"/>
                <a:cs typeface="Arial" panose="020B0604020202020204" pitchFamily="34" charset="0"/>
              </a:rPr>
              <a:t>The Board may explain to voters that district real estate values are tied to approval of the referendum.</a:t>
            </a:r>
          </a:p>
        </p:txBody>
      </p:sp>
      <p:sp>
        <p:nvSpPr>
          <p:cNvPr id="11" name="TextBox 10"/>
          <p:cNvSpPr txBox="1"/>
          <p:nvPr/>
        </p:nvSpPr>
        <p:spPr>
          <a:xfrm>
            <a:off x="4752182" y="2461022"/>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3.</a:t>
            </a:r>
          </a:p>
        </p:txBody>
      </p:sp>
      <p:cxnSp>
        <p:nvCxnSpPr>
          <p:cNvPr id="12" name="Прямая соединительная линия 11"/>
          <p:cNvCxnSpPr/>
          <p:nvPr/>
        </p:nvCxnSpPr>
        <p:spPr>
          <a:xfrm>
            <a:off x="4792663" y="304601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52182" y="4728766"/>
            <a:ext cx="3659981" cy="756297"/>
          </a:xfrm>
          <a:prstGeom prst="rect">
            <a:avLst/>
          </a:prstGeom>
          <a:noFill/>
        </p:spPr>
        <p:txBody>
          <a:bodyPr>
            <a:spAutoFit/>
          </a:bodyPr>
          <a:lstStyle/>
          <a:p>
            <a:pPr algn="just">
              <a:lnSpc>
                <a:spcPct val="150000"/>
              </a:lnSpc>
              <a:spcAft>
                <a:spcPts val="226"/>
              </a:spcAft>
            </a:pPr>
            <a:r>
              <a:rPr lang="en-US" sz="1000" b="1">
                <a:latin typeface="Arial" panose="020B0604020202020204" pitchFamily="34" charset="0"/>
                <a:cs typeface="Arial" panose="020B0604020202020204" pitchFamily="34" charset="0"/>
              </a:rPr>
              <a:t>The Board may expend District funds on a glossy brochure to explain to voters how the proceeds of the bond sale will be used.</a:t>
            </a:r>
          </a:p>
        </p:txBody>
      </p:sp>
      <p:sp>
        <p:nvSpPr>
          <p:cNvPr id="14" name="TextBox 13"/>
          <p:cNvSpPr txBox="1"/>
          <p:nvPr/>
        </p:nvSpPr>
        <p:spPr>
          <a:xfrm>
            <a:off x="4752182" y="4033536"/>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4.</a:t>
            </a:r>
          </a:p>
        </p:txBody>
      </p:sp>
      <p:cxnSp>
        <p:nvCxnSpPr>
          <p:cNvPr id="15" name="Прямая соединительная линия 14"/>
          <p:cNvCxnSpPr/>
          <p:nvPr/>
        </p:nvCxnSpPr>
        <p:spPr>
          <a:xfrm>
            <a:off x="4792663" y="461773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6418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307" y="1699855"/>
            <a:ext cx="5458619" cy="583814"/>
          </a:xfrm>
          <a:prstGeom prst="rect">
            <a:avLst/>
          </a:prstGeom>
          <a:noFill/>
        </p:spPr>
        <p:txBody>
          <a:bodyPr wrap="square">
            <a:spAutoFit/>
          </a:bodyPr>
          <a:lstStyle/>
          <a:p>
            <a:pPr fontAlgn="auto">
              <a:lnSpc>
                <a:spcPts val="4200"/>
              </a:lnSpc>
              <a:defRPr/>
            </a:pPr>
            <a:r>
              <a:rPr lang="en-US" sz="3000" b="1">
                <a:solidFill>
                  <a:srgbClr val="5497D1"/>
                </a:solidFill>
                <a:latin typeface="Arial" panose="020B0604020202020204" pitchFamily="34" charset="0"/>
                <a:cs typeface="Arial" panose="020B0604020202020204" pitchFamily="34" charset="0"/>
              </a:rPr>
              <a:t>True</a:t>
            </a:r>
            <a:r>
              <a:rPr lang="en-US" sz="3000" b="1">
                <a:solidFill>
                  <a:schemeClr val="bg2">
                    <a:lumMod val="10000"/>
                  </a:schemeClr>
                </a:solidFill>
                <a:latin typeface="Arial" panose="020B0604020202020204" pitchFamily="34" charset="0"/>
                <a:cs typeface="Arial" panose="020B0604020202020204" pitchFamily="34" charset="0"/>
              </a:rPr>
              <a:t> or False?</a:t>
            </a:r>
          </a:p>
        </p:txBody>
      </p:sp>
      <p:sp>
        <p:nvSpPr>
          <p:cNvPr id="3" name="TextBox 2"/>
          <p:cNvSpPr txBox="1"/>
          <p:nvPr/>
        </p:nvSpPr>
        <p:spPr>
          <a:xfrm>
            <a:off x="839788" y="3158728"/>
            <a:ext cx="3659981" cy="756297"/>
          </a:xfrm>
          <a:prstGeom prst="rect">
            <a:avLst/>
          </a:prstGeom>
          <a:noFill/>
        </p:spPr>
        <p:txBody>
          <a:bodyPr>
            <a:spAutoFit/>
          </a:bodyPr>
          <a:lstStyle/>
          <a:p>
            <a:pPr algn="just">
              <a:lnSpc>
                <a:spcPct val="150000"/>
              </a:lnSpc>
              <a:spcAft>
                <a:spcPts val="226"/>
              </a:spcAft>
            </a:pPr>
            <a:r>
              <a:rPr lang="en-US" sz="1000" b="1">
                <a:solidFill>
                  <a:srgbClr val="FF0000"/>
                </a:solidFill>
                <a:latin typeface="Arial" panose="020B0604020202020204" pitchFamily="34" charset="0"/>
                <a:cs typeface="Arial" panose="020B0604020202020204" pitchFamily="34" charset="0"/>
              </a:rPr>
              <a:t>The Board may use the District’s Reverse 911/Honeywell phone system to communicate election information, encouraging people to vote.</a:t>
            </a:r>
          </a:p>
        </p:txBody>
      </p:sp>
      <p:sp>
        <p:nvSpPr>
          <p:cNvPr id="4" name="TextBox 3"/>
          <p:cNvSpPr txBox="1"/>
          <p:nvPr/>
        </p:nvSpPr>
        <p:spPr>
          <a:xfrm>
            <a:off x="799307" y="2461022"/>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1.</a:t>
            </a:r>
          </a:p>
        </p:txBody>
      </p:sp>
      <p:cxnSp>
        <p:nvCxnSpPr>
          <p:cNvPr id="6" name="Прямая соединительная линия 5"/>
          <p:cNvCxnSpPr/>
          <p:nvPr/>
        </p:nvCxnSpPr>
        <p:spPr>
          <a:xfrm>
            <a:off x="839788" y="304601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9788" y="4728766"/>
            <a:ext cx="3659981" cy="756297"/>
          </a:xfrm>
          <a:prstGeom prst="rect">
            <a:avLst/>
          </a:prstGeom>
          <a:noFill/>
        </p:spPr>
        <p:txBody>
          <a:bodyPr>
            <a:spAutoFit/>
          </a:bodyPr>
          <a:lstStyle/>
          <a:p>
            <a:pPr algn="just">
              <a:lnSpc>
                <a:spcPct val="150000"/>
              </a:lnSpc>
              <a:spcAft>
                <a:spcPts val="226"/>
              </a:spcAft>
            </a:pPr>
            <a:r>
              <a:rPr lang="en-US" sz="1000" b="1">
                <a:solidFill>
                  <a:srgbClr val="92D050"/>
                </a:solidFill>
                <a:latin typeface="Arial" panose="020B0604020202020204" pitchFamily="34" charset="0"/>
                <a:cs typeface="Arial" panose="020B0604020202020204" pitchFamily="34" charset="0"/>
              </a:rPr>
              <a:t>The Board may give students election information to take home including information on how to obtain an absentee ballot.</a:t>
            </a:r>
          </a:p>
        </p:txBody>
      </p:sp>
      <p:sp>
        <p:nvSpPr>
          <p:cNvPr id="8" name="TextBox 7"/>
          <p:cNvSpPr txBox="1"/>
          <p:nvPr/>
        </p:nvSpPr>
        <p:spPr>
          <a:xfrm>
            <a:off x="799307" y="4050110"/>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2.</a:t>
            </a:r>
          </a:p>
        </p:txBody>
      </p:sp>
      <p:cxnSp>
        <p:nvCxnSpPr>
          <p:cNvPr id="9" name="Прямая соединительная линия 8"/>
          <p:cNvCxnSpPr/>
          <p:nvPr/>
        </p:nvCxnSpPr>
        <p:spPr>
          <a:xfrm>
            <a:off x="839788" y="4634310"/>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52182" y="3158728"/>
            <a:ext cx="3659981" cy="525465"/>
          </a:xfrm>
          <a:prstGeom prst="rect">
            <a:avLst/>
          </a:prstGeom>
          <a:noFill/>
        </p:spPr>
        <p:txBody>
          <a:bodyPr>
            <a:spAutoFit/>
          </a:bodyPr>
          <a:lstStyle/>
          <a:p>
            <a:pPr algn="just">
              <a:lnSpc>
                <a:spcPct val="150000"/>
              </a:lnSpc>
              <a:spcAft>
                <a:spcPts val="226"/>
              </a:spcAft>
            </a:pPr>
            <a:r>
              <a:rPr lang="en-US" sz="1000" b="1">
                <a:solidFill>
                  <a:srgbClr val="FF0000"/>
                </a:solidFill>
                <a:latin typeface="Arial" panose="020B0604020202020204" pitchFamily="34" charset="0"/>
                <a:cs typeface="Arial" panose="020B0604020202020204" pitchFamily="34" charset="0"/>
              </a:rPr>
              <a:t>The Board may explain to voters that district real estate values are tied to approval of the referendum.</a:t>
            </a:r>
          </a:p>
        </p:txBody>
      </p:sp>
      <p:sp>
        <p:nvSpPr>
          <p:cNvPr id="11" name="TextBox 10"/>
          <p:cNvSpPr txBox="1"/>
          <p:nvPr/>
        </p:nvSpPr>
        <p:spPr>
          <a:xfrm>
            <a:off x="4752182" y="2461022"/>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3.</a:t>
            </a:r>
          </a:p>
        </p:txBody>
      </p:sp>
      <p:cxnSp>
        <p:nvCxnSpPr>
          <p:cNvPr id="12" name="Прямая соединительная линия 11"/>
          <p:cNvCxnSpPr/>
          <p:nvPr/>
        </p:nvCxnSpPr>
        <p:spPr>
          <a:xfrm>
            <a:off x="4792663" y="304601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52182" y="4728766"/>
            <a:ext cx="3659981" cy="756297"/>
          </a:xfrm>
          <a:prstGeom prst="rect">
            <a:avLst/>
          </a:prstGeom>
          <a:noFill/>
        </p:spPr>
        <p:txBody>
          <a:bodyPr>
            <a:spAutoFit/>
          </a:bodyPr>
          <a:lstStyle/>
          <a:p>
            <a:pPr algn="just">
              <a:lnSpc>
                <a:spcPct val="150000"/>
              </a:lnSpc>
              <a:spcAft>
                <a:spcPts val="226"/>
              </a:spcAft>
            </a:pPr>
            <a:r>
              <a:rPr lang="en-US" sz="1000" b="1">
                <a:solidFill>
                  <a:srgbClr val="92D050"/>
                </a:solidFill>
                <a:latin typeface="Arial" panose="020B0604020202020204" pitchFamily="34" charset="0"/>
                <a:cs typeface="Arial" panose="020B0604020202020204" pitchFamily="34" charset="0"/>
              </a:rPr>
              <a:t>The Board may expend District funds on a glossy brochure to explain to voters how the proceeds of the bond sale will be used.</a:t>
            </a:r>
          </a:p>
        </p:txBody>
      </p:sp>
      <p:sp>
        <p:nvSpPr>
          <p:cNvPr id="14" name="TextBox 13"/>
          <p:cNvSpPr txBox="1"/>
          <p:nvPr/>
        </p:nvSpPr>
        <p:spPr>
          <a:xfrm>
            <a:off x="4752182" y="4033536"/>
            <a:ext cx="716756" cy="597856"/>
          </a:xfrm>
          <a:prstGeom prst="rect">
            <a:avLst/>
          </a:prstGeom>
          <a:noFill/>
        </p:spPr>
        <p:txBody>
          <a:bodyPr>
            <a:spAutoFit/>
          </a:bodyPr>
          <a:lstStyle/>
          <a:p>
            <a:pPr fontAlgn="auto">
              <a:lnSpc>
                <a:spcPts val="4200"/>
              </a:lnSpc>
              <a:defRPr/>
            </a:pPr>
            <a:r>
              <a:rPr lang="en-US" sz="3000" b="1">
                <a:solidFill>
                  <a:schemeClr val="bg2">
                    <a:lumMod val="10000"/>
                  </a:schemeClr>
                </a:solidFill>
                <a:latin typeface="+mj-lt"/>
              </a:rPr>
              <a:t>4.</a:t>
            </a:r>
          </a:p>
        </p:txBody>
      </p:sp>
      <p:cxnSp>
        <p:nvCxnSpPr>
          <p:cNvPr id="15" name="Прямая соединительная линия 14"/>
          <p:cNvCxnSpPr/>
          <p:nvPr/>
        </p:nvCxnSpPr>
        <p:spPr>
          <a:xfrm>
            <a:off x="4792663" y="4617736"/>
            <a:ext cx="638175"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3039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3737" y="3132781"/>
            <a:ext cx="7556500" cy="651140"/>
          </a:xfrm>
          <a:prstGeom prst="rect">
            <a:avLst/>
          </a:prstGeom>
          <a:noFill/>
        </p:spPr>
        <p:txBody>
          <a:bodyPr wrap="square">
            <a:spAutoFit/>
          </a:bodyPr>
          <a:lstStyle/>
          <a:p>
            <a:pPr algn="ctr" eaLnBrk="1" fontAlgn="auto" hangingPunct="1">
              <a:lnSpc>
                <a:spcPct val="150000"/>
              </a:lnSpc>
              <a:spcBef>
                <a:spcPct val="0"/>
              </a:spcBef>
              <a:spcAft>
                <a:spcPct val="0"/>
              </a:spcAft>
              <a:defRPr/>
            </a:pPr>
            <a:r>
              <a:rPr lang="en-US" sz="2700" b="1">
                <a:solidFill>
                  <a:schemeClr val="accent1"/>
                </a:solidFill>
                <a:latin typeface="+mn-lt"/>
              </a:rPr>
              <a:t>QUESTIONS?</a:t>
            </a:r>
            <a:endParaRPr lang="ru-RU" sz="2700" b="1">
              <a:solidFill>
                <a:schemeClr val="accent1"/>
              </a:solidFill>
              <a:latin typeface="+mn-lt"/>
            </a:endParaRPr>
          </a:p>
        </p:txBody>
      </p:sp>
      <p:sp>
        <p:nvSpPr>
          <p:cNvPr id="12" name="Прямоугольник 11"/>
          <p:cNvSpPr/>
          <p:nvPr/>
        </p:nvSpPr>
        <p:spPr>
          <a:xfrm>
            <a:off x="228600" y="1523604"/>
            <a:ext cx="8486775" cy="4200525"/>
          </a:xfrm>
          <a:prstGeom prst="rect">
            <a:avLst/>
          </a:prstGeom>
          <a:noFill/>
          <a:ln w="38100" cap="flat" algn="ctr">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ru-RU"/>
          </a:p>
        </p:txBody>
      </p:sp>
    </p:spTree>
    <p:extLst>
      <p:ext uri="{BB962C8B-B14F-4D97-AF65-F5344CB8AC3E}">
        <p14:creationId xmlns:p14="http://schemas.microsoft.com/office/powerpoint/2010/main" val="144294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School Ethics Commission Administrative Code </a:t>
            </a:r>
            <a:r>
              <a:rPr lang="en-US" sz="3600" i="1" dirty="0"/>
              <a:t>N.J.A.C. </a:t>
            </a:r>
            <a:r>
              <a:rPr lang="en-US" sz="3600" dirty="0"/>
              <a:t>6A:28</a:t>
            </a:r>
          </a:p>
        </p:txBody>
      </p:sp>
      <p:sp>
        <p:nvSpPr>
          <p:cNvPr id="3" name="Content Placeholder 2"/>
          <p:cNvSpPr>
            <a:spLocks noGrp="1"/>
          </p:cNvSpPr>
          <p:nvPr>
            <p:ph idx="1"/>
          </p:nvPr>
        </p:nvSpPr>
        <p:spPr>
          <a:xfrm>
            <a:off x="152400" y="1417638"/>
            <a:ext cx="8915400" cy="5165724"/>
          </a:xfrm>
        </p:spPr>
        <p:txBody>
          <a:bodyPr>
            <a:normAutofit fontScale="77500" lnSpcReduction="20000"/>
          </a:bodyPr>
          <a:lstStyle/>
          <a:p>
            <a:pPr lvl="1">
              <a:buFont typeface="Arial" panose="020B0604020202020204" pitchFamily="34" charset="0"/>
              <a:buChar char="•"/>
            </a:pPr>
            <a:r>
              <a:rPr lang="en-US" sz="3200" b="1" dirty="0"/>
              <a:t>Proposed Readoption with Amendments – First Discussion Level -  3/2/2022 – comprehensive, 61 pages</a:t>
            </a:r>
          </a:p>
          <a:p>
            <a:pPr lvl="1">
              <a:buFont typeface="Arial" panose="020B0604020202020204" pitchFamily="34" charset="0"/>
              <a:buChar char="•"/>
            </a:pPr>
            <a:r>
              <a:rPr lang="en-US" sz="2600" dirty="0">
                <a:hlinkClick r:id="rId2"/>
              </a:rPr>
              <a:t>Proposed Readoption with Amendments of N.J.A.C. 6A:28, School Ethics Commission (nj.gov)</a:t>
            </a:r>
            <a:endParaRPr lang="en-US" sz="2600" b="1" dirty="0"/>
          </a:p>
          <a:p>
            <a:pPr lvl="1">
              <a:buFont typeface="Arial" panose="020B0604020202020204" pitchFamily="34" charset="0"/>
              <a:buChar char="•"/>
            </a:pPr>
            <a:r>
              <a:rPr lang="en-US" sz="3200" dirty="0"/>
              <a:t>Designed to align with current practices and address issues of clarification that have arisen through requests for advisory opinions and complaints. Designed to improve style, clarity and grammar.</a:t>
            </a:r>
          </a:p>
          <a:p>
            <a:pPr lvl="1">
              <a:buFont typeface="Arial" panose="020B0604020202020204" pitchFamily="34" charset="0"/>
              <a:buChar char="•"/>
            </a:pPr>
            <a:r>
              <a:rPr lang="en-US" sz="3200" dirty="0"/>
              <a:t>Advisory Opinions may be requested by any school official or by an attorney on behalf of a school official regarding the conduct of a school official in the school district, charter school or renaissance school in which the requesting school official serves. </a:t>
            </a:r>
          </a:p>
          <a:p>
            <a:pPr lvl="1">
              <a:buFont typeface="Arial" panose="020B0604020202020204" pitchFamily="34" charset="0"/>
              <a:buChar char="•"/>
            </a:pPr>
            <a:r>
              <a:rPr lang="en-US" sz="3200" dirty="0"/>
              <a:t>Clarifies the process for failure to file disclosure statements or failure to attend board member training. </a:t>
            </a:r>
          </a:p>
          <a:p>
            <a:pPr lvl="1">
              <a:buFont typeface="Arial" panose="020B0604020202020204" pitchFamily="34" charset="0"/>
              <a:buChar char="•"/>
            </a:pPr>
            <a:endParaRPr lang="en-US" sz="3200" b="1" dirty="0"/>
          </a:p>
          <a:p>
            <a:pPr lvl="1">
              <a:buFont typeface="Arial" panose="020B0604020202020204" pitchFamily="34" charset="0"/>
              <a:buChar char="•"/>
            </a:pPr>
            <a:endParaRPr lang="en-US" sz="32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34694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School Ethics Commission Administrative Code </a:t>
            </a:r>
            <a:r>
              <a:rPr lang="en-US" sz="3600" i="1" dirty="0"/>
              <a:t>N.J.A.C. </a:t>
            </a:r>
            <a:r>
              <a:rPr lang="en-US" sz="3600" dirty="0"/>
              <a:t>6A:28</a:t>
            </a:r>
          </a:p>
        </p:txBody>
      </p:sp>
      <p:sp>
        <p:nvSpPr>
          <p:cNvPr id="3" name="Content Placeholder 2"/>
          <p:cNvSpPr>
            <a:spLocks noGrp="1"/>
          </p:cNvSpPr>
          <p:nvPr>
            <p:ph idx="1"/>
          </p:nvPr>
        </p:nvSpPr>
        <p:spPr>
          <a:xfrm>
            <a:off x="152400" y="1417638"/>
            <a:ext cx="8915400" cy="5165724"/>
          </a:xfrm>
        </p:spPr>
        <p:txBody>
          <a:bodyPr>
            <a:normAutofit/>
          </a:bodyPr>
          <a:lstStyle/>
          <a:p>
            <a:pPr lvl="1">
              <a:buFont typeface="Arial" panose="020B0604020202020204" pitchFamily="34" charset="0"/>
              <a:buChar char="•"/>
            </a:pPr>
            <a:r>
              <a:rPr lang="en-US" sz="3200" dirty="0"/>
              <a:t>Addition of 11 new definitions – </a:t>
            </a:r>
            <a:r>
              <a:rPr lang="en-US" sz="2800" dirty="0"/>
              <a:t>board secretary, disclosure statements, district board of education, list of school officials, penalty, recuse, remedy, renaissance school project, school district, suspension, trustee</a:t>
            </a:r>
          </a:p>
          <a:p>
            <a:pPr lvl="1">
              <a:buFont typeface="Arial" panose="020B0604020202020204" pitchFamily="34" charset="0"/>
              <a:buChar char="•"/>
            </a:pPr>
            <a:r>
              <a:rPr lang="en-US" sz="3200" dirty="0"/>
              <a:t>Amendments to 19 definitions – </a:t>
            </a:r>
            <a:r>
              <a:rPr lang="en-US" sz="2800" dirty="0"/>
              <a:t>administrator, benefit, board member, board of trustees, censure, charter school, charter school designee, day, dependent child, financial disclosure statement, frivolous complaint, member of the immediate family, newly elected or appointed board member, person, relative, removal, reprimand, spouse</a:t>
            </a:r>
          </a:p>
          <a:p>
            <a:pPr lvl="1">
              <a:buFont typeface="Arial" panose="020B0604020202020204" pitchFamily="34" charset="0"/>
              <a:buChar char="•"/>
            </a:pPr>
            <a:endParaRPr lang="en-US" sz="3200" b="1" dirty="0"/>
          </a:p>
          <a:p>
            <a:pPr lvl="1">
              <a:buFont typeface="Arial" panose="020B0604020202020204" pitchFamily="34" charset="0"/>
              <a:buChar char="•"/>
            </a:pPr>
            <a:endParaRPr lang="en-US" sz="32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138910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School Ethics Commission Administrative Code </a:t>
            </a:r>
            <a:r>
              <a:rPr lang="en-US" sz="3600" i="1" dirty="0"/>
              <a:t>N.J.A.C. </a:t>
            </a:r>
            <a:r>
              <a:rPr lang="en-US" sz="3600" dirty="0"/>
              <a:t>6A:28</a:t>
            </a:r>
          </a:p>
        </p:txBody>
      </p:sp>
      <p:sp>
        <p:nvSpPr>
          <p:cNvPr id="3" name="Content Placeholder 2"/>
          <p:cNvSpPr>
            <a:spLocks noGrp="1"/>
          </p:cNvSpPr>
          <p:nvPr>
            <p:ph idx="1"/>
          </p:nvPr>
        </p:nvSpPr>
        <p:spPr>
          <a:xfrm>
            <a:off x="152400" y="1417638"/>
            <a:ext cx="8915400" cy="4983162"/>
          </a:xfrm>
        </p:spPr>
        <p:txBody>
          <a:bodyPr>
            <a:normAutofit lnSpcReduction="10000"/>
          </a:bodyPr>
          <a:lstStyle/>
          <a:p>
            <a:pPr marL="457200" lvl="1" indent="0" algn="ctr">
              <a:buNone/>
            </a:pPr>
            <a:r>
              <a:rPr lang="en-US" sz="3200" b="1" i="0" dirty="0">
                <a:solidFill>
                  <a:srgbClr val="222222"/>
                </a:solidFill>
                <a:effectLst/>
              </a:rPr>
              <a:t>Procedural Changes </a:t>
            </a:r>
          </a:p>
          <a:p>
            <a:pPr lvl="1">
              <a:buFont typeface="Arial" panose="020B0604020202020204" pitchFamily="34" charset="0"/>
              <a:buChar char="•"/>
            </a:pPr>
            <a:r>
              <a:rPr lang="en-US" sz="2600" b="0" i="0" dirty="0">
                <a:solidFill>
                  <a:srgbClr val="222222"/>
                </a:solidFill>
                <a:effectLst/>
              </a:rPr>
              <a:t>Respondents will no longer file a Motion to Dismiss or an Answer.  All </a:t>
            </a:r>
            <a:r>
              <a:rPr lang="en-US" sz="2600" b="1" i="0" dirty="0">
                <a:solidFill>
                  <a:srgbClr val="222222"/>
                </a:solidFill>
                <a:effectLst/>
              </a:rPr>
              <a:t>Respondents will file a Written Statement</a:t>
            </a:r>
            <a:r>
              <a:rPr lang="en-US" sz="2600" b="0" i="0" dirty="0">
                <a:solidFill>
                  <a:srgbClr val="222222"/>
                </a:solidFill>
                <a:effectLst/>
              </a:rPr>
              <a:t>, consistent with </a:t>
            </a:r>
            <a:r>
              <a:rPr lang="en-US" sz="2600" b="0" i="1" dirty="0">
                <a:solidFill>
                  <a:srgbClr val="222222"/>
                </a:solidFill>
                <a:effectLst/>
              </a:rPr>
              <a:t>N.J.S.A. </a:t>
            </a:r>
            <a:r>
              <a:rPr lang="en-US" sz="2600" b="0" i="0" dirty="0">
                <a:solidFill>
                  <a:srgbClr val="222222"/>
                </a:solidFill>
                <a:effectLst/>
              </a:rPr>
              <a:t>18A:12-29.  This should </a:t>
            </a:r>
            <a:r>
              <a:rPr lang="en-US" sz="2600" dirty="0"/>
              <a:t>streamline the process, allowing the SEC to render final decisions and/or transmit matters to the OAL more quickly.</a:t>
            </a:r>
            <a:endParaRPr lang="en-US" sz="2600" b="0" i="0" dirty="0">
              <a:solidFill>
                <a:srgbClr val="222222"/>
              </a:solidFill>
              <a:effectLst/>
            </a:endParaRPr>
          </a:p>
          <a:p>
            <a:pPr lvl="1">
              <a:buFont typeface="Arial" panose="020B0604020202020204" pitchFamily="34" charset="0"/>
              <a:buChar char="•"/>
            </a:pPr>
            <a:r>
              <a:rPr lang="en-US" sz="2600" b="1" i="0" dirty="0">
                <a:solidFill>
                  <a:srgbClr val="222222"/>
                </a:solidFill>
                <a:effectLst/>
              </a:rPr>
              <a:t>SEC will review all cases for probable cause</a:t>
            </a:r>
            <a:r>
              <a:rPr lang="en-US" sz="2600" b="0" i="0" dirty="0">
                <a:solidFill>
                  <a:srgbClr val="222222"/>
                </a:solidFill>
                <a:effectLst/>
              </a:rPr>
              <a:t>, regardless of the allegations. SEC</a:t>
            </a:r>
            <a:r>
              <a:rPr lang="en-US" sz="2600" dirty="0"/>
              <a:t> anticipates that the review of all complaints for probable cause will significantly reduce the number of matters that are transmitted to the OAL for a hearing. With fewer cases transmitted to the OAL, the Department expects that matters will be resolved in a more expedited manner. </a:t>
            </a:r>
            <a:r>
              <a:rPr lang="en-US" sz="2600" b="0" i="0" dirty="0">
                <a:solidFill>
                  <a:srgbClr val="222222"/>
                </a:solidFill>
                <a:effectLst/>
              </a:rPr>
              <a:t> </a:t>
            </a:r>
            <a:endParaRPr lang="en-US" sz="3200" b="1" dirty="0"/>
          </a:p>
          <a:p>
            <a:pPr lvl="1">
              <a:buFont typeface="Arial" panose="020B0604020202020204" pitchFamily="34" charset="0"/>
              <a:buChar char="•"/>
            </a:pPr>
            <a:endParaRPr lang="en-US" sz="32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20272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none" dirty="0"/>
            </a:br>
            <a:br>
              <a:rPr lang="en-US" u="none" dirty="0"/>
            </a:br>
            <a:r>
              <a:rPr lang="en-US" i="1" u="none" dirty="0">
                <a:solidFill>
                  <a:srgbClr val="0070C0"/>
                </a:solidFill>
              </a:rPr>
              <a:t>school ethics commission public advisory opinions</a:t>
            </a:r>
            <a:br>
              <a:rPr lang="en-US" u="none" dirty="0"/>
            </a:br>
            <a:br>
              <a:rPr lang="en-US" u="none" dirty="0"/>
            </a:br>
            <a:endParaRPr lang="en-US" u="none" dirty="0"/>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264761159"/>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Advisory Opinion A13-20 (7/21/2020)</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32500" lnSpcReduction="20000"/>
          </a:bodyPr>
          <a:lstStyle/>
          <a:p>
            <a:pPr marL="571500" lvl="1" indent="-571500">
              <a:buFont typeface="Arial" panose="020B0604020202020204" pitchFamily="34" charset="0"/>
              <a:buChar char="•"/>
            </a:pPr>
            <a:endParaRPr lang="en-US" sz="3400" dirty="0"/>
          </a:p>
          <a:p>
            <a:pPr marL="571500" lvl="1" indent="-571500">
              <a:buFont typeface="Arial" panose="020B0604020202020204" pitchFamily="34" charset="0"/>
              <a:buChar char="•"/>
            </a:pPr>
            <a:r>
              <a:rPr lang="en-US" sz="8000" b="1" dirty="0"/>
              <a:t>A superintendent may not recommend his sister-in-law (brother’s wife, a non-relative “other”) for a promotion from lunch aide to secretary; would violate the School Ethics Act, </a:t>
            </a:r>
            <a:r>
              <a:rPr lang="en-US" sz="8000" dirty="0"/>
              <a:t>including </a:t>
            </a:r>
            <a:r>
              <a:rPr lang="en-US" sz="8000" i="1" dirty="0"/>
              <a:t>N.J.S.A. </a:t>
            </a:r>
            <a:r>
              <a:rPr lang="en-US" sz="8000" dirty="0"/>
              <a:t>18A:12-24(b) and/or </a:t>
            </a:r>
            <a:r>
              <a:rPr lang="en-US" sz="8000" i="1" dirty="0"/>
              <a:t>N.J.S.A. </a:t>
            </a:r>
            <a:r>
              <a:rPr lang="en-US" sz="8000" dirty="0"/>
              <a:t>18A:12-24(c); unwarranted privileges, personal, financial involvement, violation of public trust. </a:t>
            </a:r>
          </a:p>
          <a:p>
            <a:pPr marL="571500" lvl="1" indent="-571500">
              <a:buFont typeface="Arial" panose="020B0604020202020204" pitchFamily="34" charset="0"/>
              <a:buChar char="•"/>
            </a:pPr>
            <a:r>
              <a:rPr lang="en-US" sz="8000" b="1" dirty="0"/>
              <a:t>Superintendent must recuse himself from any and all discussions regarding sister-in-law’s (“other”) employment </a:t>
            </a:r>
            <a:r>
              <a:rPr lang="en-US" sz="8000" dirty="0"/>
              <a:t>as a lunch aide, including her evaluation, retention, and possible future promotions, and may not make any recommendations relative to these issues. </a:t>
            </a:r>
          </a:p>
          <a:p>
            <a:pPr marL="571500" lvl="1" indent="-571500">
              <a:buFont typeface="Arial" panose="020B0604020202020204" pitchFamily="34" charset="0"/>
              <a:buChar char="•"/>
            </a:pPr>
            <a:r>
              <a:rPr lang="en-US" sz="8000" b="1" dirty="0"/>
              <a:t>Sister-in-law was employed in the school district in 2015, prior to superintendent’s hire in 2017. </a:t>
            </a:r>
            <a:r>
              <a:rPr lang="en-US" sz="8000" dirty="0"/>
              <a:t>May consider secretarial positions in other school districts or seek promotion when superintendent leaves.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70684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Advisory Opinion A13-20 (7/21/2020)</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70000" lnSpcReduction="20000"/>
          </a:bodyPr>
          <a:lstStyle/>
          <a:p>
            <a:pPr marL="571500" lvl="1" indent="-571500">
              <a:buFont typeface="Arial" panose="020B0604020202020204" pitchFamily="34" charset="0"/>
              <a:buChar char="•"/>
            </a:pPr>
            <a:endParaRPr lang="en-US" sz="3400" dirty="0"/>
          </a:p>
          <a:p>
            <a:pPr marL="571500" lvl="1" indent="-571500">
              <a:buFont typeface="Arial" panose="020B0604020202020204" pitchFamily="34" charset="0"/>
              <a:buChar char="•"/>
            </a:pPr>
            <a:r>
              <a:rPr lang="en-US" sz="3400" dirty="0"/>
              <a:t>Superintendent, pursuant to </a:t>
            </a:r>
            <a:r>
              <a:rPr lang="en-US" sz="3400" b="1" i="1" dirty="0"/>
              <a:t>N.J.S.A. </a:t>
            </a:r>
            <a:r>
              <a:rPr lang="en-US" sz="3400" b="1" dirty="0"/>
              <a:t>18A:27-4.1</a:t>
            </a:r>
            <a:r>
              <a:rPr lang="en-US" sz="3400" dirty="0"/>
              <a:t>, has a statutory obligation to recommend all appointments, transfers, removals or renewals of board employees to the Board. Nothing in the law allows for a delegation of that responsibility. </a:t>
            </a:r>
          </a:p>
          <a:p>
            <a:pPr marL="571500" lvl="1" indent="-571500">
              <a:buFont typeface="Arial" panose="020B0604020202020204" pitchFamily="34" charset="0"/>
              <a:buChar char="•"/>
            </a:pPr>
            <a:r>
              <a:rPr lang="en-US" sz="3400" dirty="0"/>
              <a:t>Pursuant to</a:t>
            </a:r>
            <a:r>
              <a:rPr lang="en-US" sz="3400" i="1" dirty="0"/>
              <a:t> </a:t>
            </a:r>
            <a:r>
              <a:rPr lang="en-US" sz="3400" b="1" i="1" dirty="0"/>
              <a:t>N.J.A.C. </a:t>
            </a:r>
            <a:r>
              <a:rPr lang="en-US" sz="3400" b="1" dirty="0"/>
              <a:t>6A:23A-6.2 </a:t>
            </a:r>
            <a:r>
              <a:rPr lang="en-US" sz="3400" dirty="0"/>
              <a:t>a person employed by the school district on the effective date of the nepotism policy </a:t>
            </a:r>
            <a:r>
              <a:rPr lang="en-US" sz="3400" b="1" dirty="0"/>
              <a:t>or the date a relative becomes a </a:t>
            </a:r>
            <a:r>
              <a:rPr lang="en-US" sz="3400" dirty="0"/>
              <a:t>district board of education member or </a:t>
            </a:r>
            <a:r>
              <a:rPr lang="en-US" sz="3400" b="1" dirty="0"/>
              <a:t>chief school administrator, </a:t>
            </a:r>
            <a:r>
              <a:rPr lang="en-US" sz="3400" dirty="0"/>
              <a:t>shall not be prohibited from continuing to be employed or to be promoted in the school district;</a:t>
            </a:r>
          </a:p>
          <a:p>
            <a:pPr marL="571500" lvl="1" indent="-571500">
              <a:buFont typeface="Arial" panose="020B0604020202020204" pitchFamily="34" charset="0"/>
              <a:buChar char="•"/>
            </a:pPr>
            <a:r>
              <a:rPr lang="en-US" sz="3600" b="1" dirty="0"/>
              <a:t>Davison and Schwartz v. Vitta C14-97</a:t>
            </a:r>
            <a:r>
              <a:rPr lang="en-US" sz="3600" dirty="0"/>
              <a:t>, </a:t>
            </a:r>
            <a:r>
              <a:rPr lang="en-US" sz="3600" b="1" dirty="0"/>
              <a:t>decided 11/23/99</a:t>
            </a:r>
            <a:r>
              <a:rPr lang="en-US" sz="3600" dirty="0"/>
              <a:t>; Superintendent non-renewal of two employees who had filed lawsuits against the superintendent alleging sexual harassment, religious discrimination and hostile work environment. Disclosure of conflict.</a:t>
            </a:r>
          </a:p>
          <a:p>
            <a:pPr marL="571500" lvl="1" indent="-571500">
              <a:buFont typeface="Arial" panose="020B0604020202020204" pitchFamily="34" charset="0"/>
              <a:buChar char="•"/>
            </a:pPr>
            <a:endParaRPr lang="en-US" sz="3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26631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A21-20 (1/26/2021)</a:t>
            </a:r>
          </a:p>
        </p:txBody>
      </p:sp>
      <p:sp>
        <p:nvSpPr>
          <p:cNvPr id="3" name="Content Placeholder 2"/>
          <p:cNvSpPr>
            <a:spLocks noGrp="1"/>
          </p:cNvSpPr>
          <p:nvPr>
            <p:ph idx="1"/>
          </p:nvPr>
        </p:nvSpPr>
        <p:spPr>
          <a:xfrm>
            <a:off x="152400" y="1417638"/>
            <a:ext cx="8915400" cy="4983162"/>
          </a:xfrm>
        </p:spPr>
        <p:txBody>
          <a:bodyPr>
            <a:normAutofit fontScale="92500"/>
          </a:bodyPr>
          <a:lstStyle/>
          <a:p>
            <a:pPr lvl="1">
              <a:buFont typeface="Arial" panose="020B0604020202020204" pitchFamily="34" charset="0"/>
              <a:buChar char="•"/>
            </a:pPr>
            <a:r>
              <a:rPr lang="en-US" sz="3000" b="1" dirty="0"/>
              <a:t>Board member</a:t>
            </a:r>
            <a:r>
              <a:rPr lang="en-US" sz="3000" dirty="0"/>
              <a:t>, whose </a:t>
            </a:r>
            <a:r>
              <a:rPr lang="en-US" sz="3000" b="1" dirty="0"/>
              <a:t>sister-in-law (spouse of spouse’s brother, a non-relative “other”) </a:t>
            </a:r>
            <a:r>
              <a:rPr lang="en-US" sz="3000" dirty="0"/>
              <a:t>is a teacher in the school district and serves on the LEA negotiations committee, </a:t>
            </a:r>
            <a:r>
              <a:rPr lang="en-US" sz="3000" b="1" dirty="0"/>
              <a:t>may participate </a:t>
            </a:r>
            <a:r>
              <a:rPr lang="en-US" sz="3000" dirty="0"/>
              <a:t>in negotiations, </a:t>
            </a:r>
            <a:r>
              <a:rPr lang="en-US" sz="3000" b="1" dirty="0"/>
              <a:t>vote</a:t>
            </a:r>
            <a:r>
              <a:rPr lang="en-US" sz="3000" dirty="0"/>
              <a:t> on the CNA and  </a:t>
            </a:r>
            <a:r>
              <a:rPr lang="en-US" sz="3000" b="1" dirty="0"/>
              <a:t>participate in </a:t>
            </a:r>
            <a:r>
              <a:rPr lang="en-US" sz="3000" dirty="0"/>
              <a:t>the search for, evaluation of and/or contract negotiations with the Superintendent, absent other conflicts; no unwarranted privileges or advantages. See also A24-17.</a:t>
            </a:r>
          </a:p>
          <a:p>
            <a:pPr lvl="1">
              <a:buFont typeface="Arial" panose="020B0604020202020204" pitchFamily="34" charset="0"/>
              <a:buChar char="•"/>
            </a:pPr>
            <a:r>
              <a:rPr lang="en-US" sz="3000" b="1" dirty="0"/>
              <a:t>Sister-in-law is not a “relative” or “member of the immediate family” </a:t>
            </a:r>
            <a:r>
              <a:rPr lang="en-US" sz="3000" dirty="0"/>
              <a:t>within the School Ethics Act or the Accountability regulations, </a:t>
            </a:r>
            <a:r>
              <a:rPr lang="en-US" sz="3000" i="1" dirty="0"/>
              <a:t>N.J.A.C</a:t>
            </a:r>
            <a:r>
              <a:rPr lang="en-US" sz="3000" dirty="0"/>
              <a:t>. 6A:23A-1.2</a:t>
            </a:r>
          </a:p>
          <a:p>
            <a:pPr lvl="1">
              <a:buFont typeface="Arial" panose="020B0604020202020204" pitchFamily="34" charset="0"/>
              <a:buChar char="•"/>
            </a:pPr>
            <a:endParaRPr lang="en-US" sz="32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77786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2400" dirty="0"/>
              <a:t>This presentation is intended as a summary of law only and is not meant as legal advice. Please consult your attorney to obtain legal advice.</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400" dirty="0"/>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4014718" y="2720181"/>
            <a:ext cx="1116082" cy="977900"/>
          </a:xfrm>
          <a:prstGeom prst="rect">
            <a:avLst/>
          </a:prstGeom>
          <a:noFill/>
        </p:spPr>
      </p:pic>
      <p:sp>
        <p:nvSpPr>
          <p:cNvPr id="5" name="Slide Number Placeholder 4">
            <a:extLst>
              <a:ext uri="{FF2B5EF4-FFF2-40B4-BE49-F238E27FC236}">
                <a16:creationId xmlns:a16="http://schemas.microsoft.com/office/drawing/2014/main" id="{8BD1737E-F44B-41E9-8711-63481F667D51}"/>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594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A01-21 (3/23/2021)</a:t>
            </a:r>
          </a:p>
        </p:txBody>
      </p:sp>
      <p:sp>
        <p:nvSpPr>
          <p:cNvPr id="3" name="Content Placeholder 2"/>
          <p:cNvSpPr>
            <a:spLocks noGrp="1"/>
          </p:cNvSpPr>
          <p:nvPr>
            <p:ph idx="1"/>
          </p:nvPr>
        </p:nvSpPr>
        <p:spPr>
          <a:xfrm>
            <a:off x="152400" y="1417638"/>
            <a:ext cx="8915400" cy="4983162"/>
          </a:xfrm>
        </p:spPr>
        <p:txBody>
          <a:bodyPr>
            <a:normAutofit fontScale="92500" lnSpcReduction="20000"/>
          </a:bodyPr>
          <a:lstStyle/>
          <a:p>
            <a:pPr lvl="1">
              <a:buFont typeface="Arial" panose="020B0604020202020204" pitchFamily="34" charset="0"/>
              <a:buChar char="•"/>
            </a:pPr>
            <a:r>
              <a:rPr lang="en-US" b="1" dirty="0"/>
              <a:t>Board member</a:t>
            </a:r>
            <a:r>
              <a:rPr lang="en-US" dirty="0"/>
              <a:t>, who owns an accounting firm, </a:t>
            </a:r>
            <a:r>
              <a:rPr lang="en-US" b="1" dirty="0"/>
              <a:t>would violate the School Ethics Act </a:t>
            </a:r>
            <a:r>
              <a:rPr lang="en-US" dirty="0"/>
              <a:t>if the board member, a member of the firm, and/or the </a:t>
            </a:r>
            <a:r>
              <a:rPr lang="en-US" b="1" dirty="0"/>
              <a:t>business provides accounting services to any District employees and/or families</a:t>
            </a:r>
            <a:r>
              <a:rPr lang="en-US" dirty="0"/>
              <a:t>. </a:t>
            </a:r>
          </a:p>
          <a:p>
            <a:pPr lvl="1">
              <a:buFont typeface="Arial" panose="020B0604020202020204" pitchFamily="34" charset="0"/>
              <a:buChar char="•"/>
            </a:pPr>
            <a:r>
              <a:rPr lang="en-US" dirty="0"/>
              <a:t>Board member must recuse from </a:t>
            </a:r>
            <a:r>
              <a:rPr lang="en-US" b="1" dirty="0"/>
              <a:t>any matter specifically involving employees </a:t>
            </a:r>
            <a:r>
              <a:rPr lang="en-US" dirty="0"/>
              <a:t>of the District for whom the Board member, a member of the accounting firm, and/or the business has provided or is providing accounting services. </a:t>
            </a:r>
          </a:p>
          <a:p>
            <a:pPr lvl="1">
              <a:buFont typeface="Arial" panose="020B0604020202020204" pitchFamily="34" charset="0"/>
              <a:buChar char="•"/>
            </a:pPr>
            <a:r>
              <a:rPr lang="en-US" dirty="0"/>
              <a:t>To the extent that the Board member is a member of a Board committee(s) (Finance and Negotiations), and “sits across the table” from a client(s) and/or takes any action which directly impacts a client(s), the Board member should cease serving as a member of that committee(s).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50679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A01-21 (3/23/2021)</a:t>
            </a:r>
          </a:p>
        </p:txBody>
      </p:sp>
      <p:sp>
        <p:nvSpPr>
          <p:cNvPr id="3" name="Content Placeholder 2"/>
          <p:cNvSpPr>
            <a:spLocks noGrp="1"/>
          </p:cNvSpPr>
          <p:nvPr>
            <p:ph idx="1"/>
          </p:nvPr>
        </p:nvSpPr>
        <p:spPr>
          <a:xfrm>
            <a:off x="152400" y="1417638"/>
            <a:ext cx="8915400" cy="4983162"/>
          </a:xfrm>
        </p:spPr>
        <p:txBody>
          <a:bodyPr>
            <a:normAutofit/>
          </a:bodyPr>
          <a:lstStyle/>
          <a:p>
            <a:pPr lvl="1">
              <a:buFont typeface="Arial" panose="020B0604020202020204" pitchFamily="34" charset="0"/>
              <a:buChar char="•"/>
            </a:pPr>
            <a:r>
              <a:rPr lang="en-US" dirty="0"/>
              <a:t>Board member’s continued provision of accounting services in the District creates a </a:t>
            </a:r>
            <a:r>
              <a:rPr lang="en-US" b="1" dirty="0"/>
              <a:t>justifiable impression that the public trust is being violated</a:t>
            </a:r>
            <a:r>
              <a:rPr lang="en-US" dirty="0"/>
              <a:t>, or that the </a:t>
            </a:r>
            <a:r>
              <a:rPr lang="en-US" b="1" dirty="0"/>
              <a:t>business is in substantial conflict with the proper discharge of the Board member’s duties</a:t>
            </a:r>
            <a:r>
              <a:rPr lang="en-US" dirty="0"/>
              <a:t>. </a:t>
            </a:r>
          </a:p>
          <a:p>
            <a:pPr lvl="1">
              <a:buFont typeface="Arial" panose="020B0604020202020204" pitchFamily="34" charset="0"/>
              <a:buChar char="•"/>
            </a:pPr>
            <a:r>
              <a:rPr lang="en-US" dirty="0"/>
              <a:t>It would be reasonable for the public to perceive, even if not actually occurring, that the Board member is using his/her position as a Board member to obtain financial benefit for the Board member, the employees, and/or the accounting firm. </a:t>
            </a:r>
          </a:p>
          <a:p>
            <a:pPr lvl="1">
              <a:buFont typeface="Arial" panose="020B0604020202020204" pitchFamily="34" charset="0"/>
              <a:buChar char="•"/>
            </a:pPr>
            <a:r>
              <a:rPr lang="en-US" dirty="0"/>
              <a:t>See also, A08-13.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84302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A03-21 (3/23/2021)</a:t>
            </a:r>
          </a:p>
        </p:txBody>
      </p:sp>
      <p:sp>
        <p:nvSpPr>
          <p:cNvPr id="3" name="Content Placeholder 2"/>
          <p:cNvSpPr>
            <a:spLocks noGrp="1"/>
          </p:cNvSpPr>
          <p:nvPr>
            <p:ph idx="1"/>
          </p:nvPr>
        </p:nvSpPr>
        <p:spPr>
          <a:xfrm>
            <a:off x="152400" y="1417638"/>
            <a:ext cx="8915400" cy="4983162"/>
          </a:xfrm>
        </p:spPr>
        <p:txBody>
          <a:bodyPr>
            <a:noAutofit/>
          </a:bodyPr>
          <a:lstStyle/>
          <a:p>
            <a:pPr lvl="1">
              <a:buFont typeface="Arial" panose="020B0604020202020204" pitchFamily="34" charset="0"/>
              <a:buChar char="•"/>
            </a:pPr>
            <a:r>
              <a:rPr lang="en-US" sz="2400" b="1" dirty="0"/>
              <a:t>Board member’s non-profit entity, designed to assist families in crisis, providing them with items such as grocery gift cards, meals, supplies or payment of a household bill, not prohibited involvement under the Act. </a:t>
            </a:r>
          </a:p>
          <a:p>
            <a:pPr lvl="1">
              <a:buFont typeface="Arial" panose="020B0604020202020204" pitchFamily="34" charset="0"/>
              <a:buChar char="•"/>
            </a:pPr>
            <a:r>
              <a:rPr lang="en-US" sz="2400" b="1" dirty="0"/>
              <a:t>Board member would violate the Act </a:t>
            </a:r>
            <a:r>
              <a:rPr lang="en-US" sz="2400" dirty="0"/>
              <a:t>if the member and/or the Non-Profit </a:t>
            </a:r>
            <a:r>
              <a:rPr lang="en-US" sz="2400" b="1" dirty="0"/>
              <a:t>directly solicited </a:t>
            </a:r>
            <a:r>
              <a:rPr lang="en-US" sz="2400" dirty="0"/>
              <a:t>financial contributions, donations, or supplies from </a:t>
            </a:r>
            <a:r>
              <a:rPr lang="en-US" sz="2400" b="1" dirty="0"/>
              <a:t>District families</a:t>
            </a:r>
            <a:r>
              <a:rPr lang="en-US" sz="2400" dirty="0"/>
              <a:t>; </a:t>
            </a:r>
            <a:r>
              <a:rPr lang="en-US" sz="2400" b="1" dirty="0"/>
              <a:t>provided services to District families</a:t>
            </a:r>
            <a:r>
              <a:rPr lang="en-US" sz="2400" dirty="0"/>
              <a:t>; and/or </a:t>
            </a:r>
            <a:r>
              <a:rPr lang="en-US" sz="2400" b="1" dirty="0"/>
              <a:t>collaborated with the District PTO </a:t>
            </a:r>
            <a:r>
              <a:rPr lang="en-US" sz="2400" dirty="0"/>
              <a:t>while you are a Board member. </a:t>
            </a:r>
          </a:p>
          <a:p>
            <a:pPr lvl="1">
              <a:buFont typeface="Arial" panose="020B0604020202020204" pitchFamily="34" charset="0"/>
              <a:buChar char="•"/>
            </a:pPr>
            <a:r>
              <a:rPr lang="en-US" sz="2400" dirty="0"/>
              <a:t>District families may feel pressure, even if unintended, to contribute to you and/your organization because of your status as a board member; aware of a family’s identity.</a:t>
            </a:r>
          </a:p>
          <a:p>
            <a:pPr lvl="1">
              <a:buFont typeface="Arial" panose="020B0604020202020204" pitchFamily="34" charset="0"/>
              <a:buChar char="•"/>
            </a:pPr>
            <a:r>
              <a:rPr lang="en-US" sz="2400" dirty="0"/>
              <a:t>SEC commended the board member for his work.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4025271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A04-21 (3/23/2021)</a:t>
            </a:r>
          </a:p>
        </p:txBody>
      </p:sp>
      <p:sp>
        <p:nvSpPr>
          <p:cNvPr id="3" name="Content Placeholder 2"/>
          <p:cNvSpPr>
            <a:spLocks noGrp="1"/>
          </p:cNvSpPr>
          <p:nvPr>
            <p:ph idx="1"/>
          </p:nvPr>
        </p:nvSpPr>
        <p:spPr>
          <a:xfrm>
            <a:off x="152400" y="1417638"/>
            <a:ext cx="8915400" cy="5165724"/>
          </a:xfrm>
        </p:spPr>
        <p:txBody>
          <a:bodyPr>
            <a:noAutofit/>
          </a:bodyPr>
          <a:lstStyle/>
          <a:p>
            <a:pPr lvl="1">
              <a:buFont typeface="Arial" panose="020B0604020202020204" pitchFamily="34" charset="0"/>
              <a:buChar char="•"/>
            </a:pPr>
            <a:r>
              <a:rPr lang="en-US" sz="2400" b="1" dirty="0"/>
              <a:t>Board member’s membership </a:t>
            </a:r>
            <a:r>
              <a:rPr lang="en-US" sz="2400" dirty="0"/>
              <a:t>in a national non-profit concerned with school schedules and starting times and current role as local chapter leader does not violate the School Ethics Act. Also parent volunteer with NJ American Academy of Pediatrics; advocates for healthy school hours. </a:t>
            </a:r>
          </a:p>
          <a:p>
            <a:pPr lvl="1">
              <a:buFont typeface="Arial" panose="020B0604020202020204" pitchFamily="34" charset="0"/>
              <a:buChar char="•"/>
            </a:pPr>
            <a:r>
              <a:rPr lang="en-US" sz="2400" b="1" dirty="0"/>
              <a:t>Should any matter (or issue) come before the Board that involves the Non-Profit</a:t>
            </a:r>
            <a:r>
              <a:rPr lang="en-US" sz="2400" dirty="0"/>
              <a:t>, board member should recuse from that matter.</a:t>
            </a:r>
          </a:p>
          <a:p>
            <a:pPr lvl="1">
              <a:buFont typeface="Arial" panose="020B0604020202020204" pitchFamily="34" charset="0"/>
              <a:buChar char="•"/>
            </a:pPr>
            <a:r>
              <a:rPr lang="en-US" sz="2400" dirty="0"/>
              <a:t>Board member </a:t>
            </a:r>
            <a:r>
              <a:rPr lang="en-US" sz="2400" b="1" dirty="0"/>
              <a:t>should not attempt to provide any information regarding the Non-Profit </a:t>
            </a:r>
            <a:r>
              <a:rPr lang="en-US" sz="2400" dirty="0"/>
              <a:t>to the Board, employees of the District, and/or District families. </a:t>
            </a:r>
            <a:endParaRPr lang="en-US" sz="2400" b="1" dirty="0"/>
          </a:p>
          <a:p>
            <a:pPr lvl="1">
              <a:buFont typeface="Arial" panose="020B0604020202020204" pitchFamily="34" charset="0"/>
              <a:buChar char="•"/>
            </a:pPr>
            <a:endParaRPr lang="en-US" sz="2400"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487083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A12-21 (4/27/2021)</a:t>
            </a:r>
          </a:p>
        </p:txBody>
      </p:sp>
      <p:sp>
        <p:nvSpPr>
          <p:cNvPr id="3" name="Content Placeholder 2"/>
          <p:cNvSpPr>
            <a:spLocks noGrp="1"/>
          </p:cNvSpPr>
          <p:nvPr>
            <p:ph idx="1"/>
          </p:nvPr>
        </p:nvSpPr>
        <p:spPr>
          <a:xfrm>
            <a:off x="152400" y="1417638"/>
            <a:ext cx="8915400" cy="5165724"/>
          </a:xfrm>
        </p:spPr>
        <p:txBody>
          <a:bodyPr>
            <a:noAutofit/>
          </a:bodyPr>
          <a:lstStyle/>
          <a:p>
            <a:pPr lvl="1">
              <a:buFont typeface="Arial" panose="020B0604020202020204" pitchFamily="34" charset="0"/>
              <a:buChar char="•"/>
            </a:pPr>
            <a:r>
              <a:rPr lang="en-US" b="1" dirty="0"/>
              <a:t>Board member </a:t>
            </a:r>
            <a:r>
              <a:rPr lang="en-US" dirty="0"/>
              <a:t>would not violate the School Ethics Act by accepting a </a:t>
            </a:r>
            <a:r>
              <a:rPr lang="en-US" b="1" dirty="0"/>
              <a:t>Sales and Marketing representative </a:t>
            </a:r>
            <a:r>
              <a:rPr lang="en-US" dirty="0"/>
              <a:t>position with a company which markets an</a:t>
            </a:r>
            <a:r>
              <a:rPr lang="en-US" b="1" dirty="0"/>
              <a:t> educational healthcare platform </a:t>
            </a:r>
            <a:r>
              <a:rPr lang="en-US" dirty="0"/>
              <a:t>for managing student health information; no substantial conflict with duties.</a:t>
            </a:r>
          </a:p>
          <a:p>
            <a:pPr lvl="1">
              <a:buFont typeface="Arial" panose="020B0604020202020204" pitchFamily="34" charset="0"/>
              <a:buChar char="•"/>
            </a:pPr>
            <a:r>
              <a:rPr lang="en-US" dirty="0"/>
              <a:t> Board member must </a:t>
            </a:r>
            <a:r>
              <a:rPr lang="en-US" b="1" dirty="0"/>
              <a:t>recuse </a:t>
            </a:r>
            <a:r>
              <a:rPr lang="en-US" dirty="0"/>
              <a:t>from any and all </a:t>
            </a:r>
            <a:r>
              <a:rPr lang="en-US" b="1" dirty="0"/>
              <a:t>discussions and votes concerning the employer </a:t>
            </a:r>
            <a:r>
              <a:rPr lang="en-US" dirty="0"/>
              <a:t>and/or any and all discussions and votes concerning </a:t>
            </a:r>
            <a:r>
              <a:rPr lang="en-US" b="1" dirty="0"/>
              <a:t>employer products or services </a:t>
            </a:r>
            <a:r>
              <a:rPr lang="en-US" dirty="0"/>
              <a:t>during period of employment.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72228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A12-21 (4/27/2021)</a:t>
            </a:r>
          </a:p>
        </p:txBody>
      </p:sp>
      <p:sp>
        <p:nvSpPr>
          <p:cNvPr id="3" name="Content Placeholder 2"/>
          <p:cNvSpPr>
            <a:spLocks noGrp="1"/>
          </p:cNvSpPr>
          <p:nvPr>
            <p:ph idx="1"/>
          </p:nvPr>
        </p:nvSpPr>
        <p:spPr>
          <a:xfrm>
            <a:off x="152400" y="1417638"/>
            <a:ext cx="8915400" cy="5165724"/>
          </a:xfrm>
        </p:spPr>
        <p:txBody>
          <a:bodyPr>
            <a:noAutofit/>
          </a:bodyPr>
          <a:lstStyle/>
          <a:p>
            <a:pPr lvl="1">
              <a:buFont typeface="Arial" panose="020B0604020202020204" pitchFamily="34" charset="0"/>
              <a:buChar char="•"/>
            </a:pPr>
            <a:r>
              <a:rPr lang="en-US" dirty="0"/>
              <a:t>Prohibition would apply to any and all discussions and votes concerning </a:t>
            </a:r>
            <a:r>
              <a:rPr lang="en-US" b="1" dirty="0"/>
              <a:t>competing vendors or entities </a:t>
            </a:r>
            <a:r>
              <a:rPr lang="en-US" dirty="0"/>
              <a:t>that offer the same (or similar) products or services as the Company. </a:t>
            </a:r>
          </a:p>
          <a:p>
            <a:pPr lvl="1">
              <a:buFont typeface="Arial" panose="020B0604020202020204" pitchFamily="34" charset="0"/>
              <a:buChar char="•"/>
            </a:pPr>
            <a:r>
              <a:rPr lang="en-US" dirty="0"/>
              <a:t>If the Board procures a product or service through/from the Company, the board member is prohibited from serving as the </a:t>
            </a:r>
            <a:r>
              <a:rPr lang="en-US" b="1" dirty="0"/>
              <a:t>Company’s representative </a:t>
            </a:r>
            <a:r>
              <a:rPr lang="en-US" dirty="0"/>
              <a:t>in the District. </a:t>
            </a:r>
          </a:p>
          <a:p>
            <a:pPr lvl="1">
              <a:buFont typeface="Arial" panose="020B0604020202020204" pitchFamily="34" charset="0"/>
              <a:buChar char="•"/>
            </a:pPr>
            <a:r>
              <a:rPr lang="en-US" dirty="0"/>
              <a:t>Board member may not use his </a:t>
            </a:r>
            <a:r>
              <a:rPr lang="en-US" b="1" dirty="0"/>
              <a:t>board membership </a:t>
            </a:r>
            <a:r>
              <a:rPr lang="en-US" dirty="0"/>
              <a:t>to sell company products or services in other school districts. </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2855289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A13-21 (5/25/2021)</a:t>
            </a:r>
          </a:p>
        </p:txBody>
      </p:sp>
      <p:sp>
        <p:nvSpPr>
          <p:cNvPr id="3" name="Content Placeholder 2"/>
          <p:cNvSpPr>
            <a:spLocks noGrp="1"/>
          </p:cNvSpPr>
          <p:nvPr>
            <p:ph idx="1"/>
          </p:nvPr>
        </p:nvSpPr>
        <p:spPr>
          <a:xfrm>
            <a:off x="152400" y="1417638"/>
            <a:ext cx="8915400" cy="5165724"/>
          </a:xfrm>
        </p:spPr>
        <p:txBody>
          <a:bodyPr>
            <a:noAutofit/>
          </a:bodyPr>
          <a:lstStyle/>
          <a:p>
            <a:pPr lvl="1">
              <a:buFont typeface="Arial" panose="020B0604020202020204" pitchFamily="34" charset="0"/>
              <a:buChar char="•"/>
            </a:pPr>
            <a:endParaRPr lang="en-US" sz="2400" b="1" dirty="0"/>
          </a:p>
          <a:p>
            <a:pPr lvl="1">
              <a:buFont typeface="Arial" panose="020B0604020202020204" pitchFamily="34" charset="0"/>
              <a:buChar char="•"/>
            </a:pPr>
            <a:r>
              <a:rPr lang="en-US" sz="2400" b="1" dirty="0"/>
              <a:t>B</a:t>
            </a:r>
            <a:r>
              <a:rPr lang="en-US" sz="2400" dirty="0"/>
              <a:t>oard member’s would not violate the Act by accepting a new position with employer. “</a:t>
            </a:r>
            <a:r>
              <a:rPr lang="en-US" sz="2400" b="1" dirty="0"/>
              <a:t>Public-facing community liaison” does not appear to be in substantial conflict </a:t>
            </a:r>
            <a:r>
              <a:rPr lang="en-US" sz="2400" dirty="0"/>
              <a:t>with the proper discharge of your duties in the public interest. </a:t>
            </a:r>
          </a:p>
          <a:p>
            <a:pPr lvl="1">
              <a:buFont typeface="Arial" panose="020B0604020202020204" pitchFamily="34" charset="0"/>
              <a:buChar char="•"/>
            </a:pPr>
            <a:r>
              <a:rPr lang="en-US" sz="2400" dirty="0"/>
              <a:t>Board member would need to </a:t>
            </a:r>
            <a:r>
              <a:rPr lang="en-US" sz="2400" b="1" dirty="0"/>
              <a:t>recuse from any and all discussions and votes concerning the employer </a:t>
            </a:r>
            <a:r>
              <a:rPr lang="en-US" sz="2400" dirty="0"/>
              <a:t>and/or any and all discussions and votes concerning any votes concerning any </a:t>
            </a:r>
            <a:r>
              <a:rPr lang="en-US" sz="2400" b="1" dirty="0"/>
              <a:t>financial assistance and/or services that your employer could potentially provide to the school district </a:t>
            </a:r>
            <a:r>
              <a:rPr lang="en-US" sz="2400" dirty="0"/>
              <a:t>for as long as the board member was employed.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396759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A13-21 (5/25/2021)</a:t>
            </a:r>
          </a:p>
        </p:txBody>
      </p:sp>
      <p:sp>
        <p:nvSpPr>
          <p:cNvPr id="3" name="Content Placeholder 2"/>
          <p:cNvSpPr>
            <a:spLocks noGrp="1"/>
          </p:cNvSpPr>
          <p:nvPr>
            <p:ph idx="1"/>
          </p:nvPr>
        </p:nvSpPr>
        <p:spPr>
          <a:xfrm>
            <a:off x="152400" y="1417638"/>
            <a:ext cx="8915400" cy="5165724"/>
          </a:xfrm>
        </p:spPr>
        <p:txBody>
          <a:bodyPr>
            <a:noAutofit/>
          </a:bodyPr>
          <a:lstStyle/>
          <a:p>
            <a:pPr lvl="1">
              <a:buFont typeface="Arial" panose="020B0604020202020204" pitchFamily="34" charset="0"/>
              <a:buChar char="•"/>
            </a:pPr>
            <a:r>
              <a:rPr lang="en-US" sz="2400" dirty="0"/>
              <a:t>Prohibition would apply to any and all discussions and votes concerning </a:t>
            </a:r>
            <a:r>
              <a:rPr lang="en-US" sz="2400" b="1" dirty="0"/>
              <a:t>competing entities </a:t>
            </a:r>
            <a:r>
              <a:rPr lang="en-US" sz="2400" dirty="0"/>
              <a:t>that offer the same (or similar) financial assistance and/or services as your employer. </a:t>
            </a:r>
          </a:p>
          <a:p>
            <a:pPr lvl="1">
              <a:buFont typeface="Arial" panose="020B0604020202020204" pitchFamily="34" charset="0"/>
              <a:buChar char="•"/>
            </a:pPr>
            <a:r>
              <a:rPr lang="en-US" sz="2400" dirty="0"/>
              <a:t>If the Board procures financial assistance or services through/from the employer, the board member is prohibited from serving as the </a:t>
            </a:r>
            <a:r>
              <a:rPr lang="en-US" sz="2400" b="1" dirty="0"/>
              <a:t>employer’s representative </a:t>
            </a:r>
            <a:r>
              <a:rPr lang="en-US" sz="2400" dirty="0"/>
              <a:t>in the District. </a:t>
            </a:r>
          </a:p>
          <a:p>
            <a:pPr lvl="1">
              <a:buFont typeface="Arial" panose="020B0604020202020204" pitchFamily="34" charset="0"/>
              <a:buChar char="•"/>
            </a:pPr>
            <a:r>
              <a:rPr lang="en-US" sz="2400" dirty="0"/>
              <a:t>Board member may not use his board membership to sell financial assistance or services in other school districts. </a:t>
            </a:r>
          </a:p>
          <a:p>
            <a:pPr lvl="1">
              <a:buFont typeface="Arial" panose="020B0604020202020204" pitchFamily="34" charset="0"/>
              <a:buChar char="•"/>
            </a:pPr>
            <a:r>
              <a:rPr lang="en-US" sz="2400" b="1" dirty="0"/>
              <a:t>Board member as an employee</a:t>
            </a:r>
            <a:r>
              <a:rPr lang="en-US" sz="2400" dirty="0"/>
              <a:t>, should not be involved in any discussions or decisions, which could possibly relate to, or otherwise involve, the provision of financial assistance and/or services to the District.</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81275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A16-21 (9/21/2021)</a:t>
            </a:r>
          </a:p>
        </p:txBody>
      </p:sp>
      <p:sp>
        <p:nvSpPr>
          <p:cNvPr id="3" name="Content Placeholder 2"/>
          <p:cNvSpPr>
            <a:spLocks noGrp="1"/>
          </p:cNvSpPr>
          <p:nvPr>
            <p:ph idx="1"/>
          </p:nvPr>
        </p:nvSpPr>
        <p:spPr>
          <a:xfrm>
            <a:off x="152400" y="1417638"/>
            <a:ext cx="8915400" cy="5165724"/>
          </a:xfrm>
        </p:spPr>
        <p:txBody>
          <a:bodyPr>
            <a:noAutofit/>
          </a:bodyPr>
          <a:lstStyle/>
          <a:p>
            <a:pPr lvl="1">
              <a:buFont typeface="Arial" panose="020B0604020202020204" pitchFamily="34" charset="0"/>
              <a:buChar char="•"/>
            </a:pPr>
            <a:r>
              <a:rPr lang="en-US" sz="2000" b="1" dirty="0"/>
              <a:t>Board member with an ex-spouse (non-relative “other”) teacher </a:t>
            </a:r>
            <a:r>
              <a:rPr lang="en-US" sz="2000" dirty="0"/>
              <a:t>in the district, </a:t>
            </a:r>
            <a:r>
              <a:rPr lang="en-US" sz="2000" b="1" dirty="0"/>
              <a:t>may not participate </a:t>
            </a:r>
            <a:r>
              <a:rPr lang="en-US" sz="2000" dirty="0"/>
              <a:t>in any matters related to the Superintendent, including, the evaluation, “renewal or nonrenewal of the contract,” “resolutions pertaining to search firms for the hiring of a new [S]</a:t>
            </a:r>
            <a:r>
              <a:rPr lang="en-US" sz="2000" dirty="0" err="1"/>
              <a:t>uperintendent</a:t>
            </a:r>
            <a:r>
              <a:rPr lang="en-US" sz="2000" dirty="0"/>
              <a:t>,” and the “selection of a [S]</a:t>
            </a:r>
            <a:r>
              <a:rPr lang="en-US" sz="2000" dirty="0" err="1"/>
              <a:t>uperintendent</a:t>
            </a:r>
            <a:r>
              <a:rPr lang="en-US" sz="2000" dirty="0"/>
              <a:t>”; </a:t>
            </a:r>
          </a:p>
          <a:p>
            <a:pPr lvl="1">
              <a:buFont typeface="Arial" panose="020B0604020202020204" pitchFamily="34" charset="0"/>
              <a:buChar char="•"/>
            </a:pPr>
            <a:r>
              <a:rPr lang="en-US" sz="2000" dirty="0"/>
              <a:t>Board member </a:t>
            </a:r>
            <a:r>
              <a:rPr lang="en-US" sz="2000" b="1" dirty="0"/>
              <a:t>may not participate </a:t>
            </a:r>
            <a:r>
              <a:rPr lang="en-US" sz="2000" dirty="0"/>
              <a:t>in any matters related to the </a:t>
            </a:r>
            <a:r>
              <a:rPr lang="en-US" sz="2000" b="1" dirty="0"/>
              <a:t>administrators/supervisors </a:t>
            </a:r>
            <a:r>
              <a:rPr lang="en-US" sz="2000" dirty="0"/>
              <a:t>who directly supervise the ex-spouse; </a:t>
            </a:r>
          </a:p>
          <a:p>
            <a:pPr lvl="1">
              <a:buFont typeface="Arial" panose="020B0604020202020204" pitchFamily="34" charset="0"/>
              <a:buChar char="•"/>
            </a:pPr>
            <a:r>
              <a:rPr lang="en-US" sz="2000" dirty="0"/>
              <a:t>Board member </a:t>
            </a:r>
            <a:r>
              <a:rPr lang="en-US" sz="2000" b="1" dirty="0"/>
              <a:t>may not participate in the contract negotiations </a:t>
            </a:r>
            <a:r>
              <a:rPr lang="en-US" sz="2000" dirty="0"/>
              <a:t>with the LEA, but </a:t>
            </a:r>
            <a:r>
              <a:rPr lang="en-US" sz="2000" b="1" i="1" dirty="0"/>
              <a:t>may vote on the collective bargaining agreement once the memorandum of agreement, including salary guides and total compensation package has been determined</a:t>
            </a:r>
            <a:r>
              <a:rPr lang="en-US" sz="2000" i="1" dirty="0"/>
              <a:t>;</a:t>
            </a:r>
          </a:p>
          <a:p>
            <a:pPr lvl="1">
              <a:buFont typeface="Arial" panose="020B0604020202020204" pitchFamily="34" charset="0"/>
              <a:buChar char="•"/>
            </a:pPr>
            <a:r>
              <a:rPr lang="en-US" sz="2000" dirty="0"/>
              <a:t>SEC finds that board member’s participation in these matters would give rise to a public perception that his </a:t>
            </a:r>
            <a:r>
              <a:rPr lang="en-US" sz="2000" b="1" dirty="0"/>
              <a:t>independence of judgment or objectivity may be compromised. Spousal support, child support, unwarranted privileges and advantages.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517440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A19-21 (11/30/2021)</a:t>
            </a:r>
          </a:p>
        </p:txBody>
      </p:sp>
      <p:sp>
        <p:nvSpPr>
          <p:cNvPr id="3" name="Content Placeholder 2"/>
          <p:cNvSpPr>
            <a:spLocks noGrp="1"/>
          </p:cNvSpPr>
          <p:nvPr>
            <p:ph idx="1"/>
          </p:nvPr>
        </p:nvSpPr>
        <p:spPr>
          <a:xfrm>
            <a:off x="152400" y="1417638"/>
            <a:ext cx="8915400" cy="5165724"/>
          </a:xfrm>
        </p:spPr>
        <p:txBody>
          <a:bodyPr>
            <a:noAutofit/>
          </a:bodyPr>
          <a:lstStyle/>
          <a:p>
            <a:pPr lvl="1">
              <a:buFont typeface="Arial" panose="020B0604020202020204" pitchFamily="34" charset="0"/>
              <a:buChar char="•"/>
            </a:pPr>
            <a:r>
              <a:rPr lang="en-US" b="1" dirty="0"/>
              <a:t>Board Members A and B</a:t>
            </a:r>
            <a:r>
              <a:rPr lang="en-US" dirty="0"/>
              <a:t>, who each have spouses </a:t>
            </a:r>
            <a:r>
              <a:rPr lang="en-US" b="1" dirty="0"/>
              <a:t>(relatives) </a:t>
            </a:r>
            <a:r>
              <a:rPr lang="en-US" dirty="0"/>
              <a:t>employed by the Board, (A- athletic supervisor, B- teacher) </a:t>
            </a:r>
            <a:r>
              <a:rPr lang="en-US" b="1" dirty="0"/>
              <a:t>may not vote </a:t>
            </a:r>
            <a:r>
              <a:rPr lang="en-US" dirty="0"/>
              <a:t>on the “successful completion of three quantitative merit goals” for the </a:t>
            </a:r>
            <a:r>
              <a:rPr lang="en-US" b="1" dirty="0"/>
              <a:t>Superintendent</a:t>
            </a:r>
            <a:r>
              <a:rPr lang="en-US" dirty="0"/>
              <a:t> </a:t>
            </a:r>
            <a:r>
              <a:rPr lang="en-US" b="1" dirty="0"/>
              <a:t>who had resigned </a:t>
            </a:r>
            <a:r>
              <a:rPr lang="en-US" dirty="0"/>
              <a:t>from the school district. </a:t>
            </a:r>
            <a:r>
              <a:rPr lang="en-US" sz="2800" dirty="0"/>
              <a:t>Board members A and B </a:t>
            </a:r>
            <a:r>
              <a:rPr lang="en-US" sz="2800" b="1" dirty="0"/>
              <a:t>continue to be prohibited </a:t>
            </a:r>
            <a:r>
              <a:rPr lang="en-US" sz="2800" dirty="0"/>
              <a:t>from “deliberating and voting” on the resolution. See A24-17. </a:t>
            </a:r>
            <a:endParaRPr lang="en-US" dirty="0"/>
          </a:p>
          <a:p>
            <a:pPr lvl="1">
              <a:buFont typeface="Arial" panose="020B0604020202020204" pitchFamily="34" charset="0"/>
              <a:buChar char="•"/>
            </a:pPr>
            <a:r>
              <a:rPr lang="en-US" dirty="0"/>
              <a:t>Original pre-retirement vote failed to pass; A and B had properly recused from discussion and vote.</a:t>
            </a:r>
          </a:p>
          <a:p>
            <a:pPr lvl="1">
              <a:buFont typeface="Arial" panose="020B0604020202020204" pitchFamily="34" charset="0"/>
              <a:buChar char="•"/>
            </a:pPr>
            <a:r>
              <a:rPr lang="en-US" dirty="0"/>
              <a:t>SEC opines on post event advisory opinion request.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70493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D78D1D-100B-2140-96F4-E48233EF20DB}"/>
              </a:ext>
            </a:extLst>
          </p:cNvPr>
          <p:cNvSpPr>
            <a:spLocks noGrp="1"/>
          </p:cNvSpPr>
          <p:nvPr>
            <p:ph type="title"/>
          </p:nvPr>
        </p:nvSpPr>
        <p:spPr/>
        <p:txBody>
          <a:bodyPr/>
          <a:lstStyle/>
          <a:p>
            <a:r>
              <a:rPr lang="en-US" u="sng" dirty="0"/>
              <a:t>Overview of Topics</a:t>
            </a:r>
          </a:p>
        </p:txBody>
      </p:sp>
      <p:sp>
        <p:nvSpPr>
          <p:cNvPr id="6" name="Content Placeholder 5">
            <a:extLst>
              <a:ext uri="{FF2B5EF4-FFF2-40B4-BE49-F238E27FC236}">
                <a16:creationId xmlns:a16="http://schemas.microsoft.com/office/drawing/2014/main" id="{0420366C-EB60-8D47-8F09-BD09215D7D75}"/>
              </a:ext>
            </a:extLst>
          </p:cNvPr>
          <p:cNvSpPr>
            <a:spLocks noGrp="1"/>
          </p:cNvSpPr>
          <p:nvPr>
            <p:ph idx="1"/>
          </p:nvPr>
        </p:nvSpPr>
        <p:spPr>
          <a:xfrm>
            <a:off x="304800" y="1600200"/>
            <a:ext cx="8686800" cy="4876800"/>
          </a:xfrm>
        </p:spPr>
        <p:txBody>
          <a:bodyPr>
            <a:normAutofit/>
          </a:bodyPr>
          <a:lstStyle/>
          <a:p>
            <a:pPr marL="457200" lvl="1" indent="0" algn="ctr">
              <a:buNone/>
            </a:pPr>
            <a:r>
              <a:rPr lang="en-US" sz="3200" b="1" i="1" dirty="0">
                <a:solidFill>
                  <a:srgbClr val="0070C0"/>
                </a:solidFill>
                <a:latin typeface="Calibri" panose="020F0502020204030204" pitchFamily="34" charset="0"/>
              </a:rPr>
              <a:t>What’s New in School Official Ethics Law? </a:t>
            </a:r>
            <a:endParaRPr lang="en-US" sz="3200" dirty="0"/>
          </a:p>
          <a:p>
            <a:pPr lvl="1">
              <a:buFont typeface="Arial" panose="020B0604020202020204" pitchFamily="34" charset="0"/>
              <a:buChar char="•"/>
            </a:pPr>
            <a:endParaRPr lang="en-US" dirty="0"/>
          </a:p>
          <a:p>
            <a:pPr lvl="1">
              <a:buFont typeface="Arial" panose="020B0604020202020204" pitchFamily="34" charset="0"/>
              <a:buChar char="•"/>
            </a:pPr>
            <a:r>
              <a:rPr lang="en-US" dirty="0"/>
              <a:t>School Official Ethics – Roles and Responsibilities</a:t>
            </a:r>
          </a:p>
          <a:p>
            <a:pPr lvl="1">
              <a:buFont typeface="Arial" panose="020B0604020202020204" pitchFamily="34" charset="0"/>
              <a:buChar char="•"/>
            </a:pPr>
            <a:r>
              <a:rPr lang="en-US" dirty="0"/>
              <a:t>Legislative and Regulatory Update</a:t>
            </a:r>
          </a:p>
          <a:p>
            <a:pPr lvl="1">
              <a:buFont typeface="Arial" panose="020B0604020202020204" pitchFamily="34" charset="0"/>
              <a:buChar char="•"/>
            </a:pPr>
            <a:r>
              <a:rPr lang="en-US" dirty="0"/>
              <a:t>School Ethics Commission Public Advisory Opinions</a:t>
            </a:r>
          </a:p>
          <a:p>
            <a:pPr lvl="1">
              <a:buFont typeface="Arial" panose="020B0604020202020204" pitchFamily="34" charset="0"/>
              <a:buChar char="•"/>
            </a:pPr>
            <a:r>
              <a:rPr lang="en-US" dirty="0"/>
              <a:t>Board Member Personal/Relative Financial Disclosure Forms</a:t>
            </a:r>
          </a:p>
          <a:p>
            <a:pPr lvl="1">
              <a:buFont typeface="Arial" panose="020B0604020202020204" pitchFamily="34" charset="0"/>
              <a:buChar char="•"/>
            </a:pPr>
            <a:r>
              <a:rPr lang="en-US" dirty="0"/>
              <a:t>Board Member Training</a:t>
            </a:r>
          </a:p>
          <a:p>
            <a:pPr lvl="1">
              <a:buFont typeface="Arial" panose="020B0604020202020204" pitchFamily="34" charset="0"/>
              <a:buChar char="•"/>
            </a:pPr>
            <a:r>
              <a:rPr lang="en-US" dirty="0"/>
              <a:t>School Official Ethics Case Law Update</a:t>
            </a:r>
          </a:p>
          <a:p>
            <a:pPr lvl="1">
              <a:buFont typeface="Arial" panose="020B0604020202020204" pitchFamily="34" charset="0"/>
              <a:buChar char="•"/>
            </a:pPr>
            <a:endParaRPr lang="en-US" sz="1800" dirty="0">
              <a:solidFill>
                <a:srgbClr val="3868D4"/>
              </a:solidFill>
            </a:endParaRPr>
          </a:p>
          <a:p>
            <a:pPr lvl="1">
              <a:buFont typeface="Arial" panose="020B0604020202020204" pitchFamily="34" charset="0"/>
              <a:buChar char="•"/>
            </a:pPr>
            <a:endParaRPr lang="en-US" sz="2400" dirty="0">
              <a:solidFill>
                <a:srgbClr val="3868D4"/>
              </a:solidFill>
            </a:endParaRPr>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endParaRPr lang="en-US" sz="1600" dirty="0"/>
          </a:p>
        </p:txBody>
      </p:sp>
      <p:sp>
        <p:nvSpPr>
          <p:cNvPr id="4" name="Slide Number Placeholder 3">
            <a:extLst>
              <a:ext uri="{FF2B5EF4-FFF2-40B4-BE49-F238E27FC236}">
                <a16:creationId xmlns:a16="http://schemas.microsoft.com/office/drawing/2014/main" id="{224B0B4E-9516-264E-A75C-76BB09E62B5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3507070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A20-21 (12/14/2021)</a:t>
            </a:r>
          </a:p>
        </p:txBody>
      </p:sp>
      <p:sp>
        <p:nvSpPr>
          <p:cNvPr id="3" name="Content Placeholder 2"/>
          <p:cNvSpPr>
            <a:spLocks noGrp="1"/>
          </p:cNvSpPr>
          <p:nvPr>
            <p:ph idx="1"/>
          </p:nvPr>
        </p:nvSpPr>
        <p:spPr>
          <a:xfrm>
            <a:off x="152400" y="1417638"/>
            <a:ext cx="8915400" cy="5165724"/>
          </a:xfrm>
        </p:spPr>
        <p:txBody>
          <a:bodyPr>
            <a:noAutofit/>
          </a:bodyPr>
          <a:lstStyle/>
          <a:p>
            <a:pPr lvl="1">
              <a:buFont typeface="Arial" panose="020B0604020202020204" pitchFamily="34" charset="0"/>
              <a:buChar char="•"/>
            </a:pPr>
            <a:r>
              <a:rPr lang="en-US" sz="2400" b="1" dirty="0"/>
              <a:t>Board Member A with “aunt-in-law” teacher in the school district (spouse of spouse’s uncle, non-relative “other”) and Board Member B with “distant cousin” teacher in the school district (non-relative “other”) </a:t>
            </a:r>
            <a:r>
              <a:rPr lang="en-US" sz="2400" dirty="0"/>
              <a:t>may participate in labor negotiations with the LEA, </a:t>
            </a:r>
            <a:r>
              <a:rPr lang="en-US" sz="2400" b="1" dirty="0"/>
              <a:t>may vote on the CNA, and may participate in all matters related to the Superintendent </a:t>
            </a:r>
            <a:r>
              <a:rPr lang="en-US" sz="2400" dirty="0"/>
              <a:t>so long as board members do not extend an unwarranted privilege, advantage or employment for himself/herself, members of his/her immediate family or others, such as A’s “aunt-in-law” or B’s “distant cousin.”</a:t>
            </a:r>
          </a:p>
          <a:p>
            <a:pPr lvl="1">
              <a:buFont typeface="Arial" panose="020B0604020202020204" pitchFamily="34" charset="0"/>
              <a:buChar char="•"/>
            </a:pPr>
            <a:r>
              <a:rPr lang="en-US" sz="2400" dirty="0"/>
              <a:t>“Aunt-in-law” and “distant cousin” are neither relatives nor immediate family members; “others.” </a:t>
            </a:r>
            <a:r>
              <a:rPr lang="en-US" sz="2400" b="1" dirty="0"/>
              <a:t>Consider A16-21 ex-spouse</a:t>
            </a:r>
          </a:p>
          <a:p>
            <a:pPr lvl="1">
              <a:buFont typeface="Arial" panose="020B0604020202020204" pitchFamily="34" charset="0"/>
              <a:buChar char="•"/>
            </a:pP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57271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A03-22 (2/4/2022)</a:t>
            </a:r>
          </a:p>
        </p:txBody>
      </p:sp>
      <p:sp>
        <p:nvSpPr>
          <p:cNvPr id="3" name="Content Placeholder 2"/>
          <p:cNvSpPr>
            <a:spLocks noGrp="1"/>
          </p:cNvSpPr>
          <p:nvPr>
            <p:ph idx="1"/>
          </p:nvPr>
        </p:nvSpPr>
        <p:spPr>
          <a:xfrm>
            <a:off x="76200" y="1417638"/>
            <a:ext cx="8991600" cy="5165724"/>
          </a:xfrm>
        </p:spPr>
        <p:txBody>
          <a:bodyPr>
            <a:noAutofit/>
          </a:bodyPr>
          <a:lstStyle/>
          <a:p>
            <a:pPr lvl="1">
              <a:buFont typeface="Arial" panose="020B0604020202020204" pitchFamily="34" charset="0"/>
              <a:buChar char="•"/>
            </a:pPr>
            <a:r>
              <a:rPr lang="en-US" dirty="0"/>
              <a:t>Board member, school district A, employed as a full-time bus driver in school district B, with same statewide union affiliation (NJEA), who “by choice” is not a member of the school district B union, is limited in board member participation in school district A, notwithstanding the union opt out. </a:t>
            </a:r>
          </a:p>
          <a:p>
            <a:pPr lvl="1">
              <a:buFont typeface="Arial" panose="020B0604020202020204" pitchFamily="34" charset="0"/>
              <a:buChar char="•"/>
            </a:pPr>
            <a:r>
              <a:rPr lang="en-US" dirty="0"/>
              <a:t>LEA in District B is the exclusive bargaining agent for bus drivers within District B; and the board member’s terms of employment are governed by the CNA negotiated by the District B LEA. </a:t>
            </a:r>
          </a:p>
        </p:txBody>
      </p:sp>
      <p:sp>
        <p:nvSpPr>
          <p:cNvPr id="4" name="Slide Number Placeholder 3"/>
          <p:cNvSpPr>
            <a:spLocks noGrp="1"/>
          </p:cNvSpPr>
          <p:nvPr>
            <p:ph type="sldNum" sz="quarter" idx="12"/>
          </p:nvPr>
        </p:nvSpPr>
        <p:spPr/>
        <p:txBody>
          <a:bodyPr/>
          <a:lstStyle/>
          <a:p>
            <a:endParaRPr lang="en-US" dirty="0"/>
          </a:p>
          <a:p>
            <a:fld id="{B6F15528-21DE-4FAA-801E-634DDDAF4B2B}" type="slidenum">
              <a:rPr lang="en-US" smtClean="0"/>
              <a:pPr/>
              <a:t>31</a:t>
            </a:fld>
            <a:endParaRPr lang="en-US" dirty="0"/>
          </a:p>
        </p:txBody>
      </p:sp>
    </p:spTree>
    <p:extLst>
      <p:ext uri="{BB962C8B-B14F-4D97-AF65-F5344CB8AC3E}">
        <p14:creationId xmlns:p14="http://schemas.microsoft.com/office/powerpoint/2010/main" val="788102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dirty="0"/>
              <a:t>Advisory Opinion A03-22 (2/4/2022)</a:t>
            </a:r>
          </a:p>
        </p:txBody>
      </p:sp>
      <p:sp>
        <p:nvSpPr>
          <p:cNvPr id="3" name="Content Placeholder 2"/>
          <p:cNvSpPr>
            <a:spLocks noGrp="1"/>
          </p:cNvSpPr>
          <p:nvPr>
            <p:ph idx="1"/>
          </p:nvPr>
        </p:nvSpPr>
        <p:spPr>
          <a:xfrm>
            <a:off x="76200" y="1417638"/>
            <a:ext cx="8991600" cy="5165724"/>
          </a:xfrm>
        </p:spPr>
        <p:txBody>
          <a:bodyPr>
            <a:noAutofit/>
          </a:bodyPr>
          <a:lstStyle/>
          <a:p>
            <a:pPr lvl="1">
              <a:buFont typeface="Arial" panose="020B0604020202020204" pitchFamily="34" charset="0"/>
              <a:buChar char="•"/>
            </a:pPr>
            <a:r>
              <a:rPr lang="en-US" sz="2400" dirty="0"/>
              <a:t>Even though the board member may not be a dues paying member of the District B LEA, the District B LEA still conducts negotiations on behalf of those the LEA represents, including all bus drivers, and negotiates terms and conditions of employment.</a:t>
            </a:r>
          </a:p>
          <a:p>
            <a:pPr lvl="1">
              <a:buFont typeface="Arial" panose="020B0604020202020204" pitchFamily="34" charset="0"/>
              <a:buChar char="•"/>
            </a:pPr>
            <a:r>
              <a:rPr lang="en-US" sz="2400" dirty="0"/>
              <a:t>Because the board member is a member of the District B LEA, albeit as a non-dues paying member, that is affiliated with the NJEA, and because the District A LEA is also affiliated with the NJEA, board member is </a:t>
            </a:r>
            <a:r>
              <a:rPr lang="en-US" sz="2400" b="1" dirty="0"/>
              <a:t>precluded, from being involved in all aspects of contract negotiations </a:t>
            </a:r>
            <a:r>
              <a:rPr lang="en-US" sz="2400" dirty="0"/>
              <a:t>with District A LEA. However, </a:t>
            </a:r>
            <a:r>
              <a:rPr lang="en-US" sz="2400" b="1" dirty="0"/>
              <a:t>as noted in A24-17</a:t>
            </a:r>
            <a:r>
              <a:rPr lang="en-US" sz="2400" dirty="0"/>
              <a:t>, absent another conflict, once the memorandum of agreement, including salary guides and the total compensation package, has been resolved, </a:t>
            </a:r>
            <a:r>
              <a:rPr lang="en-US" sz="2400" b="1" dirty="0"/>
              <a:t>board member may vote on the final form of contract.</a:t>
            </a:r>
          </a:p>
        </p:txBody>
      </p:sp>
      <p:sp>
        <p:nvSpPr>
          <p:cNvPr id="4" name="Slide Number Placeholder 3"/>
          <p:cNvSpPr>
            <a:spLocks noGrp="1"/>
          </p:cNvSpPr>
          <p:nvPr>
            <p:ph type="sldNum" sz="quarter" idx="12"/>
          </p:nvPr>
        </p:nvSpPr>
        <p:spPr/>
        <p:txBody>
          <a:bodyPr/>
          <a:lstStyle/>
          <a:p>
            <a:endParaRPr lang="en-US" dirty="0"/>
          </a:p>
          <a:p>
            <a:fld id="{B6F15528-21DE-4FAA-801E-634DDDAF4B2B}" type="slidenum">
              <a:rPr lang="en-US" smtClean="0"/>
              <a:pPr/>
              <a:t>32</a:t>
            </a:fld>
            <a:endParaRPr lang="en-US" dirty="0"/>
          </a:p>
        </p:txBody>
      </p:sp>
    </p:spTree>
    <p:extLst>
      <p:ext uri="{BB962C8B-B14F-4D97-AF65-F5344CB8AC3E}">
        <p14:creationId xmlns:p14="http://schemas.microsoft.com/office/powerpoint/2010/main" val="334920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pPr algn="ctr"/>
            <a:r>
              <a:rPr lang="en-US" sz="3600" dirty="0"/>
              <a:t>SEC Public Advisory Opinions Takeaways</a:t>
            </a:r>
            <a:br>
              <a:rPr lang="en-US" sz="3600" dirty="0"/>
            </a:br>
            <a:r>
              <a:rPr lang="en-US" sz="3600" dirty="0"/>
              <a:t>2020-2021</a:t>
            </a:r>
          </a:p>
        </p:txBody>
      </p:sp>
      <p:sp>
        <p:nvSpPr>
          <p:cNvPr id="3" name="Content Placeholder 2"/>
          <p:cNvSpPr>
            <a:spLocks noGrp="1"/>
          </p:cNvSpPr>
          <p:nvPr>
            <p:ph idx="1"/>
          </p:nvPr>
        </p:nvSpPr>
        <p:spPr>
          <a:xfrm>
            <a:off x="76200" y="1219200"/>
            <a:ext cx="8991600" cy="5364162"/>
          </a:xfrm>
        </p:spPr>
        <p:txBody>
          <a:bodyPr>
            <a:noAutofit/>
          </a:bodyPr>
          <a:lstStyle/>
          <a:p>
            <a:pPr lvl="1">
              <a:buFont typeface="Arial" panose="020B0604020202020204" pitchFamily="34" charset="0"/>
              <a:buChar char="•"/>
            </a:pPr>
            <a:endParaRPr lang="en-US" sz="2400" dirty="0"/>
          </a:p>
          <a:p>
            <a:pPr lvl="1">
              <a:buFont typeface="Arial" panose="020B0604020202020204" pitchFamily="34" charset="0"/>
              <a:buChar char="•"/>
            </a:pPr>
            <a:r>
              <a:rPr lang="en-US" sz="2400" dirty="0"/>
              <a:t>CSA’s </a:t>
            </a:r>
            <a:r>
              <a:rPr lang="en-US" sz="2400" b="1" dirty="0"/>
              <a:t>sister-in-law</a:t>
            </a:r>
            <a:r>
              <a:rPr lang="en-US" sz="2400" dirty="0"/>
              <a:t> (brother’s spouse), teacher aide </a:t>
            </a:r>
            <a:r>
              <a:rPr lang="en-US" sz="2400" b="1" dirty="0"/>
              <a:t>in the school district</a:t>
            </a:r>
            <a:r>
              <a:rPr lang="en-US" sz="2400" dirty="0"/>
              <a:t>, is an </a:t>
            </a:r>
            <a:r>
              <a:rPr lang="en-US" sz="2400" b="1" dirty="0"/>
              <a:t>“other.” </a:t>
            </a:r>
            <a:r>
              <a:rPr lang="en-US" sz="2400" dirty="0"/>
              <a:t>CSA must recuse from discussions regarding sister-in-law’s employment, including evaluation, retention, and possible future promotions, and </a:t>
            </a:r>
            <a:r>
              <a:rPr lang="en-US" sz="2400" b="1" dirty="0"/>
              <a:t>may not make any recommendations </a:t>
            </a:r>
            <a:r>
              <a:rPr lang="en-US" sz="2400" dirty="0"/>
              <a:t>relative to these issues. Consider </a:t>
            </a:r>
            <a:r>
              <a:rPr lang="en-US" sz="2400" i="1" dirty="0"/>
              <a:t>Davison and Schwartz v Vitta C14-97</a:t>
            </a:r>
          </a:p>
          <a:p>
            <a:pPr lvl="1">
              <a:buFont typeface="Arial" panose="020B0604020202020204" pitchFamily="34" charset="0"/>
              <a:buChar char="•"/>
            </a:pPr>
            <a:r>
              <a:rPr lang="en-US" sz="2400" dirty="0"/>
              <a:t>Board member’s </a:t>
            </a:r>
            <a:r>
              <a:rPr lang="en-US" sz="2400" b="1" dirty="0"/>
              <a:t>sister-in-law</a:t>
            </a:r>
            <a:r>
              <a:rPr lang="en-US" sz="2400" dirty="0"/>
              <a:t> (spouse of spouse’s brother), </a:t>
            </a:r>
            <a:r>
              <a:rPr lang="en-US" sz="2400" b="1" dirty="0"/>
              <a:t>teacher in the school district</a:t>
            </a:r>
            <a:r>
              <a:rPr lang="en-US" sz="2400" dirty="0"/>
              <a:t>, is an </a:t>
            </a:r>
            <a:r>
              <a:rPr lang="en-US" sz="2400" b="1" dirty="0"/>
              <a:t>“other.” </a:t>
            </a:r>
            <a:r>
              <a:rPr lang="en-US" sz="2400" dirty="0"/>
              <a:t>Board member </a:t>
            </a:r>
            <a:r>
              <a:rPr lang="en-US" sz="2400" b="1" dirty="0"/>
              <a:t>may participate </a:t>
            </a:r>
            <a:r>
              <a:rPr lang="en-US" sz="2400" dirty="0"/>
              <a:t>in collective negotiations, vote on the CNA and participate in all matters regarding the superintendent, absent other conflicts. </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endParaRPr lang="en-US" dirty="0"/>
          </a:p>
          <a:p>
            <a:fld id="{B6F15528-21DE-4FAA-801E-634DDDAF4B2B}" type="slidenum">
              <a:rPr lang="en-US" smtClean="0"/>
              <a:pPr/>
              <a:t>33</a:t>
            </a:fld>
            <a:endParaRPr lang="en-US" dirty="0"/>
          </a:p>
        </p:txBody>
      </p:sp>
    </p:spTree>
    <p:extLst>
      <p:ext uri="{BB962C8B-B14F-4D97-AF65-F5344CB8AC3E}">
        <p14:creationId xmlns:p14="http://schemas.microsoft.com/office/powerpoint/2010/main" val="2329530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pPr algn="ctr"/>
            <a:r>
              <a:rPr lang="en-US" sz="3600" dirty="0"/>
              <a:t>SEC Public Advisory Opinions Takeaways</a:t>
            </a:r>
          </a:p>
        </p:txBody>
      </p:sp>
      <p:sp>
        <p:nvSpPr>
          <p:cNvPr id="3" name="Content Placeholder 2"/>
          <p:cNvSpPr>
            <a:spLocks noGrp="1"/>
          </p:cNvSpPr>
          <p:nvPr>
            <p:ph idx="1"/>
          </p:nvPr>
        </p:nvSpPr>
        <p:spPr>
          <a:xfrm>
            <a:off x="76200" y="1219200"/>
            <a:ext cx="8991600" cy="5364162"/>
          </a:xfrm>
        </p:spPr>
        <p:txBody>
          <a:bodyPr>
            <a:noAutofit/>
          </a:bodyPr>
          <a:lstStyle/>
          <a:p>
            <a:pPr lvl="1">
              <a:buFont typeface="Arial" panose="020B0604020202020204" pitchFamily="34" charset="0"/>
              <a:buChar char="•"/>
            </a:pPr>
            <a:r>
              <a:rPr lang="en-US" sz="2400" b="1" dirty="0"/>
              <a:t>Board member who owns a business </a:t>
            </a:r>
            <a:r>
              <a:rPr lang="en-US" sz="2400" dirty="0"/>
              <a:t>should not provide business services to school district employees and families. Recuse from matters involving employees for whom services have been or are being provided.  Not participate on committees where he would “sit across from” such employees. </a:t>
            </a:r>
            <a:r>
              <a:rPr lang="en-US" sz="2400" i="1" dirty="0"/>
              <a:t>Limits on negotiations and vote if no serviced employee across the table?</a:t>
            </a:r>
          </a:p>
          <a:p>
            <a:pPr lvl="1">
              <a:buFont typeface="Arial" panose="020B0604020202020204" pitchFamily="34" charset="0"/>
              <a:buChar char="•"/>
            </a:pPr>
            <a:r>
              <a:rPr lang="en-US" sz="2400" dirty="0"/>
              <a:t>Board members may be part of </a:t>
            </a:r>
            <a:r>
              <a:rPr lang="en-US" sz="2400" b="1" dirty="0"/>
              <a:t>businesses or non-profit organizations </a:t>
            </a:r>
            <a:r>
              <a:rPr lang="en-US" sz="2400" dirty="0"/>
              <a:t>that are not under the control of, overseen by, or otherwise managed by the Board and/or the school district.  </a:t>
            </a:r>
            <a:r>
              <a:rPr lang="en-US" sz="2400" b="1" dirty="0"/>
              <a:t>Ownership</a:t>
            </a:r>
            <a:r>
              <a:rPr lang="en-US" sz="2400" dirty="0"/>
              <a:t> -  </a:t>
            </a:r>
            <a:r>
              <a:rPr lang="en-US" sz="2400" b="1" dirty="0"/>
              <a:t>No </a:t>
            </a:r>
            <a:r>
              <a:rPr lang="en-US" sz="2400" b="1" i="1" dirty="0"/>
              <a:t>per se </a:t>
            </a:r>
            <a:r>
              <a:rPr lang="en-US" sz="2400" b="1" dirty="0"/>
              <a:t>conflict. </a:t>
            </a:r>
            <a:r>
              <a:rPr lang="en-US" sz="2400" dirty="0"/>
              <a:t>No marketing or providing of information in district. Recusal from any matters regarding the business or other vendors which provide similar services as the board member’s business. </a:t>
            </a:r>
            <a:r>
              <a:rPr lang="en-US" sz="2400" b="1" dirty="0"/>
              <a:t>Employee</a:t>
            </a:r>
            <a:r>
              <a:rPr lang="en-US" sz="2400" dirty="0"/>
              <a:t> – May not be district rep, may not use board member status in marketing in other school districts. </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endParaRPr lang="en-US" dirty="0"/>
          </a:p>
          <a:p>
            <a:fld id="{B6F15528-21DE-4FAA-801E-634DDDAF4B2B}" type="slidenum">
              <a:rPr lang="en-US" smtClean="0"/>
              <a:pPr/>
              <a:t>34</a:t>
            </a:fld>
            <a:endParaRPr lang="en-US" dirty="0"/>
          </a:p>
        </p:txBody>
      </p:sp>
    </p:spTree>
    <p:extLst>
      <p:ext uri="{BB962C8B-B14F-4D97-AF65-F5344CB8AC3E}">
        <p14:creationId xmlns:p14="http://schemas.microsoft.com/office/powerpoint/2010/main" val="1136800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pPr algn="ctr"/>
            <a:r>
              <a:rPr lang="en-US" sz="3600" dirty="0"/>
              <a:t>SEC Public Advisory Opinions Takeaways</a:t>
            </a:r>
          </a:p>
        </p:txBody>
      </p:sp>
      <p:sp>
        <p:nvSpPr>
          <p:cNvPr id="3" name="Content Placeholder 2"/>
          <p:cNvSpPr>
            <a:spLocks noGrp="1"/>
          </p:cNvSpPr>
          <p:nvPr>
            <p:ph idx="1"/>
          </p:nvPr>
        </p:nvSpPr>
        <p:spPr>
          <a:xfrm>
            <a:off x="76200" y="1219200"/>
            <a:ext cx="8991600" cy="5364162"/>
          </a:xfrm>
        </p:spPr>
        <p:txBody>
          <a:bodyPr>
            <a:noAutofit/>
          </a:bodyPr>
          <a:lstStyle/>
          <a:p>
            <a:pPr lvl="1">
              <a:buFont typeface="Arial" panose="020B0604020202020204" pitchFamily="34" charset="0"/>
              <a:buChar char="•"/>
            </a:pPr>
            <a:endParaRPr lang="en-US" sz="2400" dirty="0"/>
          </a:p>
          <a:p>
            <a:pPr lvl="1">
              <a:buFont typeface="Arial" panose="020B0604020202020204" pitchFamily="34" charset="0"/>
              <a:buChar char="•"/>
            </a:pPr>
            <a:r>
              <a:rPr lang="en-US" sz="2400" dirty="0"/>
              <a:t>Board member - </a:t>
            </a:r>
            <a:r>
              <a:rPr lang="en-US" sz="2400" b="1" dirty="0"/>
              <a:t>Ex-spouse,</a:t>
            </a:r>
            <a:r>
              <a:rPr lang="en-US" sz="2400" dirty="0"/>
              <a:t> teacher in the school district to whom child and spousal support is paid, is an “</a:t>
            </a:r>
            <a:r>
              <a:rPr lang="en-US" sz="2400" b="1" dirty="0"/>
              <a:t>other</a:t>
            </a:r>
            <a:r>
              <a:rPr lang="en-US" sz="2400" dirty="0"/>
              <a:t>,” </a:t>
            </a:r>
            <a:r>
              <a:rPr lang="en-US" sz="2400" b="1" dirty="0"/>
              <a:t>May not participate in collective negotiations but may vote on the CNA</a:t>
            </a:r>
            <a:r>
              <a:rPr lang="en-US" sz="2400" dirty="0"/>
              <a:t>. </a:t>
            </a:r>
            <a:r>
              <a:rPr lang="en-US" sz="2400" b="1" dirty="0"/>
              <a:t>May not participate in any matters regarding the superintendent or supervisors </a:t>
            </a:r>
            <a:r>
              <a:rPr lang="en-US" sz="2400" dirty="0"/>
              <a:t>who directly </a:t>
            </a:r>
            <a:r>
              <a:rPr lang="en-US" sz="2400" b="1" dirty="0"/>
              <a:t>supervise the ex-spouse. Chain of command.</a:t>
            </a:r>
          </a:p>
          <a:p>
            <a:pPr lvl="1">
              <a:buFont typeface="Arial" panose="020B0604020202020204" pitchFamily="34" charset="0"/>
              <a:buChar char="•"/>
            </a:pPr>
            <a:endParaRPr lang="en-US" sz="2400" b="1" dirty="0"/>
          </a:p>
          <a:p>
            <a:pPr lvl="1">
              <a:buFont typeface="Arial" panose="020B0604020202020204" pitchFamily="34" charset="0"/>
              <a:buChar char="•"/>
            </a:pPr>
            <a:r>
              <a:rPr lang="en-US" sz="2400" dirty="0"/>
              <a:t>Board members who have spouses employed in the school district may not participate in discussions and/or vote on matters involving the superintendent, even </a:t>
            </a:r>
            <a:r>
              <a:rPr lang="en-US" sz="2400" b="1" dirty="0"/>
              <a:t>after the superintendent has resigned </a:t>
            </a:r>
            <a:r>
              <a:rPr lang="en-US" sz="2400" dirty="0"/>
              <a:t>and is no longer employed in the school district. </a:t>
            </a:r>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endParaRPr lang="en-US" dirty="0"/>
          </a:p>
          <a:p>
            <a:fld id="{B6F15528-21DE-4FAA-801E-634DDDAF4B2B}" type="slidenum">
              <a:rPr lang="en-US" smtClean="0"/>
              <a:pPr/>
              <a:t>35</a:t>
            </a:fld>
            <a:endParaRPr lang="en-US" dirty="0"/>
          </a:p>
        </p:txBody>
      </p:sp>
    </p:spTree>
    <p:extLst>
      <p:ext uri="{BB962C8B-B14F-4D97-AF65-F5344CB8AC3E}">
        <p14:creationId xmlns:p14="http://schemas.microsoft.com/office/powerpoint/2010/main" val="915009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pPr algn="ctr"/>
            <a:r>
              <a:rPr lang="en-US" sz="3600" dirty="0"/>
              <a:t>SEC Public Advisory Opinions Takeaways</a:t>
            </a:r>
          </a:p>
        </p:txBody>
      </p:sp>
      <p:sp>
        <p:nvSpPr>
          <p:cNvPr id="3" name="Content Placeholder 2"/>
          <p:cNvSpPr>
            <a:spLocks noGrp="1"/>
          </p:cNvSpPr>
          <p:nvPr>
            <p:ph idx="1"/>
          </p:nvPr>
        </p:nvSpPr>
        <p:spPr>
          <a:xfrm>
            <a:off x="76200" y="1219200"/>
            <a:ext cx="8991600" cy="5364162"/>
          </a:xfrm>
        </p:spPr>
        <p:txBody>
          <a:bodyPr>
            <a:noAutofit/>
          </a:bodyPr>
          <a:lstStyle/>
          <a:p>
            <a:pPr lvl="1">
              <a:buFont typeface="Arial" panose="020B0604020202020204" pitchFamily="34" charset="0"/>
              <a:buChar char="•"/>
            </a:pPr>
            <a:endParaRPr lang="en-US" sz="2400" dirty="0"/>
          </a:p>
          <a:p>
            <a:pPr lvl="1">
              <a:buFont typeface="Arial" panose="020B0604020202020204" pitchFamily="34" charset="0"/>
              <a:buChar char="•"/>
            </a:pPr>
            <a:r>
              <a:rPr lang="en-US" sz="2400" dirty="0"/>
              <a:t>Board members’ </a:t>
            </a:r>
            <a:r>
              <a:rPr lang="en-US" sz="2400" b="1" dirty="0"/>
              <a:t>“aunt-in-law” </a:t>
            </a:r>
            <a:r>
              <a:rPr lang="en-US" sz="2400" dirty="0"/>
              <a:t>(spouse of spouse’s uncle) and “</a:t>
            </a:r>
            <a:r>
              <a:rPr lang="en-US" sz="2400" b="1" dirty="0"/>
              <a:t>distant cousin” </a:t>
            </a:r>
            <a:r>
              <a:rPr lang="en-US" sz="2400" dirty="0"/>
              <a:t>are “</a:t>
            </a:r>
            <a:r>
              <a:rPr lang="en-US" sz="2400" b="1" dirty="0"/>
              <a:t>others.” May participate </a:t>
            </a:r>
            <a:r>
              <a:rPr lang="en-US" sz="2400" dirty="0"/>
              <a:t>in negotiations, vote on the CNA and participate and vote on all matters regarding the superintendent, absent other conflicts. </a:t>
            </a:r>
          </a:p>
          <a:p>
            <a:pPr marL="457200" lvl="1" indent="0">
              <a:buNone/>
            </a:pPr>
            <a:endParaRPr lang="en-US" sz="2400" dirty="0"/>
          </a:p>
          <a:p>
            <a:pPr lvl="1">
              <a:buFont typeface="Arial" panose="020B0604020202020204" pitchFamily="34" charset="0"/>
              <a:buChar char="•"/>
            </a:pPr>
            <a:r>
              <a:rPr lang="en-US" sz="2400" dirty="0"/>
              <a:t>Board member, </a:t>
            </a:r>
            <a:r>
              <a:rPr lang="en-US" sz="2400" b="1" dirty="0"/>
              <a:t>employed in another school district, </a:t>
            </a:r>
            <a:r>
              <a:rPr lang="en-US" sz="2400" dirty="0"/>
              <a:t>who is represented </a:t>
            </a:r>
            <a:r>
              <a:rPr lang="en-US" sz="2400" b="1" dirty="0"/>
              <a:t>(opt out) </a:t>
            </a:r>
            <a:r>
              <a:rPr lang="en-US" sz="2400" dirty="0"/>
              <a:t>by the same statewide union with which the board is negotiating may not participate in negotiations, but may vote on the CNA.</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endParaRPr lang="en-US" dirty="0"/>
          </a:p>
          <a:p>
            <a:fld id="{B6F15528-21DE-4FAA-801E-634DDDAF4B2B}" type="slidenum">
              <a:rPr lang="en-US" smtClean="0"/>
              <a:pPr/>
              <a:t>36</a:t>
            </a:fld>
            <a:endParaRPr lang="en-US" dirty="0"/>
          </a:p>
        </p:txBody>
      </p:sp>
    </p:spTree>
    <p:extLst>
      <p:ext uri="{BB962C8B-B14F-4D97-AF65-F5344CB8AC3E}">
        <p14:creationId xmlns:p14="http://schemas.microsoft.com/office/powerpoint/2010/main" val="63574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none" dirty="0"/>
            </a:br>
            <a:br>
              <a:rPr lang="en-US" u="none" dirty="0"/>
            </a:br>
            <a:r>
              <a:rPr lang="en-US" i="1" u="none" dirty="0">
                <a:solidFill>
                  <a:srgbClr val="0070C0"/>
                </a:solidFill>
              </a:rPr>
              <a:t>school official </a:t>
            </a:r>
            <a:r>
              <a:rPr lang="en-US" i="1" dirty="0">
                <a:solidFill>
                  <a:srgbClr val="0070C0"/>
                </a:solidFill>
              </a:rPr>
              <a:t>personal/relative financial disclosure forms</a:t>
            </a:r>
            <a:br>
              <a:rPr lang="en-US" u="none" dirty="0"/>
            </a:br>
            <a:br>
              <a:rPr lang="en-US" u="none" dirty="0"/>
            </a:br>
            <a:endParaRPr lang="en-US" u="none" dirty="0"/>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301457473"/>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u="sng" dirty="0"/>
              <a:t>Financial Disclosures</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School Officials must disclose sources of income that they or “immediate family members” receive:</a:t>
            </a:r>
          </a:p>
          <a:p>
            <a:pPr lvl="1"/>
            <a:r>
              <a:rPr lang="en-US" dirty="0"/>
              <a:t>Over $2,000</a:t>
            </a:r>
          </a:p>
          <a:p>
            <a:pPr lvl="1"/>
            <a:r>
              <a:rPr lang="en-US" dirty="0"/>
              <a:t>Fees, gifts, honoraria, reimbursements, prepaid expenses over $250</a:t>
            </a:r>
          </a:p>
          <a:p>
            <a:pPr lvl="1"/>
            <a:r>
              <a:rPr lang="en-US" dirty="0"/>
              <a:t>Also, must disclose business organizations in which they or immediate family members have an interest – 10%</a:t>
            </a:r>
            <a:endParaRPr lang="en-US" sz="3300" b="1"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1908310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u="sng" dirty="0"/>
              <a:t>Relative Disclosures</a:t>
            </a:r>
          </a:p>
        </p:txBody>
      </p:sp>
      <p:sp>
        <p:nvSpPr>
          <p:cNvPr id="3" name="Content Placeholder 2"/>
          <p:cNvSpPr>
            <a:spLocks noGrp="1"/>
          </p:cNvSpPr>
          <p:nvPr>
            <p:ph idx="1"/>
          </p:nvPr>
        </p:nvSpPr>
        <p:spPr/>
        <p:txBody>
          <a:bodyPr>
            <a:normAutofit fontScale="92500" lnSpcReduction="10000"/>
          </a:bodyPr>
          <a:lstStyle/>
          <a:p>
            <a:r>
              <a:rPr lang="en-US" dirty="0"/>
              <a:t>School Officials must disclose relatives or those related by marriage that are:</a:t>
            </a:r>
          </a:p>
          <a:p>
            <a:pPr lvl="1"/>
            <a:r>
              <a:rPr lang="en-US" dirty="0"/>
              <a:t>Employed in the school district or charter school in which they hold office or are employed </a:t>
            </a:r>
          </a:p>
          <a:p>
            <a:pPr lvl="1"/>
            <a:r>
              <a:rPr lang="en-US" dirty="0"/>
              <a:t>Party to a contract with the school district or charter school in which they hold office or are employed</a:t>
            </a:r>
          </a:p>
          <a:p>
            <a:r>
              <a:rPr lang="en-US" dirty="0"/>
              <a:t>School officials must disclose relatives who:</a:t>
            </a:r>
          </a:p>
          <a:p>
            <a:pPr lvl="1"/>
            <a:r>
              <a:rPr lang="en-US" dirty="0"/>
              <a:t>Receive compensation from or have any interest in any business which is a party to a contract with the school district or charter school in which you hold office or are employed</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420809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none" dirty="0"/>
            </a:br>
            <a:br>
              <a:rPr lang="en-US" u="none" dirty="0"/>
            </a:br>
            <a:r>
              <a:rPr lang="en-US" i="1" u="none" dirty="0">
                <a:solidFill>
                  <a:srgbClr val="0070C0"/>
                </a:solidFill>
              </a:rPr>
              <a:t>school official ethics – roles and responsibilities</a:t>
            </a:r>
            <a:br>
              <a:rPr lang="en-US" u="none" dirty="0"/>
            </a:br>
            <a:br>
              <a:rPr lang="en-US" u="none" dirty="0"/>
            </a:br>
            <a:endParaRPr lang="en-US" u="none" dirty="0"/>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683993901"/>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u="sng" dirty="0"/>
              <a:t>Personal/Relative and Financial Disclosures</a:t>
            </a:r>
          </a:p>
        </p:txBody>
      </p:sp>
      <p:sp>
        <p:nvSpPr>
          <p:cNvPr id="3" name="Content Placeholder 2"/>
          <p:cNvSpPr>
            <a:spLocks noGrp="1"/>
          </p:cNvSpPr>
          <p:nvPr>
            <p:ph idx="1"/>
          </p:nvPr>
        </p:nvSpPr>
        <p:spPr>
          <a:xfrm>
            <a:off x="304800" y="1417638"/>
            <a:ext cx="8711381" cy="5668962"/>
          </a:xfrm>
        </p:spPr>
        <p:txBody>
          <a:bodyPr>
            <a:normAutofit fontScale="55000" lnSpcReduction="20000"/>
          </a:bodyPr>
          <a:lstStyle/>
          <a:p>
            <a:endParaRPr lang="en-US" sz="3400" dirty="0"/>
          </a:p>
          <a:p>
            <a:r>
              <a:rPr lang="en-US" sz="4200" dirty="0"/>
              <a:t>2022 Frequently Asked Questions regarding Financial and Relative Disclosure Forms </a:t>
            </a:r>
          </a:p>
          <a:p>
            <a:pPr lvl="1"/>
            <a:r>
              <a:rPr lang="en-US" sz="4200" b="0" i="0" u="sng" dirty="0">
                <a:solidFill>
                  <a:srgbClr val="0056B3"/>
                </a:solidFill>
                <a:effectLst/>
                <a:hlinkClick r:id="rId3"/>
              </a:rPr>
              <a:t>FAQs for Uploading and Submitting 2022 Personal/Relative and Financial Disclosure Statements</a:t>
            </a:r>
            <a:endParaRPr lang="en-US" sz="4200" b="0" i="0" dirty="0">
              <a:solidFill>
                <a:srgbClr val="212529"/>
              </a:solidFill>
              <a:effectLst/>
            </a:endParaRPr>
          </a:p>
          <a:p>
            <a:pPr marL="0" indent="0">
              <a:buNone/>
            </a:pPr>
            <a:endParaRPr lang="en-US" sz="4200" dirty="0"/>
          </a:p>
          <a:p>
            <a:r>
              <a:rPr lang="en-US" sz="4200" dirty="0"/>
              <a:t>2022 Instructions for Filing Disclosure Statements </a:t>
            </a:r>
          </a:p>
          <a:p>
            <a:pPr lvl="1"/>
            <a:r>
              <a:rPr lang="en-US" sz="4200" b="0" i="0" u="sng" dirty="0">
                <a:solidFill>
                  <a:srgbClr val="0056B3"/>
                </a:solidFill>
                <a:effectLst/>
                <a:hlinkClick r:id="rId4"/>
              </a:rPr>
              <a:t>2022 Instructions for Filing Disclosure Statements</a:t>
            </a:r>
            <a:endParaRPr lang="en-US" sz="4200" b="0" i="0" dirty="0">
              <a:solidFill>
                <a:srgbClr val="212529"/>
              </a:solidFill>
              <a:effectLst/>
            </a:endParaRPr>
          </a:p>
          <a:p>
            <a:pPr lvl="1"/>
            <a:r>
              <a:rPr lang="en-US" sz="4200" b="0" i="0" u="sng" dirty="0">
                <a:solidFill>
                  <a:srgbClr val="0056B3"/>
                </a:solidFill>
                <a:effectLst/>
                <a:hlinkClick r:id="rId5"/>
              </a:rPr>
              <a:t>2022 Instructions for Filing Disclosure Statements, Exhibit A</a:t>
            </a:r>
            <a:endParaRPr lang="en-US" sz="4200" b="0" i="0" dirty="0">
              <a:solidFill>
                <a:srgbClr val="212529"/>
              </a:solidFill>
              <a:effectLst/>
            </a:endParaRPr>
          </a:p>
          <a:p>
            <a:pPr marL="0" indent="0">
              <a:buNone/>
            </a:pPr>
            <a:endParaRPr lang="en-US" sz="4200" dirty="0"/>
          </a:p>
          <a:p>
            <a:pPr fontAlgn="t"/>
            <a:r>
              <a:rPr lang="en-US" sz="4200" dirty="0"/>
              <a:t>Annual filing of Personal/Relative and Financial Disclosure Statements of School Officials (</a:t>
            </a:r>
            <a:r>
              <a:rPr lang="en-US" sz="4200" i="1" dirty="0"/>
              <a:t>N.J.S.A.</a:t>
            </a:r>
            <a:r>
              <a:rPr lang="en-US" sz="4200" dirty="0"/>
              <a:t> 18A:12-26) </a:t>
            </a:r>
            <a:r>
              <a:rPr lang="en-US" sz="4200" b="1" dirty="0">
                <a:solidFill>
                  <a:srgbClr val="0070C0"/>
                </a:solidFill>
                <a:hlinkClick r:id="rId6"/>
              </a:rPr>
              <a:t>https://homeroom5.doe.state.nj.us/ethics/</a:t>
            </a:r>
            <a:endParaRPr lang="en-US" sz="4200" b="1" dirty="0">
              <a:solidFill>
                <a:srgbClr val="0070C0"/>
              </a:solidFill>
            </a:endParaRPr>
          </a:p>
          <a:p>
            <a:pPr fontAlgn="t"/>
            <a:endParaRPr lang="en-US" sz="4200" b="1" dirty="0">
              <a:solidFill>
                <a:srgbClr val="0070C0"/>
              </a:solidFill>
            </a:endParaRPr>
          </a:p>
          <a:p>
            <a:pPr fontAlgn="t"/>
            <a:r>
              <a:rPr lang="en-US" sz="4200" b="1" dirty="0">
                <a:solidFill>
                  <a:srgbClr val="0070C0"/>
                </a:solidFill>
              </a:rPr>
              <a:t>Filing deadline - April 30 / 30 Days after taking office </a:t>
            </a:r>
          </a:p>
          <a:p>
            <a:pPr fontAlgn="t"/>
            <a:endParaRPr lang="en-US" sz="2800" b="1" dirty="0">
              <a:solidFill>
                <a:srgbClr val="0070C0"/>
              </a:solidFill>
            </a:endParaRPr>
          </a:p>
          <a:p>
            <a:pPr marL="64008" indent="0">
              <a:buNone/>
            </a:pPr>
            <a:br>
              <a:rPr lang="en-US" sz="2400" dirty="0"/>
            </a:b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2723802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fontScale="90000"/>
          </a:bodyPr>
          <a:lstStyle/>
          <a:p>
            <a:pPr algn="ctr"/>
            <a:r>
              <a:rPr lang="en-US" dirty="0"/>
              <a:t>Personal/Relative and Financial Disclosures – Case Law Update</a:t>
            </a:r>
          </a:p>
        </p:txBody>
      </p:sp>
      <p:sp>
        <p:nvSpPr>
          <p:cNvPr id="3" name="Content Placeholder 2"/>
          <p:cNvSpPr>
            <a:spLocks noGrp="1"/>
          </p:cNvSpPr>
          <p:nvPr>
            <p:ph idx="1"/>
          </p:nvPr>
        </p:nvSpPr>
        <p:spPr>
          <a:xfrm>
            <a:off x="152402" y="1676400"/>
            <a:ext cx="8863780" cy="4777530"/>
          </a:xfrm>
        </p:spPr>
        <p:txBody>
          <a:bodyPr>
            <a:normAutofit lnSpcReduction="10000"/>
          </a:bodyPr>
          <a:lstStyle/>
          <a:p>
            <a:pPr marL="64008" indent="0" algn="ctr">
              <a:buNone/>
            </a:pPr>
            <a:r>
              <a:rPr lang="en-US" b="1" dirty="0">
                <a:solidFill>
                  <a:srgbClr val="0070C0"/>
                </a:solidFill>
              </a:rPr>
              <a:t>2021 - 2022 School Ethics Act Violations</a:t>
            </a:r>
          </a:p>
          <a:p>
            <a:pPr marL="64008" indent="0" algn="ctr">
              <a:buNone/>
            </a:pPr>
            <a:r>
              <a:rPr lang="en-US" b="1" dirty="0">
                <a:solidFill>
                  <a:srgbClr val="0070C0"/>
                </a:solidFill>
              </a:rPr>
              <a:t>What Was the Penalty?</a:t>
            </a:r>
          </a:p>
          <a:p>
            <a:pPr marL="406908"/>
            <a:r>
              <a:rPr lang="en-US" sz="2400" dirty="0"/>
              <a:t>School Official found to have violated the School Ethics Act by </a:t>
            </a:r>
            <a:r>
              <a:rPr lang="en-US" sz="2400" b="1" dirty="0"/>
              <a:t>failing to file </a:t>
            </a:r>
            <a:r>
              <a:rPr lang="en-US" sz="2400" dirty="0"/>
              <a:t>the official’s Personal/Relative and Financial Disclosure Forms.</a:t>
            </a:r>
          </a:p>
          <a:p>
            <a:pPr marL="406908"/>
            <a:r>
              <a:rPr lang="en-US" sz="2400" dirty="0"/>
              <a:t>School Official found to have violated the School Ethics Act by </a:t>
            </a:r>
            <a:r>
              <a:rPr lang="en-US" sz="2400" b="1" dirty="0"/>
              <a:t>failing to timely file </a:t>
            </a:r>
            <a:r>
              <a:rPr lang="en-US" sz="2400" dirty="0"/>
              <a:t>the official’s Personal/Relative and Financial Disclosure Forms. (</a:t>
            </a:r>
            <a:r>
              <a:rPr lang="en-US" sz="2400" b="1" dirty="0"/>
              <a:t>After OTS, before SEC/Commissioner</a:t>
            </a:r>
            <a:r>
              <a:rPr lang="en-US" sz="2400" dirty="0"/>
              <a:t>)</a:t>
            </a:r>
          </a:p>
          <a:p>
            <a:pPr marL="406908"/>
            <a:r>
              <a:rPr lang="en-US" sz="2400" dirty="0"/>
              <a:t>School Official found to have violated the School Ethics Act by </a:t>
            </a:r>
            <a:r>
              <a:rPr lang="en-US" sz="2400" b="1" dirty="0"/>
              <a:t>failing to timely file </a:t>
            </a:r>
            <a:r>
              <a:rPr lang="en-US" sz="2400" dirty="0"/>
              <a:t>the official’s Personal/Relative and Financial Disclosure Forms with </a:t>
            </a:r>
            <a:r>
              <a:rPr lang="en-US" sz="2400" b="1" dirty="0"/>
              <a:t>past history of untimely filing</a:t>
            </a:r>
            <a:r>
              <a:rPr lang="en-US" sz="2400" dirty="0"/>
              <a:t>. (</a:t>
            </a:r>
            <a:r>
              <a:rPr lang="en-US" sz="2400" b="1" dirty="0"/>
              <a:t>After OTS, before SEC/Commissioner)</a:t>
            </a:r>
          </a:p>
          <a:p>
            <a:pPr marL="406908"/>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4056992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fontScale="90000"/>
          </a:bodyPr>
          <a:lstStyle/>
          <a:p>
            <a:pPr algn="ctr"/>
            <a:r>
              <a:rPr lang="en-US" u="sng" dirty="0"/>
              <a:t>Personal/Relative and Financial Disclosures – Case Law Update</a:t>
            </a:r>
          </a:p>
        </p:txBody>
      </p:sp>
      <p:sp>
        <p:nvSpPr>
          <p:cNvPr id="3" name="Content Placeholder 2"/>
          <p:cNvSpPr>
            <a:spLocks noGrp="1"/>
          </p:cNvSpPr>
          <p:nvPr>
            <p:ph idx="1"/>
          </p:nvPr>
        </p:nvSpPr>
        <p:spPr>
          <a:xfrm>
            <a:off x="152402" y="1676400"/>
            <a:ext cx="8863780" cy="4777530"/>
          </a:xfrm>
        </p:spPr>
        <p:txBody>
          <a:bodyPr>
            <a:normAutofit fontScale="85000" lnSpcReduction="10000"/>
          </a:bodyPr>
          <a:lstStyle/>
          <a:p>
            <a:pPr marL="64008" indent="0" algn="ctr">
              <a:buNone/>
            </a:pPr>
            <a:r>
              <a:rPr lang="en-US" b="1" dirty="0">
                <a:solidFill>
                  <a:srgbClr val="0070C0"/>
                </a:solidFill>
              </a:rPr>
              <a:t>2021 - 2022 School Ethics Act Violations</a:t>
            </a:r>
          </a:p>
          <a:p>
            <a:pPr marL="64008" indent="0" algn="ctr">
              <a:buNone/>
            </a:pPr>
            <a:r>
              <a:rPr lang="en-US" b="1" dirty="0">
                <a:solidFill>
                  <a:srgbClr val="0070C0"/>
                </a:solidFill>
              </a:rPr>
              <a:t>What Was the Penalty?</a:t>
            </a:r>
          </a:p>
          <a:p>
            <a:pPr marL="406908"/>
            <a:r>
              <a:rPr lang="en-US" sz="2400" dirty="0"/>
              <a:t>School Official found to have violated the School Ethics Act by </a:t>
            </a:r>
            <a:r>
              <a:rPr lang="en-US" sz="2400" b="1" dirty="0"/>
              <a:t>failing to file </a:t>
            </a:r>
            <a:r>
              <a:rPr lang="en-US" sz="2400" dirty="0"/>
              <a:t>the official’s Personal/Relative and Financial Disclosure Forms. </a:t>
            </a:r>
          </a:p>
          <a:p>
            <a:pPr marL="806958" lvl="1"/>
            <a:r>
              <a:rPr lang="en-US" sz="2000" dirty="0"/>
              <a:t>Moore 1/8/21, Vandergrift 1/8/21, Lake 10/7/21, </a:t>
            </a:r>
            <a:r>
              <a:rPr lang="en-US" sz="2000" dirty="0" err="1"/>
              <a:t>Pachay</a:t>
            </a:r>
            <a:r>
              <a:rPr lang="en-US" sz="2000" dirty="0"/>
              <a:t> 10/7/21, Metzger 10/7/21 – </a:t>
            </a:r>
            <a:r>
              <a:rPr lang="en-US" sz="2000" b="1" dirty="0"/>
              <a:t>Removal and admonishment for causing the unnecessary expenditure of administrative and adjudicative resources at both State and local levels.</a:t>
            </a:r>
          </a:p>
          <a:p>
            <a:pPr marL="806958" lvl="1"/>
            <a:r>
              <a:rPr lang="en-US" sz="2000" dirty="0"/>
              <a:t>Cruz 10/7/21, Agosto 10/7/21, Maldonado 10/7/2021 </a:t>
            </a:r>
            <a:r>
              <a:rPr lang="en-US" sz="2000" b="1" dirty="0"/>
              <a:t>- Censure and admonishment for causing the unnecessary expenditure of administrative resources at both State and local levels. (not on board)</a:t>
            </a:r>
          </a:p>
          <a:p>
            <a:pPr marL="406908"/>
            <a:r>
              <a:rPr lang="en-US" sz="2400" dirty="0"/>
              <a:t>School Official found to have violated the School Ethics Act by </a:t>
            </a:r>
            <a:r>
              <a:rPr lang="en-US" sz="2400" b="1" dirty="0"/>
              <a:t>failing to timely file </a:t>
            </a:r>
            <a:r>
              <a:rPr lang="en-US" sz="2400" dirty="0"/>
              <a:t>the official’s Personal/Relative and Financial Disclosure Forms. (After OTS, before SEC)</a:t>
            </a:r>
          </a:p>
          <a:p>
            <a:pPr marL="806958" lvl="1"/>
            <a:r>
              <a:rPr lang="en-US" sz="2000" dirty="0"/>
              <a:t>Anderson 10/7/21  </a:t>
            </a:r>
            <a:r>
              <a:rPr lang="en-US" sz="2000" b="1" dirty="0"/>
              <a:t>– Reprimand and admonishment for causing the unnecessary expenditure of administrative and adjudicative resources at both State and local levels.</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84925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fontScale="90000"/>
          </a:bodyPr>
          <a:lstStyle/>
          <a:p>
            <a:pPr algn="ctr"/>
            <a:r>
              <a:rPr lang="en-US" u="sng" dirty="0"/>
              <a:t>Personal/Relative and Financial Disclosures – Case Law Update</a:t>
            </a:r>
          </a:p>
        </p:txBody>
      </p:sp>
      <p:sp>
        <p:nvSpPr>
          <p:cNvPr id="3" name="Content Placeholder 2"/>
          <p:cNvSpPr>
            <a:spLocks noGrp="1"/>
          </p:cNvSpPr>
          <p:nvPr>
            <p:ph idx="1"/>
          </p:nvPr>
        </p:nvSpPr>
        <p:spPr>
          <a:xfrm>
            <a:off x="152402" y="1676400"/>
            <a:ext cx="8863780" cy="4777530"/>
          </a:xfrm>
        </p:spPr>
        <p:txBody>
          <a:bodyPr>
            <a:normAutofit fontScale="92500" lnSpcReduction="20000"/>
          </a:bodyPr>
          <a:lstStyle/>
          <a:p>
            <a:pPr marL="64008" indent="0" algn="ctr">
              <a:buNone/>
            </a:pPr>
            <a:r>
              <a:rPr lang="en-US" b="1" dirty="0">
                <a:solidFill>
                  <a:srgbClr val="0070C0"/>
                </a:solidFill>
              </a:rPr>
              <a:t>2021 - 2022 School Ethics Act Violations</a:t>
            </a:r>
          </a:p>
          <a:p>
            <a:pPr marL="64008" indent="0" algn="ctr">
              <a:buNone/>
            </a:pPr>
            <a:r>
              <a:rPr lang="en-US" b="1" dirty="0">
                <a:solidFill>
                  <a:srgbClr val="0070C0"/>
                </a:solidFill>
              </a:rPr>
              <a:t>What Was the Penalty?</a:t>
            </a:r>
          </a:p>
          <a:p>
            <a:pPr marL="406908"/>
            <a:r>
              <a:rPr lang="en-US" sz="2400" dirty="0"/>
              <a:t>School Official found to have violated the School Ethics Act by </a:t>
            </a:r>
            <a:r>
              <a:rPr lang="en-US" sz="2400" b="1" dirty="0"/>
              <a:t>failing to timely file </a:t>
            </a:r>
            <a:r>
              <a:rPr lang="en-US" sz="2400" dirty="0"/>
              <a:t>the official’s Personal/Relative and Financial Disclosure Forms. (After OTS/SEC, before Commissioner)</a:t>
            </a:r>
          </a:p>
          <a:p>
            <a:pPr marL="806958" lvl="1"/>
            <a:r>
              <a:rPr lang="en-US" sz="2000" dirty="0"/>
              <a:t>Lopez 10/18/2019 – </a:t>
            </a:r>
            <a:r>
              <a:rPr lang="en-US" sz="2000" b="1" dirty="0"/>
              <a:t>30-day suspension and admonishment for causing the unnecessary expenditure of administrative and adjudicative resources at both State and local levels.</a:t>
            </a:r>
          </a:p>
          <a:p>
            <a:pPr marL="806958" lvl="1"/>
            <a:endParaRPr lang="en-US" sz="2000" dirty="0"/>
          </a:p>
          <a:p>
            <a:pPr marL="406908"/>
            <a:r>
              <a:rPr lang="en-US" sz="2400" dirty="0"/>
              <a:t>School Official found to have violated the School Ethics Act by </a:t>
            </a:r>
            <a:r>
              <a:rPr lang="en-US" sz="2400" b="1" dirty="0"/>
              <a:t>failing to timely file </a:t>
            </a:r>
            <a:r>
              <a:rPr lang="en-US" sz="2400" dirty="0"/>
              <a:t>the official’s Personal/Relative and Financial Disclosure Forms with </a:t>
            </a:r>
            <a:r>
              <a:rPr lang="en-US" sz="2400" b="1" dirty="0"/>
              <a:t>past history of untimely filing</a:t>
            </a:r>
            <a:r>
              <a:rPr lang="en-US" sz="2400" dirty="0"/>
              <a:t>. (After OTS/SEC, before Comm.)</a:t>
            </a:r>
          </a:p>
          <a:p>
            <a:pPr marL="806958" lvl="1"/>
            <a:r>
              <a:rPr lang="en-US" sz="2000" dirty="0" err="1"/>
              <a:t>Nkabinde</a:t>
            </a:r>
            <a:r>
              <a:rPr lang="en-US" sz="2000" dirty="0"/>
              <a:t> 10/18/2019 – </a:t>
            </a:r>
            <a:r>
              <a:rPr lang="en-US" sz="2000" b="1" dirty="0"/>
              <a:t>60-day suspension and admonishment for causing the unnecessary expenditure of administrative and adjudicative resources at both State and local levels.</a:t>
            </a:r>
          </a:p>
          <a:p>
            <a:pPr marL="806958"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2329045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none" dirty="0"/>
            </a:br>
            <a:br>
              <a:rPr lang="en-US" u="none" dirty="0"/>
            </a:br>
            <a:r>
              <a:rPr lang="en-US" i="1" dirty="0">
                <a:solidFill>
                  <a:srgbClr val="0070C0"/>
                </a:solidFill>
              </a:rPr>
              <a:t>board member training</a:t>
            </a:r>
            <a:br>
              <a:rPr lang="en-US" u="none" dirty="0"/>
            </a:br>
            <a:br>
              <a:rPr lang="en-US" u="none" dirty="0"/>
            </a:br>
            <a:endParaRPr lang="en-US" u="none" dirty="0"/>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908149458"/>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a:bodyPr>
          <a:lstStyle/>
          <a:p>
            <a:pPr algn="ctr"/>
            <a:r>
              <a:rPr lang="en-US" sz="4000" dirty="0"/>
              <a:t>Board Member Training</a:t>
            </a:r>
            <a:endParaRPr lang="en-US" sz="4000" u="sng" dirty="0"/>
          </a:p>
        </p:txBody>
      </p:sp>
      <p:sp>
        <p:nvSpPr>
          <p:cNvPr id="3" name="Content Placeholder 2"/>
          <p:cNvSpPr>
            <a:spLocks noGrp="1"/>
          </p:cNvSpPr>
          <p:nvPr>
            <p:ph idx="1"/>
          </p:nvPr>
        </p:nvSpPr>
        <p:spPr>
          <a:xfrm>
            <a:off x="152402" y="1676400"/>
            <a:ext cx="8863780" cy="4777530"/>
          </a:xfrm>
        </p:spPr>
        <p:txBody>
          <a:bodyPr>
            <a:normAutofit fontScale="92500"/>
          </a:bodyPr>
          <a:lstStyle/>
          <a:p>
            <a:pPr marL="64008" indent="0" algn="ctr">
              <a:buNone/>
            </a:pPr>
            <a:r>
              <a:rPr lang="en-US" sz="3500" b="1" i="1" dirty="0"/>
              <a:t>N.J.S.A. </a:t>
            </a:r>
            <a:r>
              <a:rPr lang="en-US" sz="3500" b="1" dirty="0"/>
              <a:t>18A:12-33</a:t>
            </a:r>
          </a:p>
          <a:p>
            <a:pPr marL="64008" indent="0" algn="ctr">
              <a:buNone/>
            </a:pPr>
            <a:endParaRPr lang="en-US" b="1" dirty="0"/>
          </a:p>
          <a:p>
            <a:pPr marL="406908"/>
            <a:r>
              <a:rPr lang="en-US" dirty="0"/>
              <a:t>Newly Elected or Appointed Board Member - First Term, First Year</a:t>
            </a:r>
          </a:p>
          <a:p>
            <a:pPr marL="806958" lvl="1"/>
            <a:r>
              <a:rPr lang="en-US" dirty="0"/>
              <a:t>Skills and Methods Necessary to Serve as a Board Member </a:t>
            </a:r>
          </a:p>
          <a:p>
            <a:pPr marL="806958" lvl="1"/>
            <a:r>
              <a:rPr lang="en-US" dirty="0"/>
              <a:t>Offered by NJSBA in consultation with NJASA, NJPSA, DOE</a:t>
            </a:r>
          </a:p>
          <a:p>
            <a:pPr marL="806958" lvl="1"/>
            <a:r>
              <a:rPr lang="en-US" dirty="0"/>
              <a:t>Includes QSAC Training - five key components: instruction and program; personnel; fiscal management; operations; and governance.</a:t>
            </a:r>
            <a:endParaRPr lang="en-US" b="1" dirty="0"/>
          </a:p>
          <a:p>
            <a:pPr marL="406908"/>
            <a:endParaRPr lang="en-US" sz="2400" dirty="0"/>
          </a:p>
          <a:p>
            <a:pPr marL="406908"/>
            <a:endParaRPr lang="en-US" sz="2400" dirty="0"/>
          </a:p>
          <a:p>
            <a:pPr marL="406908"/>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1538167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a:bodyPr>
          <a:lstStyle/>
          <a:p>
            <a:pPr algn="ctr"/>
            <a:r>
              <a:rPr lang="en-US" sz="4000" dirty="0"/>
              <a:t>Board Member Training</a:t>
            </a:r>
            <a:endParaRPr lang="en-US" sz="4000" u="sng" dirty="0"/>
          </a:p>
        </p:txBody>
      </p:sp>
      <p:sp>
        <p:nvSpPr>
          <p:cNvPr id="3" name="Content Placeholder 2"/>
          <p:cNvSpPr>
            <a:spLocks noGrp="1"/>
          </p:cNvSpPr>
          <p:nvPr>
            <p:ph idx="1"/>
          </p:nvPr>
        </p:nvSpPr>
        <p:spPr>
          <a:xfrm>
            <a:off x="152402" y="1676400"/>
            <a:ext cx="8863780" cy="4777530"/>
          </a:xfrm>
        </p:spPr>
        <p:txBody>
          <a:bodyPr>
            <a:normAutofit lnSpcReduction="10000"/>
          </a:bodyPr>
          <a:lstStyle/>
          <a:p>
            <a:pPr marL="64008" indent="0" algn="ctr">
              <a:buNone/>
            </a:pPr>
            <a:r>
              <a:rPr lang="en-US" b="1" i="1" dirty="0"/>
              <a:t>N.J.S.A. </a:t>
            </a:r>
            <a:r>
              <a:rPr lang="en-US" b="1" dirty="0"/>
              <a:t>18A:12-33</a:t>
            </a:r>
          </a:p>
          <a:p>
            <a:pPr marL="64008" indent="0" algn="ctr">
              <a:buNone/>
            </a:pPr>
            <a:endParaRPr lang="en-US" b="1" dirty="0"/>
          </a:p>
          <a:p>
            <a:pPr marL="406908"/>
            <a:r>
              <a:rPr lang="en-US" sz="2800" dirty="0"/>
              <a:t>Newly Elected or Appointed Board Member</a:t>
            </a:r>
          </a:p>
          <a:p>
            <a:pPr marL="806958" lvl="1"/>
            <a:r>
              <a:rPr lang="en-US" sz="2400" dirty="0"/>
              <a:t>First Term, Second or Third Year – School District Governance</a:t>
            </a:r>
          </a:p>
          <a:p>
            <a:pPr marL="406908"/>
            <a:r>
              <a:rPr lang="en-US" sz="2800" dirty="0"/>
              <a:t>Re-elected or Re-appointed Board Member</a:t>
            </a:r>
          </a:p>
          <a:p>
            <a:pPr marL="806958" lvl="1"/>
            <a:r>
              <a:rPr lang="en-US" sz="2400" dirty="0"/>
              <a:t>New Term, First Year</a:t>
            </a:r>
          </a:p>
          <a:p>
            <a:pPr marL="806958" lvl="1"/>
            <a:r>
              <a:rPr lang="en-US" sz="2800" dirty="0"/>
              <a:t>Advanced training program - relevant changes to New Jersey school law, other information deemed appropriate to enable the board member to serve more effectively.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3853116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fontScale="90000"/>
          </a:bodyPr>
          <a:lstStyle/>
          <a:p>
            <a:pPr algn="ctr"/>
            <a:r>
              <a:rPr lang="en-US" dirty="0"/>
              <a:t>Board Member Training</a:t>
            </a:r>
            <a:r>
              <a:rPr lang="en-US" u="sng" dirty="0"/>
              <a:t> – Case Law Update</a:t>
            </a:r>
          </a:p>
        </p:txBody>
      </p:sp>
      <p:sp>
        <p:nvSpPr>
          <p:cNvPr id="3" name="Content Placeholder 2"/>
          <p:cNvSpPr>
            <a:spLocks noGrp="1"/>
          </p:cNvSpPr>
          <p:nvPr>
            <p:ph idx="1"/>
          </p:nvPr>
        </p:nvSpPr>
        <p:spPr>
          <a:xfrm>
            <a:off x="152402" y="1676400"/>
            <a:ext cx="8863780" cy="4777530"/>
          </a:xfrm>
        </p:spPr>
        <p:txBody>
          <a:bodyPr>
            <a:normAutofit/>
          </a:bodyPr>
          <a:lstStyle/>
          <a:p>
            <a:pPr marL="64008" indent="0" algn="ctr">
              <a:buNone/>
            </a:pPr>
            <a:r>
              <a:rPr lang="en-US" b="1" dirty="0">
                <a:solidFill>
                  <a:srgbClr val="0070C0"/>
                </a:solidFill>
              </a:rPr>
              <a:t>2021 - 2022 School Ethics Act Violations</a:t>
            </a:r>
          </a:p>
          <a:p>
            <a:pPr marL="64008" indent="0" algn="ctr">
              <a:buNone/>
            </a:pPr>
            <a:r>
              <a:rPr lang="en-US" b="1" dirty="0">
                <a:solidFill>
                  <a:srgbClr val="0070C0"/>
                </a:solidFill>
              </a:rPr>
              <a:t>What Was the Penalty?</a:t>
            </a:r>
          </a:p>
          <a:p>
            <a:pPr marL="406908"/>
            <a:r>
              <a:rPr lang="en-US" sz="2400" dirty="0"/>
              <a:t>School Official found to have violated the School Ethics Act by </a:t>
            </a:r>
            <a:r>
              <a:rPr lang="en-US" sz="2400" b="1" dirty="0"/>
              <a:t>failing to timely complete required training</a:t>
            </a:r>
            <a:r>
              <a:rPr lang="en-US" sz="2400" dirty="0"/>
              <a:t>. (After OTS, before SEC/Commissioner)</a:t>
            </a:r>
            <a:endParaRPr lang="en-US" sz="2000" dirty="0"/>
          </a:p>
          <a:p>
            <a:pPr marL="406908"/>
            <a:r>
              <a:rPr lang="en-US" sz="2400" dirty="0"/>
              <a:t>School Official found to have violated the School Ethics Act by </a:t>
            </a:r>
            <a:r>
              <a:rPr lang="en-US" sz="2400" b="1" dirty="0"/>
              <a:t>failing to timely complete required training with past history of untimely filing. </a:t>
            </a:r>
            <a:r>
              <a:rPr lang="en-US" sz="2400" dirty="0"/>
              <a:t>(After OTS, before SEC/Commissioner)</a:t>
            </a:r>
          </a:p>
          <a:p>
            <a:pPr marL="406908"/>
            <a:r>
              <a:rPr lang="en-US" sz="2400" dirty="0"/>
              <a:t>School Official found to have violated the School Ethics Act by </a:t>
            </a:r>
            <a:r>
              <a:rPr lang="en-US" sz="2400" b="1" dirty="0"/>
              <a:t>failing to complete required training. </a:t>
            </a:r>
            <a:endParaRPr lang="en-US" sz="2000" b="1" dirty="0"/>
          </a:p>
          <a:p>
            <a:pPr marL="406908"/>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517712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fontScale="90000"/>
          </a:bodyPr>
          <a:lstStyle/>
          <a:p>
            <a:pPr algn="ctr"/>
            <a:r>
              <a:rPr lang="en-US" dirty="0"/>
              <a:t>Board Member Training</a:t>
            </a:r>
            <a:r>
              <a:rPr lang="en-US" u="sng" dirty="0"/>
              <a:t> – Case Law Update</a:t>
            </a:r>
          </a:p>
        </p:txBody>
      </p:sp>
      <p:sp>
        <p:nvSpPr>
          <p:cNvPr id="3" name="Content Placeholder 2"/>
          <p:cNvSpPr>
            <a:spLocks noGrp="1"/>
          </p:cNvSpPr>
          <p:nvPr>
            <p:ph idx="1"/>
          </p:nvPr>
        </p:nvSpPr>
        <p:spPr>
          <a:xfrm>
            <a:off x="152402" y="1676400"/>
            <a:ext cx="8863780" cy="4777530"/>
          </a:xfrm>
        </p:spPr>
        <p:txBody>
          <a:bodyPr>
            <a:normAutofit/>
          </a:bodyPr>
          <a:lstStyle/>
          <a:p>
            <a:pPr marL="64008" indent="0" algn="ctr">
              <a:buNone/>
            </a:pPr>
            <a:r>
              <a:rPr lang="en-US" b="1" dirty="0">
                <a:solidFill>
                  <a:srgbClr val="0070C0"/>
                </a:solidFill>
              </a:rPr>
              <a:t>2021 - 2022 School Ethics Act Violations</a:t>
            </a:r>
          </a:p>
          <a:p>
            <a:pPr marL="64008" indent="0" algn="ctr">
              <a:buNone/>
            </a:pPr>
            <a:r>
              <a:rPr lang="en-US" b="1" dirty="0">
                <a:solidFill>
                  <a:srgbClr val="0070C0"/>
                </a:solidFill>
              </a:rPr>
              <a:t>What Was the Penalty?</a:t>
            </a:r>
            <a:endParaRPr lang="en-US" sz="2000" dirty="0">
              <a:solidFill>
                <a:srgbClr val="0070C0"/>
              </a:solidFill>
            </a:endParaRPr>
          </a:p>
          <a:p>
            <a:pPr marL="406908"/>
            <a:r>
              <a:rPr lang="en-US" sz="2400" dirty="0"/>
              <a:t>School Official found to have violated the School Ethics Act by </a:t>
            </a:r>
            <a:r>
              <a:rPr lang="en-US" sz="2400" b="1" dirty="0"/>
              <a:t>failing to timely complete required training</a:t>
            </a:r>
            <a:r>
              <a:rPr lang="en-US" sz="2400" dirty="0"/>
              <a:t>. (After OTS, before SEC/Commissioner)</a:t>
            </a:r>
          </a:p>
          <a:p>
            <a:pPr marL="806958" lvl="1"/>
            <a:r>
              <a:rPr lang="en-US" sz="2000" dirty="0"/>
              <a:t>Beasley 10/13/21, </a:t>
            </a:r>
            <a:r>
              <a:rPr lang="en-US" sz="2000" dirty="0" err="1"/>
              <a:t>Garciga</a:t>
            </a:r>
            <a:r>
              <a:rPr lang="en-US" sz="2000" dirty="0"/>
              <a:t> 10/13/21, </a:t>
            </a:r>
            <a:r>
              <a:rPr lang="en-US" sz="2000" dirty="0" err="1"/>
              <a:t>Pantoliano</a:t>
            </a:r>
            <a:r>
              <a:rPr lang="en-US" sz="2000" dirty="0"/>
              <a:t> 10/13/21, Davis 10/13/21, </a:t>
            </a:r>
            <a:r>
              <a:rPr lang="en-US" sz="2000" dirty="0" err="1"/>
              <a:t>Yedman</a:t>
            </a:r>
            <a:r>
              <a:rPr lang="en-US" sz="2000" dirty="0"/>
              <a:t> 10/13/21, DeFeo 10/13/21, Fabian 10/13/21, Henderson 10/13/21, Manning 10/13/21, </a:t>
            </a:r>
            <a:r>
              <a:rPr lang="en-US" sz="2000" dirty="0" err="1"/>
              <a:t>Oshin</a:t>
            </a:r>
            <a:r>
              <a:rPr lang="en-US" sz="2000" dirty="0"/>
              <a:t> 10/13/21, </a:t>
            </a:r>
            <a:r>
              <a:rPr lang="en-US" sz="2000" dirty="0" err="1"/>
              <a:t>Persuad</a:t>
            </a:r>
            <a:r>
              <a:rPr lang="en-US" sz="2000" dirty="0"/>
              <a:t> 10/13/21, Sills 10/13/21, Mikhail 10/13/21, Lai, 10/13/21, Puri 10/13/21, Kahn 10/28/21, Torres – </a:t>
            </a:r>
            <a:r>
              <a:rPr lang="en-US" sz="2000" dirty="0" err="1"/>
              <a:t>Izquierdo</a:t>
            </a:r>
            <a:r>
              <a:rPr lang="en-US" sz="2000" dirty="0"/>
              <a:t> 1/12/22 </a:t>
            </a:r>
          </a:p>
          <a:p>
            <a:pPr marL="806958" lvl="1"/>
            <a:r>
              <a:rPr lang="en-US" sz="2000" b="1" dirty="0"/>
              <a:t>reprimand and admonishment for causing the unnecessary expenditure of administrative and adjudicative resources at both State and local levels.</a:t>
            </a:r>
          </a:p>
          <a:p>
            <a:pPr marL="806958" lvl="1"/>
            <a:endParaRPr lang="en-US" sz="2000" dirty="0"/>
          </a:p>
          <a:p>
            <a:pPr marL="806958" lvl="1"/>
            <a:endParaRPr lang="en-US" sz="2000" dirty="0"/>
          </a:p>
          <a:p>
            <a:pPr marL="806958"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2426478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fontScale="90000"/>
          </a:bodyPr>
          <a:lstStyle/>
          <a:p>
            <a:pPr algn="ctr"/>
            <a:r>
              <a:rPr lang="en-US" dirty="0"/>
              <a:t>Board Member Training</a:t>
            </a:r>
            <a:r>
              <a:rPr lang="en-US" u="sng" dirty="0"/>
              <a:t> – Case Law Update</a:t>
            </a:r>
          </a:p>
        </p:txBody>
      </p:sp>
      <p:sp>
        <p:nvSpPr>
          <p:cNvPr id="3" name="Content Placeholder 2"/>
          <p:cNvSpPr>
            <a:spLocks noGrp="1"/>
          </p:cNvSpPr>
          <p:nvPr>
            <p:ph idx="1"/>
          </p:nvPr>
        </p:nvSpPr>
        <p:spPr>
          <a:xfrm>
            <a:off x="152402" y="1676400"/>
            <a:ext cx="8863780" cy="4777530"/>
          </a:xfrm>
        </p:spPr>
        <p:txBody>
          <a:bodyPr>
            <a:normAutofit/>
          </a:bodyPr>
          <a:lstStyle/>
          <a:p>
            <a:pPr marL="64008" indent="0" algn="ctr">
              <a:buNone/>
            </a:pPr>
            <a:r>
              <a:rPr lang="en-US" b="1" dirty="0">
                <a:solidFill>
                  <a:srgbClr val="0070C0"/>
                </a:solidFill>
              </a:rPr>
              <a:t>2021 - 2022 School Ethics Act Violations</a:t>
            </a:r>
          </a:p>
          <a:p>
            <a:pPr marL="64008" indent="0" algn="ctr">
              <a:buNone/>
            </a:pPr>
            <a:r>
              <a:rPr lang="en-US" b="1" dirty="0">
                <a:solidFill>
                  <a:srgbClr val="0070C0"/>
                </a:solidFill>
              </a:rPr>
              <a:t>What Was the Penalty?</a:t>
            </a:r>
            <a:endParaRPr lang="en-US" sz="2000" dirty="0">
              <a:solidFill>
                <a:srgbClr val="0070C0"/>
              </a:solidFill>
            </a:endParaRPr>
          </a:p>
          <a:p>
            <a:pPr marL="406908"/>
            <a:r>
              <a:rPr lang="en-US" sz="2400" dirty="0"/>
              <a:t>School Official found to have violated the School Ethics Act by </a:t>
            </a:r>
            <a:r>
              <a:rPr lang="en-US" sz="2400" b="1" dirty="0"/>
              <a:t>failing to timely complete required training with past history of untimely filing. </a:t>
            </a:r>
            <a:r>
              <a:rPr lang="en-US" sz="2400" dirty="0"/>
              <a:t>(After OTS/SEC, before Commissioner)</a:t>
            </a:r>
          </a:p>
          <a:p>
            <a:pPr marL="806958" lvl="1"/>
            <a:r>
              <a:rPr lang="en-US" sz="2400" dirty="0"/>
              <a:t>Abadie 10/7/21, Flores 10/7/21, Hall 10/7/21  </a:t>
            </a:r>
          </a:p>
          <a:p>
            <a:pPr marL="806958" lvl="1"/>
            <a:r>
              <a:rPr lang="en-US" sz="2400" b="1" dirty="0"/>
              <a:t>30 day suspension and admonishment for causing the unnecessary expenditure of administrative and adjudicative resources at both State and local levels.</a:t>
            </a:r>
          </a:p>
          <a:p>
            <a:pPr marL="806958" lvl="1"/>
            <a:endParaRPr lang="en-US" sz="2000" dirty="0"/>
          </a:p>
          <a:p>
            <a:pPr marL="806958" lvl="1"/>
            <a:endParaRPr lang="en-US" sz="2000" dirty="0"/>
          </a:p>
          <a:p>
            <a:pPr marL="806958"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256757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pPr algn="ctr"/>
            <a:br>
              <a:rPr lang="en-US" b="1" u="sng" dirty="0"/>
            </a:br>
            <a:r>
              <a:rPr lang="en-US" u="sng" dirty="0"/>
              <a:t>School Official Ethics </a:t>
            </a:r>
            <a:br>
              <a:rPr lang="en-US" u="sng" dirty="0"/>
            </a:br>
            <a:r>
              <a:rPr lang="en-US" dirty="0"/>
              <a:t>School Official</a:t>
            </a:r>
            <a:r>
              <a:rPr lang="en-US" u="sng" dirty="0"/>
              <a:t> Roles and Responsibilities</a:t>
            </a:r>
            <a:br>
              <a:rPr lang="en-US" b="1" u="sng" dirty="0"/>
            </a:br>
            <a:endParaRPr lang="en-US" sz="3600" b="1" dirty="0"/>
          </a:p>
        </p:txBody>
      </p:sp>
      <p:sp>
        <p:nvSpPr>
          <p:cNvPr id="3" name="Content Placeholder 2"/>
          <p:cNvSpPr>
            <a:spLocks noGrp="1"/>
          </p:cNvSpPr>
          <p:nvPr>
            <p:ph idx="1"/>
          </p:nvPr>
        </p:nvSpPr>
        <p:spPr>
          <a:xfrm>
            <a:off x="609600" y="1600200"/>
            <a:ext cx="8382000" cy="4525963"/>
          </a:xfrm>
        </p:spPr>
        <p:txBody>
          <a:bodyPr>
            <a:normAutofit/>
          </a:bodyPr>
          <a:lstStyle/>
          <a:p>
            <a:pPr marL="0" indent="0">
              <a:buNone/>
            </a:pPr>
            <a:endParaRPr lang="en-US" i="1" dirty="0"/>
          </a:p>
          <a:p>
            <a:r>
              <a:rPr lang="en-US" i="1" dirty="0"/>
              <a:t> N.J.S.A. </a:t>
            </a:r>
            <a:r>
              <a:rPr lang="en-US" dirty="0"/>
              <a:t>18A:12-2 – Board Member Conflict of Interest Law</a:t>
            </a:r>
          </a:p>
          <a:p>
            <a:endParaRPr lang="en-US" dirty="0"/>
          </a:p>
          <a:p>
            <a:r>
              <a:rPr lang="en-US" dirty="0"/>
              <a:t>Nepotism Regulation – </a:t>
            </a:r>
            <a:r>
              <a:rPr lang="en-US" i="1" dirty="0"/>
              <a:t>N.J.A.C. </a:t>
            </a:r>
            <a:r>
              <a:rPr lang="en-US" dirty="0"/>
              <a:t>6A:23A-6.2</a:t>
            </a:r>
          </a:p>
          <a:p>
            <a:endParaRPr lang="en-US" dirty="0"/>
          </a:p>
          <a:p>
            <a:r>
              <a:rPr lang="en-US" dirty="0"/>
              <a:t>School Ethics Act - </a:t>
            </a:r>
            <a:r>
              <a:rPr lang="en-US" i="1" dirty="0"/>
              <a:t>N.J.S.A</a:t>
            </a:r>
            <a:r>
              <a:rPr lang="en-US" dirty="0"/>
              <a:t>. 18A:12-21 </a:t>
            </a:r>
            <a:r>
              <a:rPr lang="en-US" i="1" dirty="0"/>
              <a:t>et. seq.</a:t>
            </a:r>
          </a:p>
          <a:p>
            <a:endParaRPr lang="en-US" i="1" dirty="0"/>
          </a:p>
          <a:p>
            <a:endParaRPr lang="en-US" dirty="0"/>
          </a:p>
          <a:p>
            <a:endParaRPr lang="en-US" sz="3200" dirty="0"/>
          </a:p>
          <a:p>
            <a:pPr lvl="1">
              <a:buFont typeface="Courier New" pitchFamily="49" charset="0"/>
              <a:buChar char="o"/>
            </a:pPr>
            <a:endParaRPr lang="en-US" dirty="0"/>
          </a:p>
          <a:p>
            <a:pPr lvl="1">
              <a:buFont typeface="Courier New" pitchFamily="49" charset="0"/>
              <a:buChar char="o"/>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03874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63780" cy="1143000"/>
          </a:xfrm>
        </p:spPr>
        <p:txBody>
          <a:bodyPr>
            <a:normAutofit fontScale="90000"/>
          </a:bodyPr>
          <a:lstStyle/>
          <a:p>
            <a:pPr algn="ctr"/>
            <a:r>
              <a:rPr lang="en-US" dirty="0"/>
              <a:t>Board Member Training</a:t>
            </a:r>
            <a:r>
              <a:rPr lang="en-US" u="sng" dirty="0"/>
              <a:t> – Case Law Update</a:t>
            </a:r>
          </a:p>
        </p:txBody>
      </p:sp>
      <p:sp>
        <p:nvSpPr>
          <p:cNvPr id="3" name="Content Placeholder 2"/>
          <p:cNvSpPr>
            <a:spLocks noGrp="1"/>
          </p:cNvSpPr>
          <p:nvPr>
            <p:ph idx="1"/>
          </p:nvPr>
        </p:nvSpPr>
        <p:spPr>
          <a:xfrm>
            <a:off x="152402" y="1676400"/>
            <a:ext cx="8863780" cy="4777530"/>
          </a:xfrm>
        </p:spPr>
        <p:txBody>
          <a:bodyPr>
            <a:normAutofit fontScale="77500" lnSpcReduction="20000"/>
          </a:bodyPr>
          <a:lstStyle/>
          <a:p>
            <a:pPr marL="64008" indent="0" algn="ctr">
              <a:buNone/>
            </a:pPr>
            <a:r>
              <a:rPr lang="en-US" sz="3600" b="1" dirty="0">
                <a:solidFill>
                  <a:srgbClr val="0070C0"/>
                </a:solidFill>
              </a:rPr>
              <a:t>2021 - 2022 School Ethics Act Violations</a:t>
            </a:r>
          </a:p>
          <a:p>
            <a:pPr marL="64008" indent="0" algn="ctr">
              <a:buNone/>
            </a:pPr>
            <a:r>
              <a:rPr lang="en-US" sz="3600" b="1" dirty="0">
                <a:solidFill>
                  <a:srgbClr val="0070C0"/>
                </a:solidFill>
              </a:rPr>
              <a:t>What Was the Penalty?</a:t>
            </a:r>
          </a:p>
          <a:p>
            <a:pPr marL="806958" lvl="1"/>
            <a:endParaRPr lang="en-US" sz="2000" dirty="0"/>
          </a:p>
          <a:p>
            <a:pPr marL="406908"/>
            <a:r>
              <a:rPr lang="en-US" dirty="0"/>
              <a:t>School Official found to have violated the School Ethics Act by </a:t>
            </a:r>
            <a:r>
              <a:rPr lang="en-US" b="1" dirty="0"/>
              <a:t>failing to complete required training</a:t>
            </a:r>
            <a:r>
              <a:rPr lang="en-US" dirty="0"/>
              <a:t>. SEC recommended penalty was 30 day suspension if completed before Comm’r, removal if not. </a:t>
            </a:r>
            <a:r>
              <a:rPr lang="en-US" sz="3200" dirty="0"/>
              <a:t>(After OTS/SEC/Commissioner)</a:t>
            </a:r>
            <a:endParaRPr lang="en-US" dirty="0"/>
          </a:p>
          <a:p>
            <a:pPr marL="806958" lvl="1"/>
            <a:r>
              <a:rPr lang="en-US" dirty="0"/>
              <a:t>Maldonado 3/15/21, </a:t>
            </a:r>
            <a:r>
              <a:rPr lang="en-US" dirty="0" err="1"/>
              <a:t>Siminski</a:t>
            </a:r>
            <a:r>
              <a:rPr lang="en-US" dirty="0"/>
              <a:t> 3/15/21, Crooks 3/15/21, Ashton 3/15/21, Doyle 10/14/21, </a:t>
            </a:r>
            <a:r>
              <a:rPr lang="en-US" dirty="0" err="1"/>
              <a:t>Fidgeon</a:t>
            </a:r>
            <a:r>
              <a:rPr lang="en-US" dirty="0"/>
              <a:t> 10/14/21, Gilliam 10/14/2021, </a:t>
            </a:r>
            <a:r>
              <a:rPr lang="en-US" dirty="0" err="1"/>
              <a:t>Kousha</a:t>
            </a:r>
            <a:r>
              <a:rPr lang="en-US" dirty="0"/>
              <a:t> 10/14/21, Lake 10/14/21, </a:t>
            </a:r>
            <a:r>
              <a:rPr lang="en-US" dirty="0" err="1"/>
              <a:t>Lamme</a:t>
            </a:r>
            <a:r>
              <a:rPr lang="en-US" dirty="0"/>
              <a:t> 10/14/21, Liu 10/14/21, Rainey-</a:t>
            </a:r>
            <a:r>
              <a:rPr lang="en-US" dirty="0" err="1"/>
              <a:t>Goka</a:t>
            </a:r>
            <a:r>
              <a:rPr lang="en-US" dirty="0"/>
              <a:t> 10/14/21, Rosen 10/14/21, </a:t>
            </a:r>
            <a:r>
              <a:rPr lang="en-US" dirty="0" err="1"/>
              <a:t>Asige</a:t>
            </a:r>
            <a:r>
              <a:rPr lang="en-US" dirty="0"/>
              <a:t> 10/14/21, </a:t>
            </a:r>
            <a:r>
              <a:rPr lang="en-US" dirty="0" err="1"/>
              <a:t>Tymann</a:t>
            </a:r>
            <a:r>
              <a:rPr lang="en-US" dirty="0"/>
              <a:t> 10/14/21</a:t>
            </a:r>
          </a:p>
          <a:p>
            <a:pPr marL="806958" lvl="1"/>
            <a:r>
              <a:rPr lang="en-US" b="1" dirty="0"/>
              <a:t>removal and admonishment for causing the unnecessary expenditure of administrative and adjudicative resources at both State and local levels.</a:t>
            </a:r>
          </a:p>
          <a:p>
            <a:pPr marL="806958" lvl="1"/>
            <a:endParaRPr lang="en-US" sz="2000" dirty="0"/>
          </a:p>
          <a:p>
            <a:pPr marL="806958"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3189026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none" dirty="0"/>
            </a:br>
            <a:br>
              <a:rPr lang="en-US" u="none" dirty="0"/>
            </a:br>
            <a:r>
              <a:rPr lang="en-US" i="1" u="none" dirty="0">
                <a:solidFill>
                  <a:srgbClr val="0070C0"/>
                </a:solidFill>
              </a:rPr>
              <a:t>school official ethics case law update</a:t>
            </a:r>
            <a:br>
              <a:rPr lang="en-US" u="none" dirty="0"/>
            </a:br>
            <a:br>
              <a:rPr lang="en-US" u="none" dirty="0"/>
            </a:br>
            <a:endParaRPr lang="en-US" u="none" dirty="0"/>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485670"/>
      </p:ext>
    </p:extLst>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200"/>
              </a:spcBef>
              <a:spcAft>
                <a:spcPts val="1200"/>
              </a:spcAft>
            </a:pPr>
            <a:br>
              <a:rPr kumimoji="0" lang="en-US" sz="4000" b="1" i="0" u="none" strike="noStrike" kern="1200" cap="none" spc="0" normalizeH="0" baseline="0" noProof="0" dirty="0">
                <a:ln>
                  <a:noFill/>
                </a:ln>
                <a:solidFill>
                  <a:srgbClr val="000000"/>
                </a:solidFill>
                <a:effectLst/>
                <a:uLnTx/>
                <a:uFillTx/>
                <a:ea typeface="+mn-ea"/>
                <a:cs typeface="+mn-cs"/>
              </a:rPr>
            </a:br>
            <a:r>
              <a:rPr kumimoji="0" lang="en-US" sz="4000" i="1" u="none" strike="noStrike" kern="1200" cap="none" spc="0" normalizeH="0" baseline="0" noProof="0" dirty="0">
                <a:ln>
                  <a:noFill/>
                </a:ln>
                <a:solidFill>
                  <a:srgbClr val="000000"/>
                </a:solidFill>
                <a:effectLst/>
                <a:uLnTx/>
                <a:uFillTx/>
                <a:ea typeface="+mn-ea"/>
                <a:cs typeface="+mn-cs"/>
              </a:rPr>
              <a:t>N.J.S.A. </a:t>
            </a:r>
            <a:r>
              <a:rPr kumimoji="0" lang="en-US" sz="4000" b="1" i="0" u="none" strike="noStrike" kern="1200" cap="none" spc="0" normalizeH="0" baseline="0" noProof="0" dirty="0">
                <a:ln>
                  <a:noFill/>
                </a:ln>
                <a:solidFill>
                  <a:srgbClr val="000000"/>
                </a:solidFill>
                <a:effectLst/>
                <a:uLnTx/>
                <a:uFillTx/>
                <a:ea typeface="+mn-ea"/>
                <a:cs typeface="+mn-cs"/>
              </a:rPr>
              <a:t>18</a:t>
            </a:r>
            <a:r>
              <a:rPr lang="en-US" cap="none" dirty="0">
                <a:solidFill>
                  <a:srgbClr val="000000"/>
                </a:solidFill>
                <a:ea typeface="+mn-ea"/>
                <a:cs typeface="+mn-cs"/>
              </a:rPr>
              <a:t>A:12-2</a:t>
            </a:r>
            <a:br>
              <a:rPr lang="en-US" cap="none" dirty="0">
                <a:solidFill>
                  <a:srgbClr val="000000"/>
                </a:solidFill>
                <a:ea typeface="+mn-ea"/>
                <a:cs typeface="+mn-cs"/>
              </a:rPr>
            </a:br>
            <a:r>
              <a:rPr lang="en-US" cap="none" dirty="0">
                <a:solidFill>
                  <a:srgbClr val="000000"/>
                </a:solidFill>
                <a:ea typeface="+mn-ea"/>
                <a:cs typeface="+mn-cs"/>
              </a:rPr>
              <a:t>Conflict of Interest</a:t>
            </a:r>
            <a:br>
              <a:rPr kumimoji="0" lang="en-US" sz="4000" b="1" i="0" u="none" strike="noStrike" kern="1200" cap="none" spc="0" normalizeH="0" baseline="0" noProof="0" dirty="0">
                <a:ln>
                  <a:noFill/>
                </a:ln>
                <a:solidFill>
                  <a:srgbClr val="000000"/>
                </a:solidFill>
                <a:effectLst/>
                <a:uLnTx/>
                <a:uFillTx/>
                <a:ea typeface="+mn-ea"/>
                <a:cs typeface="+mn-cs"/>
              </a:rPr>
            </a:br>
            <a:endParaRPr lang="en-US" u="none" dirty="0"/>
          </a:p>
        </p:txBody>
      </p:sp>
      <p:sp>
        <p:nvSpPr>
          <p:cNvPr id="3" name="Subtitle 2"/>
          <p:cNvSpPr>
            <a:spLocks noGrp="1"/>
          </p:cNvSpPr>
          <p:nvPr>
            <p:ph type="subTitle" idx="4294967295"/>
          </p:nvPr>
        </p:nvSpPr>
        <p:spPr>
          <a:xfrm>
            <a:off x="0" y="4953000"/>
            <a:ext cx="8578850" cy="1066800"/>
          </a:xfrm>
        </p:spPr>
        <p:txBody>
          <a:bodyPr anchor="b">
            <a:noAutofit/>
          </a:bodyPr>
          <a:lstStyle/>
          <a:p>
            <a:pPr marL="448056" indent="-384048">
              <a:defRPr/>
            </a:pPr>
            <a:endParaRPr lang="en-US" sz="1600" b="1" dirty="0">
              <a:solidFill>
                <a:srgbClr val="D87900"/>
              </a:solidFill>
            </a:endParaRPr>
          </a:p>
          <a:p>
            <a:pPr marL="448056" indent="-384048">
              <a:defRPr/>
            </a:pPr>
            <a:endParaRPr lang="en-US" sz="1600" b="1" dirty="0">
              <a:solidFill>
                <a:srgbClr val="D87900"/>
              </a:solidFill>
            </a:endParaRPr>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9643209"/>
      </p:ext>
    </p:extLst>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3686"/>
            <a:ext cx="9126071" cy="5752913"/>
          </a:xfrm>
        </p:spPr>
        <p:txBody>
          <a:bodyPr>
            <a:normAutofit fontScale="92500" lnSpcReduction="20000"/>
          </a:bodyPr>
          <a:lstStyle/>
          <a:p>
            <a:pPr marL="0" lvl="1" indent="0" algn="ctr">
              <a:buNone/>
            </a:pPr>
            <a:r>
              <a:rPr lang="en-US" sz="3300" b="1" i="1" dirty="0">
                <a:solidFill>
                  <a:srgbClr val="3B8EDE"/>
                </a:solidFill>
                <a:ea typeface="Times New Roman" panose="02020603050405020304" pitchFamily="18" charset="0"/>
              </a:rPr>
              <a:t>BOE of the Borough of Kinnelon v. </a:t>
            </a:r>
          </a:p>
          <a:p>
            <a:pPr marL="0" lvl="1" indent="0" algn="ctr">
              <a:buNone/>
            </a:pPr>
            <a:r>
              <a:rPr lang="en-US" sz="3300" b="1" i="1" dirty="0">
                <a:solidFill>
                  <a:srgbClr val="3B8EDE"/>
                </a:solidFill>
                <a:ea typeface="Times New Roman" panose="02020603050405020304" pitchFamily="18" charset="0"/>
              </a:rPr>
              <a:t>Karen D’Amico,  Commissioner 12/02/2021, remand 4/1/2022</a:t>
            </a:r>
            <a:r>
              <a:rPr lang="en-US" sz="3300" b="1" i="1" dirty="0">
                <a:solidFill>
                  <a:srgbClr val="3B8EDE"/>
                </a:solidFill>
                <a:effectLst/>
                <a:ea typeface="Times New Roman" panose="02020603050405020304" pitchFamily="18" charset="0"/>
              </a:rPr>
              <a:t> </a:t>
            </a:r>
          </a:p>
          <a:p>
            <a:pPr marL="0" lvl="1" indent="0" algn="ctr">
              <a:buNone/>
            </a:pPr>
            <a:endParaRPr lang="en-US" sz="1800" dirty="0">
              <a:solidFill>
                <a:srgbClr val="212529"/>
              </a:solidFill>
              <a:latin typeface="Times New Roman" panose="02020603050405020304" pitchFamily="18" charset="0"/>
              <a:ea typeface="Times New Roman" panose="02020603050405020304" pitchFamily="18" charset="0"/>
            </a:endParaRPr>
          </a:p>
          <a:p>
            <a:pPr marL="457200" lvl="1" indent="-457200">
              <a:buFont typeface="Arial" panose="020B0604020202020204" pitchFamily="34" charset="0"/>
              <a:buChar char="•"/>
            </a:pPr>
            <a:r>
              <a:rPr lang="en-US" sz="2400" dirty="0"/>
              <a:t>Board member’s spouse filed a </a:t>
            </a:r>
            <a:r>
              <a:rPr lang="en-US" sz="2400" b="1" dirty="0"/>
              <a:t>special education due process petition </a:t>
            </a:r>
            <a:r>
              <a:rPr lang="en-US" sz="2400" dirty="0"/>
              <a:t>against the BOE, asserting that their child was being denied special education services for the 2020-2021 school year and seeking tuition reimbursement for the child’s attendance at a private school. Parents also sent</a:t>
            </a:r>
            <a:r>
              <a:rPr lang="en-US" sz="2400" b="1" dirty="0"/>
              <a:t> 10-day letter advising the board of parents’ intent to unilaterally place child in a private school </a:t>
            </a:r>
            <a:r>
              <a:rPr lang="en-US" sz="2400" dirty="0"/>
              <a:t>and the right to seek reimbursement for the costs of the placement if the matter were not resolved amicably within 10 days. </a:t>
            </a:r>
          </a:p>
          <a:p>
            <a:pPr marL="457200" lvl="1" indent="-457200">
              <a:buFont typeface="Arial" panose="020B0604020202020204" pitchFamily="34" charset="0"/>
              <a:buChar char="•"/>
            </a:pPr>
            <a:r>
              <a:rPr lang="en-US" sz="2400" dirty="0"/>
              <a:t>Commissioner concurs with ALJ; when due process petition was filed, seeking monetary relief from the Board (tuition), </a:t>
            </a:r>
            <a:r>
              <a:rPr lang="en-US" sz="2400" b="1" dirty="0"/>
              <a:t>respondent violated </a:t>
            </a:r>
            <a:r>
              <a:rPr lang="en-US" sz="2400" b="1" i="1" dirty="0"/>
              <a:t>N.J.S.A. </a:t>
            </a:r>
            <a:r>
              <a:rPr lang="en-US" sz="2400" b="1" dirty="0"/>
              <a:t>18A:12-2, </a:t>
            </a:r>
            <a:r>
              <a:rPr lang="en-US" sz="2400" dirty="0"/>
              <a:t>even though her name was not on the petition. Board member had a direct financial interest in a claim against the board.  The </a:t>
            </a:r>
            <a:r>
              <a:rPr lang="en-US" sz="2400" b="1" dirty="0"/>
              <a:t>violation was remedied </a:t>
            </a:r>
            <a:r>
              <a:rPr lang="en-US" sz="2400" dirty="0"/>
              <a:t>when the </a:t>
            </a:r>
            <a:r>
              <a:rPr lang="en-US" sz="2400" b="1" dirty="0"/>
              <a:t>petition was withdrawn </a:t>
            </a:r>
            <a:r>
              <a:rPr lang="en-US" sz="2400" dirty="0"/>
              <a:t>one hour later.</a:t>
            </a:r>
          </a:p>
          <a:p>
            <a:pPr marL="457200" lvl="1" indent="-457200">
              <a:buFont typeface="Arial" panose="020B0604020202020204" pitchFamily="34" charset="0"/>
              <a:buChar char="•"/>
            </a:pPr>
            <a:endParaRPr lang="en-US" sz="11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2268231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92500" lnSpcReduction="20000"/>
          </a:bodyPr>
          <a:lstStyle/>
          <a:p>
            <a:pPr marL="457200" lvl="1" indent="-457200">
              <a:buFont typeface="Arial" panose="020B0604020202020204" pitchFamily="34" charset="0"/>
              <a:buChar char="•"/>
            </a:pPr>
            <a:endParaRPr lang="en-US" sz="1100" dirty="0"/>
          </a:p>
          <a:p>
            <a:pPr marL="0" lvl="1" indent="0" algn="ctr">
              <a:buNone/>
            </a:pPr>
            <a:r>
              <a:rPr lang="en-US" sz="3500" b="1" i="1" dirty="0">
                <a:solidFill>
                  <a:srgbClr val="3B8EDE"/>
                </a:solidFill>
                <a:ea typeface="Times New Roman" panose="02020603050405020304" pitchFamily="18" charset="0"/>
              </a:rPr>
              <a:t>BOE of the Borough of Kinnelon v. </a:t>
            </a:r>
          </a:p>
          <a:p>
            <a:pPr marL="0" lvl="1" indent="0" algn="ctr">
              <a:buNone/>
            </a:pPr>
            <a:r>
              <a:rPr lang="en-US" sz="3500" b="1" i="1" dirty="0">
                <a:solidFill>
                  <a:srgbClr val="3B8EDE"/>
                </a:solidFill>
                <a:ea typeface="Times New Roman" panose="02020603050405020304" pitchFamily="18" charset="0"/>
              </a:rPr>
              <a:t>Karen D’Amico,  Commissioner 12/02/2021, remand 4/1/2022</a:t>
            </a:r>
            <a:r>
              <a:rPr lang="en-US" sz="3500" b="1" i="1" dirty="0">
                <a:solidFill>
                  <a:srgbClr val="3B8EDE"/>
                </a:solidFill>
                <a:effectLst/>
                <a:ea typeface="Times New Roman" panose="02020603050405020304" pitchFamily="18" charset="0"/>
              </a:rPr>
              <a:t> </a:t>
            </a:r>
          </a:p>
          <a:p>
            <a:pPr marL="0" lvl="1" indent="0">
              <a:buNone/>
            </a:pPr>
            <a:endParaRPr lang="en-US" sz="2400" dirty="0"/>
          </a:p>
          <a:p>
            <a:pPr marL="457200" lvl="1" indent="-457200">
              <a:buFont typeface="Arial" panose="020B0604020202020204" pitchFamily="34" charset="0"/>
              <a:buChar char="•"/>
            </a:pPr>
            <a:r>
              <a:rPr lang="en-US" sz="2400" dirty="0"/>
              <a:t>Commissioner disagreed with ALJ that the 10-day letter did not violate </a:t>
            </a:r>
            <a:r>
              <a:rPr lang="en-US" sz="2400" i="1" dirty="0"/>
              <a:t>N.J.S.A. </a:t>
            </a:r>
            <a:r>
              <a:rPr lang="en-US" sz="2400" dirty="0"/>
              <a:t>18A:12-2. Like a Notice of Tort Claim, parents seeking reimbursement from BOE for unilateral placement, through the OAL, must send a 10-day letter. </a:t>
            </a:r>
            <a:r>
              <a:rPr lang="en-US" sz="2400" i="1" dirty="0"/>
              <a:t>N.J.A.C. </a:t>
            </a:r>
            <a:r>
              <a:rPr lang="en-US" sz="2400" dirty="0"/>
              <a:t>6A:14-2.10.  By doing so, board member asserted claim against the BOE that had the potential to disqualify her from serving as a Board member. </a:t>
            </a:r>
          </a:p>
          <a:p>
            <a:pPr marL="457200" lvl="1" indent="-457200">
              <a:buFont typeface="Arial" panose="020B0604020202020204" pitchFamily="34" charset="0"/>
              <a:buChar char="•"/>
            </a:pPr>
            <a:r>
              <a:rPr lang="en-US" sz="2400" dirty="0"/>
              <a:t>Commissioner is unable to conclude on the present record whether there is currently a </a:t>
            </a:r>
            <a:r>
              <a:rPr lang="en-US" sz="2400" b="1" dirty="0"/>
              <a:t>substantial conflict between the parties that would require removal from office</a:t>
            </a:r>
            <a:r>
              <a:rPr lang="en-US" sz="2400" dirty="0"/>
              <a:t>; See </a:t>
            </a:r>
            <a:r>
              <a:rPr lang="en-US" sz="2400" i="1" dirty="0"/>
              <a:t>BOE of Sea Isle City v. Kennedy </a:t>
            </a:r>
            <a:r>
              <a:rPr lang="pl-PL" sz="2400" dirty="0"/>
              <a:t>196 </a:t>
            </a:r>
            <a:r>
              <a:rPr lang="pl-PL" sz="2400" i="1" dirty="0"/>
              <a:t>N.J. </a:t>
            </a:r>
            <a:r>
              <a:rPr lang="pl-PL" sz="2400" dirty="0"/>
              <a:t>1 (2008)</a:t>
            </a:r>
            <a:r>
              <a:rPr lang="en-US" sz="2400" dirty="0"/>
              <a:t>.  </a:t>
            </a:r>
            <a:r>
              <a:rPr lang="en-US" sz="2400" b="1" dirty="0"/>
              <a:t>Matter remanded to the OAL for additional fact finding. </a:t>
            </a:r>
          </a:p>
          <a:p>
            <a:pPr marL="0" lvl="1" indent="0">
              <a:buNone/>
            </a:pPr>
            <a:endParaRPr lang="en-US" sz="1100" dirty="0"/>
          </a:p>
          <a:p>
            <a:pPr marL="457200" lvl="1" indent="-457200">
              <a:buFont typeface="Arial" panose="020B0604020202020204" pitchFamily="34" charset="0"/>
              <a:buChar char="•"/>
            </a:pPr>
            <a:endParaRPr lang="en-US" sz="11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3374124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3686"/>
            <a:ext cx="9126071" cy="5676713"/>
          </a:xfrm>
        </p:spPr>
        <p:txBody>
          <a:bodyPr>
            <a:normAutofit lnSpcReduction="10000"/>
          </a:bodyPr>
          <a:lstStyle/>
          <a:p>
            <a:pPr marL="457200" lvl="1" indent="-457200">
              <a:buFont typeface="Arial" panose="020B0604020202020204" pitchFamily="34" charset="0"/>
              <a:buChar char="•"/>
            </a:pPr>
            <a:endParaRPr lang="en-US" sz="1100" dirty="0"/>
          </a:p>
          <a:p>
            <a:pPr marL="0" lvl="1" indent="0" algn="ctr">
              <a:buNone/>
            </a:pPr>
            <a:r>
              <a:rPr lang="en-US" sz="3000" b="1" i="1" dirty="0">
                <a:solidFill>
                  <a:srgbClr val="3B8EDE"/>
                </a:solidFill>
                <a:ea typeface="Times New Roman" panose="02020603050405020304" pitchFamily="18" charset="0"/>
              </a:rPr>
              <a:t>BOE of the Borough of Kinnelon v. </a:t>
            </a:r>
          </a:p>
          <a:p>
            <a:pPr marL="0" lvl="1" indent="0" algn="ctr">
              <a:buNone/>
            </a:pPr>
            <a:r>
              <a:rPr lang="en-US" sz="3000" b="1" i="1" dirty="0">
                <a:solidFill>
                  <a:srgbClr val="3B8EDE"/>
                </a:solidFill>
                <a:ea typeface="Times New Roman" panose="02020603050405020304" pitchFamily="18" charset="0"/>
              </a:rPr>
              <a:t>Karen D’Amico,  Commissioner 12/02/2021, decision on remand 4/1/2022</a:t>
            </a:r>
          </a:p>
          <a:p>
            <a:pPr marL="457200" lvl="1" indent="-457200">
              <a:buFont typeface="Arial" panose="020B0604020202020204" pitchFamily="34" charset="0"/>
              <a:buChar char="•"/>
            </a:pPr>
            <a:r>
              <a:rPr lang="en-US" sz="2400" dirty="0"/>
              <a:t>Commissioner - a 10-day letter, like a Notice of Tort claim, is a claim against the board that is subject to settlement and may be the subject of a future court action. </a:t>
            </a:r>
            <a:r>
              <a:rPr lang="en-US" sz="2400" i="1" dirty="0"/>
              <a:t>N.J.A.C. </a:t>
            </a:r>
            <a:r>
              <a:rPr lang="en-US" sz="2400" dirty="0"/>
              <a:t>6A:14-2.10. </a:t>
            </a:r>
          </a:p>
          <a:p>
            <a:pPr marL="457200" lvl="1" indent="-457200">
              <a:buFont typeface="Arial" panose="020B0604020202020204" pitchFamily="34" charset="0"/>
              <a:buChar char="•"/>
            </a:pPr>
            <a:r>
              <a:rPr lang="en-US" sz="2400" dirty="0"/>
              <a:t>Commissioner reviewed </a:t>
            </a:r>
            <a:r>
              <a:rPr lang="en-US" sz="2400" i="1" dirty="0"/>
              <a:t>Bd. of Educ. of City of Sea Isle City v. Kennedy</a:t>
            </a:r>
            <a:r>
              <a:rPr lang="en-US" sz="2400" dirty="0"/>
              <a:t>, 196 </a:t>
            </a:r>
            <a:r>
              <a:rPr lang="en-US" sz="2400" i="1" dirty="0"/>
              <a:t>N.J. </a:t>
            </a:r>
            <a:r>
              <a:rPr lang="en-US" sz="2400" dirty="0"/>
              <a:t>1 (2008). Supreme Court recognized that disagreements between parents of special education students and the board of education may require effort to resolve, and multiple meetings or even mediation following the filing of a due process hearing request; may not always be the type of conflict that requires removal</a:t>
            </a:r>
            <a:r>
              <a:rPr lang="en-US" dirty="0"/>
              <a:t>. </a:t>
            </a:r>
          </a:p>
          <a:p>
            <a:pPr marL="457200" lvl="1" indent="-457200">
              <a:buFont typeface="Arial" panose="020B0604020202020204" pitchFamily="34" charset="0"/>
              <a:buChar char="•"/>
            </a:pPr>
            <a:endParaRPr lang="en-US" sz="1100" dirty="0"/>
          </a:p>
          <a:p>
            <a:pPr marL="457200" lvl="1" indent="-457200">
              <a:buFont typeface="Arial" panose="020B0604020202020204" pitchFamily="34" charset="0"/>
              <a:buChar char="•"/>
            </a:pPr>
            <a:endParaRPr lang="en-US" sz="11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3933876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3686"/>
            <a:ext cx="9126071" cy="5676713"/>
          </a:xfrm>
        </p:spPr>
        <p:txBody>
          <a:bodyPr>
            <a:normAutofit fontScale="70000" lnSpcReduction="20000"/>
          </a:bodyPr>
          <a:lstStyle/>
          <a:p>
            <a:pPr marL="457200" lvl="1" indent="-457200">
              <a:buFont typeface="Arial" panose="020B0604020202020204" pitchFamily="34" charset="0"/>
              <a:buChar char="•"/>
            </a:pPr>
            <a:endParaRPr lang="en-US" sz="1100" dirty="0"/>
          </a:p>
          <a:p>
            <a:pPr marL="0" lvl="1" indent="0" algn="ctr">
              <a:buNone/>
            </a:pPr>
            <a:r>
              <a:rPr lang="en-US" sz="4000" b="1" i="1" dirty="0">
                <a:solidFill>
                  <a:srgbClr val="3B8EDE"/>
                </a:solidFill>
                <a:ea typeface="Times New Roman" panose="02020603050405020304" pitchFamily="18" charset="0"/>
              </a:rPr>
              <a:t>BOE of the Borough of Kinnelon v. </a:t>
            </a:r>
          </a:p>
          <a:p>
            <a:pPr marL="0" lvl="1" indent="0" algn="ctr">
              <a:buNone/>
            </a:pPr>
            <a:r>
              <a:rPr lang="en-US" sz="4000" b="1" i="1" dirty="0">
                <a:solidFill>
                  <a:srgbClr val="3B8EDE"/>
                </a:solidFill>
                <a:ea typeface="Times New Roman" panose="02020603050405020304" pitchFamily="18" charset="0"/>
              </a:rPr>
              <a:t>Karen D’Amico,  Commissioner 12/02/2021, decision on remand 4/1/2022</a:t>
            </a:r>
          </a:p>
          <a:p>
            <a:pPr marL="457200" lvl="1" indent="-457200">
              <a:buFont typeface="Arial" panose="020B0604020202020204" pitchFamily="34" charset="0"/>
              <a:buChar char="•"/>
            </a:pPr>
            <a:r>
              <a:rPr lang="en-US" sz="3100" dirty="0"/>
              <a:t>New Jersey Supreme Court - Commissioner to examine nature of dispute to determine “when a conflict over a child’s educational program becomes so substantial that removal from office is required.” Supreme Court concluded that when a due process claim includes a specific request for monetary relief, a substantial conflict has occurred, and removal is appropriate.</a:t>
            </a:r>
          </a:p>
          <a:p>
            <a:pPr marL="457200" lvl="1" indent="-457200">
              <a:buFont typeface="Arial" panose="020B0604020202020204" pitchFamily="34" charset="0"/>
              <a:buChar char="•"/>
            </a:pPr>
            <a:r>
              <a:rPr lang="en-US" sz="3100" dirty="0"/>
              <a:t>10-day letter indicated board member would unilaterally place child in private school if the matter were not resolved; respondent followed through with that placement. The letter also reflected respondent’s intent to seek reimbursement for the cost of her child’s placement – a specific request for monetary relief. Respondent has a claim for monetary relief against the BOE that precludes her continued service as a board member and is removed from the board. </a:t>
            </a:r>
          </a:p>
          <a:p>
            <a:pPr marL="457200" lvl="1" indent="-457200">
              <a:buFont typeface="Arial" panose="020B0604020202020204" pitchFamily="34" charset="0"/>
              <a:buChar char="•"/>
            </a:pPr>
            <a:r>
              <a:rPr lang="en-US" sz="3100" b="1" dirty="0"/>
              <a:t>Notice of Appeal with App. Div. filed 5/12/22</a:t>
            </a:r>
          </a:p>
          <a:p>
            <a:pPr marL="457200" lvl="1" indent="-457200">
              <a:buFont typeface="Arial" panose="020B0604020202020204" pitchFamily="34" charset="0"/>
              <a:buChar char="•"/>
            </a:pPr>
            <a:endParaRPr lang="en-US" sz="2400" dirty="0"/>
          </a:p>
          <a:p>
            <a:pPr marL="457200" lvl="1" indent="-457200">
              <a:buFont typeface="Arial" panose="020B0604020202020204" pitchFamily="34" charset="0"/>
              <a:buChar char="•"/>
            </a:pPr>
            <a:endParaRPr lang="en-US" sz="1100" dirty="0"/>
          </a:p>
          <a:p>
            <a:pPr marL="457200" lvl="1" indent="-457200">
              <a:buFont typeface="Arial" panose="020B0604020202020204" pitchFamily="34" charset="0"/>
              <a:buChar char="•"/>
            </a:pPr>
            <a:endParaRPr lang="en-US" sz="11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467681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200"/>
              </a:spcBef>
              <a:spcAft>
                <a:spcPts val="1200"/>
              </a:spcAft>
            </a:pPr>
            <a:br>
              <a:rPr kumimoji="0" lang="en-US" sz="4000" b="1" i="0" u="none" strike="noStrike" kern="1200" cap="none" spc="0" normalizeH="0" baseline="0" noProof="0" dirty="0">
                <a:ln>
                  <a:noFill/>
                </a:ln>
                <a:solidFill>
                  <a:srgbClr val="000000"/>
                </a:solidFill>
                <a:effectLst/>
                <a:uLnTx/>
                <a:uFillTx/>
                <a:ea typeface="+mn-ea"/>
                <a:cs typeface="+mn-cs"/>
              </a:rPr>
            </a:br>
            <a:r>
              <a:rPr kumimoji="0" lang="en-US" sz="4000" i="1" u="none" strike="noStrike" kern="1200" cap="none" spc="0" normalizeH="0" baseline="0" noProof="0" dirty="0">
                <a:ln>
                  <a:noFill/>
                </a:ln>
                <a:solidFill>
                  <a:srgbClr val="000000"/>
                </a:solidFill>
                <a:effectLst/>
                <a:uLnTx/>
                <a:uFillTx/>
                <a:ea typeface="+mn-ea"/>
                <a:cs typeface="+mn-cs"/>
              </a:rPr>
              <a:t>N.J.S.A. </a:t>
            </a:r>
            <a:r>
              <a:rPr kumimoji="0" lang="en-US" sz="4000" b="1" i="0" u="none" strike="noStrike" kern="1200" cap="none" spc="0" normalizeH="0" baseline="0" noProof="0" dirty="0">
                <a:ln>
                  <a:noFill/>
                </a:ln>
                <a:solidFill>
                  <a:srgbClr val="000000"/>
                </a:solidFill>
                <a:effectLst/>
                <a:uLnTx/>
                <a:uFillTx/>
                <a:ea typeface="+mn-ea"/>
                <a:cs typeface="+mn-cs"/>
              </a:rPr>
              <a:t>18</a:t>
            </a:r>
            <a:r>
              <a:rPr lang="en-US" cap="none" dirty="0">
                <a:solidFill>
                  <a:srgbClr val="000000"/>
                </a:solidFill>
                <a:ea typeface="+mn-ea"/>
                <a:cs typeface="+mn-cs"/>
              </a:rPr>
              <a:t>A:12-20</a:t>
            </a:r>
            <a:br>
              <a:rPr lang="en-US" cap="none" dirty="0">
                <a:solidFill>
                  <a:srgbClr val="000000"/>
                </a:solidFill>
                <a:ea typeface="+mn-ea"/>
                <a:cs typeface="+mn-cs"/>
              </a:rPr>
            </a:br>
            <a:r>
              <a:rPr lang="en-US" cap="none" dirty="0">
                <a:solidFill>
                  <a:srgbClr val="000000"/>
                </a:solidFill>
                <a:ea typeface="+mn-ea"/>
                <a:cs typeface="+mn-cs"/>
              </a:rPr>
              <a:t>Indemnification</a:t>
            </a:r>
            <a:br>
              <a:rPr kumimoji="0" lang="en-US" sz="4000" b="1" i="0" u="none" strike="noStrike" kern="1200" cap="none" spc="0" normalizeH="0" baseline="0" noProof="0" dirty="0">
                <a:ln>
                  <a:noFill/>
                </a:ln>
                <a:solidFill>
                  <a:srgbClr val="000000"/>
                </a:solidFill>
                <a:effectLst/>
                <a:uLnTx/>
                <a:uFillTx/>
                <a:ea typeface="+mn-ea"/>
                <a:cs typeface="+mn-cs"/>
              </a:rPr>
            </a:br>
            <a:endParaRPr lang="en-US" u="none" dirty="0"/>
          </a:p>
        </p:txBody>
      </p:sp>
      <p:sp>
        <p:nvSpPr>
          <p:cNvPr id="3" name="Subtitle 2"/>
          <p:cNvSpPr>
            <a:spLocks noGrp="1"/>
          </p:cNvSpPr>
          <p:nvPr>
            <p:ph type="subTitle" idx="4294967295"/>
          </p:nvPr>
        </p:nvSpPr>
        <p:spPr>
          <a:xfrm>
            <a:off x="0" y="4953000"/>
            <a:ext cx="8578850" cy="1066800"/>
          </a:xfrm>
        </p:spPr>
        <p:txBody>
          <a:bodyPr anchor="b">
            <a:noAutofit/>
          </a:bodyPr>
          <a:lstStyle/>
          <a:p>
            <a:pPr marL="448056" indent="-384048">
              <a:defRPr/>
            </a:pPr>
            <a:endParaRPr lang="en-US" sz="1600" b="1" dirty="0">
              <a:solidFill>
                <a:srgbClr val="D87900"/>
              </a:solidFill>
            </a:endParaRPr>
          </a:p>
          <a:p>
            <a:pPr marL="448056" indent="-384048">
              <a:defRPr/>
            </a:pPr>
            <a:endParaRPr lang="en-US" sz="1600" b="1" dirty="0">
              <a:solidFill>
                <a:srgbClr val="D87900"/>
              </a:solidFill>
            </a:endParaRPr>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808953971"/>
      </p:ext>
    </p:extLst>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70000" lnSpcReduction="20000"/>
          </a:bodyPr>
          <a:lstStyle/>
          <a:p>
            <a:pPr marL="0" lvl="1" indent="0" algn="ctr">
              <a:buNone/>
            </a:pPr>
            <a:r>
              <a:rPr lang="en-US" sz="4100" b="1" i="1" dirty="0">
                <a:solidFill>
                  <a:srgbClr val="3B8EDE"/>
                </a:solidFill>
                <a:effectLst/>
                <a:ea typeface="Times New Roman" panose="02020603050405020304" pitchFamily="18" charset="0"/>
              </a:rPr>
              <a:t>Heather Garcia v. BOE of the Borough of Norwood, </a:t>
            </a:r>
            <a:r>
              <a:rPr lang="en-US" sz="4100" b="1" i="1" dirty="0">
                <a:solidFill>
                  <a:srgbClr val="3B8EDE"/>
                </a:solidFill>
                <a:ea typeface="Times New Roman" panose="02020603050405020304" pitchFamily="18" charset="0"/>
              </a:rPr>
              <a:t>Commissioner</a:t>
            </a:r>
            <a:r>
              <a:rPr lang="en-US" sz="4100" b="1" i="1" dirty="0">
                <a:solidFill>
                  <a:srgbClr val="3B8EDE"/>
                </a:solidFill>
                <a:effectLst/>
                <a:ea typeface="Times New Roman" panose="02020603050405020304" pitchFamily="18" charset="0"/>
              </a:rPr>
              <a:t> 01/19/2022 </a:t>
            </a:r>
          </a:p>
          <a:p>
            <a:pPr marL="457200" lvl="1" indent="-457200">
              <a:buFont typeface="Arial" panose="020B0604020202020204" pitchFamily="34" charset="0"/>
              <a:buChar char="•"/>
            </a:pPr>
            <a:r>
              <a:rPr lang="en-US" sz="3300" dirty="0"/>
              <a:t>BOE member, also a member of the Bd. Of Trustees of the Valley Kids Matter Foundation (VKMF), an organization that advocates for children with special needs. School Ethics Act complaint filed against board member alleging that her VKMF membership conflicted with her BOE responsibilities and that she should be removed from the BOE. </a:t>
            </a:r>
          </a:p>
          <a:p>
            <a:pPr marL="457200" lvl="1" indent="-457200">
              <a:buFont typeface="Arial" panose="020B0604020202020204" pitchFamily="34" charset="0"/>
              <a:buChar char="•"/>
            </a:pPr>
            <a:r>
              <a:rPr lang="en-US" sz="3300" dirty="0"/>
              <a:t>Board member sought indemnification for the fees and costs of defending herself in the School Ethics case, as well as for the costs associated with this matter. </a:t>
            </a:r>
            <a:r>
              <a:rPr lang="en-US" sz="3300" i="1" dirty="0"/>
              <a:t>N.J.S.A. </a:t>
            </a:r>
            <a:r>
              <a:rPr lang="en-US" sz="3300" dirty="0"/>
              <a:t>18A:12-20 provides for indemnification when a legal proceeding against a board member arises out of and in the course of the performance of her duties. </a:t>
            </a:r>
          </a:p>
          <a:p>
            <a:pPr marL="457200" lvl="1" indent="-457200">
              <a:buFont typeface="Arial" panose="020B0604020202020204" pitchFamily="34" charset="0"/>
              <a:buChar char="•"/>
            </a:pPr>
            <a:r>
              <a:rPr lang="en-US" sz="3600" dirty="0"/>
              <a:t>Commissioner concurs with the ALJ that the </a:t>
            </a:r>
            <a:r>
              <a:rPr lang="en-US" sz="3600" b="1" dirty="0"/>
              <a:t>allegations against petitioner are based on private actions with VKMF </a:t>
            </a:r>
            <a:r>
              <a:rPr lang="en-US" sz="3600" dirty="0"/>
              <a:t>and do not arise out of her duties as a board member. Board member is not entitled to indemnification.</a:t>
            </a:r>
          </a:p>
          <a:p>
            <a:pPr marL="457200" lvl="1" indent="-457200">
              <a:buFont typeface="Arial" panose="020B0604020202020204" pitchFamily="34" charset="0"/>
              <a:buChar char="•"/>
            </a:pPr>
            <a:endParaRPr lang="en-US" sz="3300" dirty="0"/>
          </a:p>
          <a:p>
            <a:pPr marL="457200" lvl="1" indent="-457200">
              <a:buFont typeface="Arial" panose="020B0604020202020204" pitchFamily="34" charset="0"/>
              <a:buChar char="•"/>
            </a:pPr>
            <a:endParaRPr lang="en-US" sz="1100" dirty="0"/>
          </a:p>
          <a:p>
            <a:pPr marL="457200" lvl="1" indent="-457200">
              <a:buFont typeface="Arial" panose="020B0604020202020204" pitchFamily="34" charset="0"/>
              <a:buChar char="•"/>
            </a:pPr>
            <a:endParaRPr lang="en-US" sz="11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950488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200"/>
              </a:spcBef>
              <a:spcAft>
                <a:spcPts val="1200"/>
              </a:spcAft>
            </a:pPr>
            <a:br>
              <a:rPr kumimoji="0" lang="en-US" sz="4000" b="1" i="0" u="none" strike="noStrike" kern="1200" cap="none" spc="0" normalizeH="0" baseline="0" noProof="0" dirty="0">
                <a:ln>
                  <a:noFill/>
                </a:ln>
                <a:solidFill>
                  <a:srgbClr val="000000"/>
                </a:solidFill>
                <a:effectLst/>
                <a:uLnTx/>
                <a:uFillTx/>
                <a:ea typeface="+mn-ea"/>
                <a:cs typeface="+mn-cs"/>
              </a:rPr>
            </a:br>
            <a:r>
              <a:rPr kumimoji="0" lang="en-US" sz="4000" i="1" u="none" strike="noStrike" kern="1200" cap="none" spc="0" normalizeH="0" baseline="0" noProof="0" dirty="0">
                <a:ln>
                  <a:noFill/>
                </a:ln>
                <a:solidFill>
                  <a:srgbClr val="000000"/>
                </a:solidFill>
                <a:effectLst/>
                <a:uLnTx/>
                <a:uFillTx/>
                <a:ea typeface="+mn-ea"/>
                <a:cs typeface="+mn-cs"/>
              </a:rPr>
              <a:t>N.J.S.A. </a:t>
            </a:r>
            <a:r>
              <a:rPr kumimoji="0" lang="en-US" sz="4000" b="1" i="0" u="none" strike="noStrike" kern="1200" cap="none" spc="0" normalizeH="0" baseline="0" noProof="0" dirty="0">
                <a:ln>
                  <a:noFill/>
                </a:ln>
                <a:solidFill>
                  <a:srgbClr val="000000"/>
                </a:solidFill>
                <a:effectLst/>
                <a:uLnTx/>
                <a:uFillTx/>
                <a:ea typeface="+mn-ea"/>
                <a:cs typeface="+mn-cs"/>
              </a:rPr>
              <a:t>18</a:t>
            </a:r>
            <a:r>
              <a:rPr lang="en-US" cap="none" dirty="0">
                <a:solidFill>
                  <a:srgbClr val="000000"/>
                </a:solidFill>
                <a:ea typeface="+mn-ea"/>
                <a:cs typeface="+mn-cs"/>
              </a:rPr>
              <a:t>A:12-21 et. seq.</a:t>
            </a:r>
            <a:br>
              <a:rPr lang="en-US" cap="none" dirty="0">
                <a:solidFill>
                  <a:srgbClr val="000000"/>
                </a:solidFill>
                <a:ea typeface="+mn-ea"/>
                <a:cs typeface="+mn-cs"/>
              </a:rPr>
            </a:br>
            <a:r>
              <a:rPr lang="en-US" cap="none" dirty="0">
                <a:solidFill>
                  <a:srgbClr val="000000"/>
                </a:solidFill>
                <a:ea typeface="+mn-ea"/>
                <a:cs typeface="+mn-cs"/>
              </a:rPr>
              <a:t>School Ethics Act</a:t>
            </a:r>
            <a:br>
              <a:rPr kumimoji="0" lang="en-US" sz="4000" b="1" i="0" u="none" strike="noStrike" kern="1200" cap="none" spc="0" normalizeH="0" baseline="0" noProof="0" dirty="0">
                <a:ln>
                  <a:noFill/>
                </a:ln>
                <a:solidFill>
                  <a:srgbClr val="000000"/>
                </a:solidFill>
                <a:effectLst/>
                <a:uLnTx/>
                <a:uFillTx/>
                <a:ea typeface="+mn-ea"/>
                <a:cs typeface="+mn-cs"/>
              </a:rPr>
            </a:br>
            <a:endParaRPr lang="en-US" u="none" dirty="0"/>
          </a:p>
        </p:txBody>
      </p:sp>
      <p:sp>
        <p:nvSpPr>
          <p:cNvPr id="3" name="Subtitle 2"/>
          <p:cNvSpPr>
            <a:spLocks noGrp="1"/>
          </p:cNvSpPr>
          <p:nvPr>
            <p:ph type="subTitle" idx="4294967295"/>
          </p:nvPr>
        </p:nvSpPr>
        <p:spPr>
          <a:xfrm>
            <a:off x="0" y="4953000"/>
            <a:ext cx="8578850" cy="1066800"/>
          </a:xfrm>
        </p:spPr>
        <p:txBody>
          <a:bodyPr anchor="b">
            <a:noAutofit/>
          </a:bodyPr>
          <a:lstStyle/>
          <a:p>
            <a:pPr marL="448056" indent="-384048">
              <a:defRPr/>
            </a:pPr>
            <a:endParaRPr lang="en-US" sz="1600" b="1" dirty="0">
              <a:solidFill>
                <a:srgbClr val="D87900"/>
              </a:solidFill>
            </a:endParaRPr>
          </a:p>
          <a:p>
            <a:pPr marL="448056" indent="-384048">
              <a:defRPr/>
            </a:pPr>
            <a:endParaRPr lang="en-US" sz="1600" b="1" dirty="0">
              <a:solidFill>
                <a:srgbClr val="D87900"/>
              </a:solidFill>
            </a:endParaRPr>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885425616"/>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br>
              <a:rPr lang="en-US" b="1" u="sng" dirty="0"/>
            </a:br>
            <a:r>
              <a:rPr lang="en-US" u="sng" dirty="0"/>
              <a:t>School Official Ethics </a:t>
            </a:r>
            <a:br>
              <a:rPr lang="en-US" u="sng" dirty="0"/>
            </a:br>
            <a:r>
              <a:rPr lang="en-US" dirty="0"/>
              <a:t>School Official</a:t>
            </a:r>
            <a:r>
              <a:rPr lang="en-US" u="sng" dirty="0"/>
              <a:t> Roles and Responsibilities</a:t>
            </a:r>
            <a:br>
              <a:rPr lang="en-US" b="1" u="sng" dirty="0"/>
            </a:br>
            <a:endParaRPr lang="en-US" sz="3600" b="1" dirty="0"/>
          </a:p>
        </p:txBody>
      </p:sp>
      <p:sp>
        <p:nvSpPr>
          <p:cNvPr id="3" name="Content Placeholder 2"/>
          <p:cNvSpPr>
            <a:spLocks noGrp="1"/>
          </p:cNvSpPr>
          <p:nvPr>
            <p:ph idx="1"/>
          </p:nvPr>
        </p:nvSpPr>
        <p:spPr>
          <a:xfrm>
            <a:off x="609600" y="1600200"/>
            <a:ext cx="8382000" cy="4525963"/>
          </a:xfrm>
        </p:spPr>
        <p:txBody>
          <a:bodyPr>
            <a:normAutofit fontScale="92500" lnSpcReduction="10000"/>
          </a:bodyPr>
          <a:lstStyle/>
          <a:p>
            <a:pPr marL="0" indent="0" algn="ctr">
              <a:buNone/>
            </a:pPr>
            <a:r>
              <a:rPr lang="en-US" sz="3900" b="1" i="1" dirty="0"/>
              <a:t>N.J.S.A. </a:t>
            </a:r>
            <a:r>
              <a:rPr lang="en-US" sz="3900" b="1" dirty="0"/>
              <a:t>18A:12-2 </a:t>
            </a:r>
            <a:endParaRPr lang="en-US" sz="3900" dirty="0"/>
          </a:p>
          <a:p>
            <a:pPr marL="0" indent="0" algn="ctr">
              <a:buNone/>
            </a:pPr>
            <a:r>
              <a:rPr lang="en-US" dirty="0"/>
              <a:t>No member of any board of education shall be interested directly or indirectly in any contract with or claim against the board, nor, in the case of  local and regional school districts, shall he hold office as mayor or as a member of the governing body of a municipality, nor, in the case of county special services school districts and county vocational school districts, shall  he hold office as a member of the governing body of a county.</a:t>
            </a:r>
          </a:p>
          <a:p>
            <a:endParaRPr lang="en-US" dirty="0"/>
          </a:p>
          <a:p>
            <a:endParaRPr lang="en-US" sz="3200" dirty="0"/>
          </a:p>
          <a:p>
            <a:pPr lvl="1">
              <a:buFont typeface="Courier New" pitchFamily="49" charset="0"/>
              <a:buChar char="o"/>
            </a:pPr>
            <a:endParaRPr lang="en-US" dirty="0"/>
          </a:p>
          <a:p>
            <a:pPr lvl="1">
              <a:buFont typeface="Courier New" pitchFamily="49" charset="0"/>
              <a:buChar char="o"/>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777727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 Appeal</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62500" lnSpcReduction="20000"/>
          </a:bodyPr>
          <a:lstStyle/>
          <a:p>
            <a:pPr marL="0" lvl="1" indent="0" algn="ctr">
              <a:buNone/>
            </a:pPr>
            <a:r>
              <a:rPr lang="en-US" sz="4500" b="1" dirty="0">
                <a:solidFill>
                  <a:srgbClr val="0070C0"/>
                </a:solidFill>
              </a:rPr>
              <a:t>Holstein v. </a:t>
            </a:r>
            <a:r>
              <a:rPr lang="en-US" sz="4500" b="1" dirty="0" err="1">
                <a:solidFill>
                  <a:srgbClr val="0070C0"/>
                </a:solidFill>
              </a:rPr>
              <a:t>Raftopoulos</a:t>
            </a:r>
            <a:r>
              <a:rPr lang="en-US" sz="4500" b="1" dirty="0">
                <a:solidFill>
                  <a:srgbClr val="0070C0"/>
                </a:solidFill>
              </a:rPr>
              <a:t> – Johnson SEC C14-15, C08-16 (Consolidated) 2/25/2020, Commissioner SEC Appeal 6/22/2021 </a:t>
            </a:r>
          </a:p>
          <a:p>
            <a:pPr marL="457200" lvl="1" indent="-457200">
              <a:buFont typeface="Arial" panose="020B0604020202020204" pitchFamily="34" charset="0"/>
              <a:buChar char="•"/>
            </a:pPr>
            <a:r>
              <a:rPr lang="en-US" sz="3200" dirty="0"/>
              <a:t>Matter involved </a:t>
            </a:r>
            <a:r>
              <a:rPr lang="en-US" sz="3200" i="1" dirty="0"/>
              <a:t>numerous</a:t>
            </a:r>
            <a:r>
              <a:rPr lang="en-US" sz="3200" dirty="0"/>
              <a:t> allegations of board member violations of the Code of Conduct and Code of Ethics for School Board Members, involving the sending – receiving relationship between Montague and Port Jervis. </a:t>
            </a:r>
            <a:r>
              <a:rPr lang="en-US" sz="3200" b="1" dirty="0"/>
              <a:t>Commissioner had approved severance of send-receive relationship between Montague and Port Jervis and approval of new send-receive relationship between Montague and High Point. </a:t>
            </a:r>
          </a:p>
          <a:p>
            <a:pPr marL="457200" lvl="1" indent="-457200">
              <a:buFont typeface="Arial" panose="020B0604020202020204" pitchFamily="34" charset="0"/>
              <a:buChar char="•"/>
            </a:pPr>
            <a:r>
              <a:rPr lang="en-US" sz="3200" dirty="0"/>
              <a:t>Montague board member wanted her eighth grade son to attend Port Jervis and </a:t>
            </a:r>
            <a:r>
              <a:rPr lang="en-US" sz="3200" b="1" dirty="0"/>
              <a:t>communicated to guidance counselor via email </a:t>
            </a:r>
            <a:r>
              <a:rPr lang="en-US" sz="3200" dirty="0"/>
              <a:t>that her son would not be going to High Point as they were planning to send him to Port Jervis.  </a:t>
            </a:r>
          </a:p>
          <a:p>
            <a:pPr marL="457200" lvl="1" indent="-457200">
              <a:buFont typeface="Arial" panose="020B0604020202020204" pitchFamily="34" charset="0"/>
              <a:buChar char="•"/>
            </a:pPr>
            <a:r>
              <a:rPr lang="en-US" sz="3200" dirty="0"/>
              <a:t>Montague board member </a:t>
            </a:r>
            <a:r>
              <a:rPr lang="en-US" sz="3200" b="1" dirty="0"/>
              <a:t>attended Port Jervis board meeting</a:t>
            </a:r>
            <a:r>
              <a:rPr lang="en-US" sz="3200" dirty="0"/>
              <a:t>; advised that Montague board was “looking for corrective action” and “wanted to continue a relationship with Port Jervis” prior to the Montague board taking an appeal of the Commissioner’s severance decision. </a:t>
            </a:r>
          </a:p>
          <a:p>
            <a:pPr marL="457200" lvl="1" indent="-457200">
              <a:buFont typeface="Arial" panose="020B0604020202020204" pitchFamily="34" charset="0"/>
              <a:buChar char="•"/>
            </a:pPr>
            <a:r>
              <a:rPr lang="en-US" sz="3200" b="1" dirty="0"/>
              <a:t>Board, including respondent, voted to approve sending of students to Port Jervis and payment of tuition to Port Jervis, despite Commissioner decision. </a:t>
            </a:r>
          </a:p>
          <a:p>
            <a:pPr marL="457200" lvl="1" indent="-457200">
              <a:buFont typeface="Arial" panose="020B0604020202020204" pitchFamily="34" charset="0"/>
              <a:buChar char="•"/>
            </a:pP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3912855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 Appeal</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70000" lnSpcReduction="20000"/>
          </a:bodyPr>
          <a:lstStyle/>
          <a:p>
            <a:pPr marL="0" lvl="1" indent="0" algn="ctr">
              <a:buNone/>
            </a:pPr>
            <a:r>
              <a:rPr lang="en-US" sz="4000" b="1" dirty="0">
                <a:solidFill>
                  <a:srgbClr val="0070C0"/>
                </a:solidFill>
              </a:rPr>
              <a:t>Holstein v. </a:t>
            </a:r>
            <a:r>
              <a:rPr lang="en-US" sz="4000" b="1" dirty="0" err="1">
                <a:solidFill>
                  <a:srgbClr val="0070C0"/>
                </a:solidFill>
              </a:rPr>
              <a:t>Raftopoulos</a:t>
            </a:r>
            <a:r>
              <a:rPr lang="en-US" sz="4000" b="1" dirty="0">
                <a:solidFill>
                  <a:srgbClr val="0070C0"/>
                </a:solidFill>
              </a:rPr>
              <a:t> – Johnson SEC C14-15, C08-16 (Consolidated) 2/25/2020 Commissioner SEC Appeal 6/22/2021 </a:t>
            </a:r>
          </a:p>
          <a:p>
            <a:pPr marL="457200" lvl="1" indent="-457200">
              <a:buFont typeface="Arial" panose="020B0604020202020204" pitchFamily="34" charset="0"/>
              <a:buChar char="•"/>
            </a:pPr>
            <a:r>
              <a:rPr lang="en-US" sz="3400" dirty="0"/>
              <a:t>SEC, rejected ALJ legal conclusions of no violation, finding that board member’s communications to guidance counselor, attendance at Port Jervis meeting and votes at the Montague board on students attending Port Jervis, payment of tuition to Port Jervis and appeal of Commissioner’s decision violated the School Ethics Act.</a:t>
            </a:r>
          </a:p>
          <a:p>
            <a:pPr marL="457200" lvl="1" indent="-457200">
              <a:buFont typeface="Arial" panose="020B0604020202020204" pitchFamily="34" charset="0"/>
              <a:buChar char="•"/>
            </a:pPr>
            <a:r>
              <a:rPr lang="en-US" sz="3400" b="1" dirty="0"/>
              <a:t>SEC recommended penalty of censure since respondent was no longer a member of the board of education. </a:t>
            </a:r>
          </a:p>
          <a:p>
            <a:pPr marL="457200" lvl="1" indent="-457200">
              <a:buFont typeface="Arial" panose="020B0604020202020204" pitchFamily="34" charset="0"/>
              <a:buChar char="•"/>
            </a:pPr>
            <a:r>
              <a:rPr lang="en-US" sz="3400" b="1" dirty="0"/>
              <a:t>Commissioner, on appeal, </a:t>
            </a:r>
            <a:r>
              <a:rPr lang="en-US" sz="3400" dirty="0"/>
              <a:t>finds that the SEC’s decision is supported by sufficient, credible evidence, and that appellant failed to establish that the decision is arbitrary, capricious, or contrary to law</a:t>
            </a:r>
            <a:r>
              <a:rPr lang="en-US" sz="3400" b="1" dirty="0"/>
              <a:t>. Commissioner finds penalty of censure is appropriate.</a:t>
            </a:r>
          </a:p>
          <a:p>
            <a:pPr marL="457200" lvl="1" indent="-457200">
              <a:buFont typeface="Arial" panose="020B0604020202020204" pitchFamily="34" charset="0"/>
              <a:buChar char="•"/>
            </a:pPr>
            <a:r>
              <a:rPr lang="en-US" sz="3400" dirty="0"/>
              <a:t>Personal and financial interest, violation of public trust.</a:t>
            </a:r>
          </a:p>
          <a:p>
            <a:pPr marL="0" lvl="1"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2263893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77500" lnSpcReduction="20000"/>
          </a:bodyPr>
          <a:lstStyle/>
          <a:p>
            <a:pPr marL="0" lvl="1" indent="0" algn="ctr">
              <a:buNone/>
            </a:pPr>
            <a:r>
              <a:rPr lang="en-US" sz="4100" b="1" i="1" dirty="0">
                <a:solidFill>
                  <a:srgbClr val="3B8EDE"/>
                </a:solidFill>
              </a:rPr>
              <a:t>Nazir v. Patel SEC C43-19 3/11/2021, Commissioner 8/12/2021 </a:t>
            </a:r>
          </a:p>
          <a:p>
            <a:pPr marL="457200" lvl="1" indent="-457200">
              <a:buFont typeface="Arial" panose="020B0604020202020204" pitchFamily="34" charset="0"/>
              <a:buChar char="•"/>
            </a:pPr>
            <a:r>
              <a:rPr lang="en-US" dirty="0"/>
              <a:t>SEC found that respondent violated </a:t>
            </a:r>
            <a:r>
              <a:rPr lang="en-US" i="1" dirty="0"/>
              <a:t>N.J.S.A. </a:t>
            </a:r>
            <a:r>
              <a:rPr lang="en-US" dirty="0"/>
              <a:t>18A:12-24.1(e), (f) and (g) when he included his name, picture, and a reference to his position on the BOE on a political flyer distributed during a primary election in 2019. The flyer, which </a:t>
            </a:r>
            <a:r>
              <a:rPr lang="en-US" b="1" dirty="0"/>
              <a:t>did not include a disclaimer </a:t>
            </a:r>
            <a:r>
              <a:rPr lang="en-US" dirty="0"/>
              <a:t>to indicate that respondent’s position only represented his personal views and not that of the Board, </a:t>
            </a:r>
          </a:p>
          <a:p>
            <a:pPr marL="457200" lvl="1" indent="-457200">
              <a:buFont typeface="Arial" panose="020B0604020202020204" pitchFamily="34" charset="0"/>
              <a:buChar char="•"/>
            </a:pPr>
            <a:r>
              <a:rPr lang="en-US" dirty="0"/>
              <a:t>Board member referred to “</a:t>
            </a:r>
            <a:r>
              <a:rPr lang="en-US" b="1" dirty="0"/>
              <a:t>a radical group under the leadership of [complainant] that wants to take over our township government.</a:t>
            </a:r>
            <a:r>
              <a:rPr lang="en-US" dirty="0"/>
              <a:t>”  SEC recommended a penalty of censure.</a:t>
            </a:r>
          </a:p>
          <a:p>
            <a:pPr marL="457200" lvl="1" indent="-457200">
              <a:buFont typeface="Arial" panose="020B0604020202020204" pitchFamily="34" charset="0"/>
              <a:buChar char="•"/>
            </a:pPr>
            <a:r>
              <a:rPr lang="en-US" b="1" dirty="0"/>
              <a:t>Commissioner concurs with the SEC that censure is the appropriate penalty. Respondent attached his name to a political flyer and deliberately chose to indicate that he was a member of the Board, without including any disclaimer to indicate that his views were not those of the Board. </a:t>
            </a:r>
            <a:r>
              <a:rPr lang="en-US" dirty="0"/>
              <a:t>His violations were not inadvertent; he </a:t>
            </a:r>
            <a:r>
              <a:rPr lang="en-US" b="1" dirty="0"/>
              <a:t>purposefully referenced his position on the Board to support his political agenda.</a:t>
            </a:r>
          </a:p>
          <a:p>
            <a:pPr marL="0" lvl="1" indent="0" algn="ctr">
              <a:buNone/>
            </a:pP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5813119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 Appeal</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85000" lnSpcReduction="10000"/>
          </a:bodyPr>
          <a:lstStyle/>
          <a:p>
            <a:pPr marL="0" lvl="1" indent="0" algn="ctr">
              <a:buNone/>
            </a:pPr>
            <a:r>
              <a:rPr lang="en-US" sz="3500" b="1" i="1" dirty="0">
                <a:solidFill>
                  <a:srgbClr val="3B8EDE"/>
                </a:solidFill>
              </a:rPr>
              <a:t>In the Matter of Christopher </a:t>
            </a:r>
            <a:r>
              <a:rPr lang="en-US" sz="3500" b="1" i="1" dirty="0" err="1">
                <a:solidFill>
                  <a:srgbClr val="3B8EDE"/>
                </a:solidFill>
              </a:rPr>
              <a:t>Treston</a:t>
            </a:r>
            <a:r>
              <a:rPr lang="en-US" sz="3500" b="1" i="1" dirty="0">
                <a:solidFill>
                  <a:srgbClr val="3B8EDE"/>
                </a:solidFill>
              </a:rPr>
              <a:t>, SEC C71-18 4/27/2021, Commissioner 9/30/2021 </a:t>
            </a:r>
          </a:p>
          <a:p>
            <a:pPr marL="457200" lvl="1" indent="-457200">
              <a:buFont typeface="Arial" panose="020B0604020202020204" pitchFamily="34" charset="0"/>
              <a:buChar char="•"/>
            </a:pPr>
            <a:r>
              <a:rPr lang="en-US" dirty="0"/>
              <a:t>SEC adopted ALJ finding that appellant violated </a:t>
            </a:r>
            <a:r>
              <a:rPr lang="en-US" i="1" dirty="0"/>
              <a:t>N.J.S.A. </a:t>
            </a:r>
            <a:r>
              <a:rPr lang="en-US" dirty="0"/>
              <a:t>18A:12-24(b) and </a:t>
            </a:r>
            <a:r>
              <a:rPr lang="en-US" i="1" dirty="0"/>
              <a:t>N.J.S.A. </a:t>
            </a:r>
            <a:r>
              <a:rPr lang="en-US" dirty="0"/>
              <a:t>18A:12-24.1(e) of the School Ethics Act (Act) by publishing an Op-Ed, in advance of a Board election, that </a:t>
            </a:r>
            <a:r>
              <a:rPr lang="en-US" b="1" dirty="0"/>
              <a:t>endorsed certain candidates and advocated against another candidate. </a:t>
            </a:r>
            <a:r>
              <a:rPr lang="en-US" dirty="0"/>
              <a:t>SEC modified the ALJ recommended penalty from </a:t>
            </a:r>
            <a:r>
              <a:rPr lang="en-US" b="1" dirty="0"/>
              <a:t>reprimand to censure. </a:t>
            </a:r>
          </a:p>
          <a:p>
            <a:pPr marL="457200" lvl="1" indent="-457200">
              <a:buFont typeface="Arial" panose="020B0604020202020204" pitchFamily="34" charset="0"/>
              <a:buChar char="•"/>
            </a:pPr>
            <a:r>
              <a:rPr lang="en-US" dirty="0"/>
              <a:t>Appellant published an Op-Ed wherein he endorsed four candidates for an upcoming Board election – while also advocating against the election of another candidate – in what he admitted was an attempt to influence voters. In so doing, appellant used a disclaimer that stated, </a:t>
            </a:r>
            <a:r>
              <a:rPr lang="en-US" b="1" dirty="0"/>
              <a:t>“The author is writing this endorsement on his own personal behalf. His opinions are his own.” </a:t>
            </a:r>
            <a:r>
              <a:rPr lang="en-US" dirty="0"/>
              <a:t>He did not seek the approval of the Board or its counsel before publishing the Op-Ed. </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Tree>
    <p:extLst>
      <p:ext uri="{BB962C8B-B14F-4D97-AF65-F5344CB8AC3E}">
        <p14:creationId xmlns:p14="http://schemas.microsoft.com/office/powerpoint/2010/main" val="4081247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 Appeal</a:t>
            </a:r>
            <a:br>
              <a:rPr lang="en-US" sz="4400" b="1" dirty="0"/>
            </a:br>
            <a:endParaRPr lang="en-US" dirty="0"/>
          </a:p>
        </p:txBody>
      </p:sp>
      <p:sp>
        <p:nvSpPr>
          <p:cNvPr id="3" name="Content Placeholder 2"/>
          <p:cNvSpPr>
            <a:spLocks noGrp="1"/>
          </p:cNvSpPr>
          <p:nvPr>
            <p:ph idx="1"/>
          </p:nvPr>
        </p:nvSpPr>
        <p:spPr>
          <a:xfrm>
            <a:off x="0" y="1345117"/>
            <a:ext cx="9126071" cy="5257800"/>
          </a:xfrm>
        </p:spPr>
        <p:txBody>
          <a:bodyPr>
            <a:normAutofit fontScale="85000" lnSpcReduction="20000"/>
          </a:bodyPr>
          <a:lstStyle/>
          <a:p>
            <a:pPr marL="0" lvl="1" indent="0" algn="ctr">
              <a:buNone/>
            </a:pPr>
            <a:r>
              <a:rPr lang="en-US" sz="3500" b="1" i="1" dirty="0">
                <a:solidFill>
                  <a:srgbClr val="3B8EDE"/>
                </a:solidFill>
              </a:rPr>
              <a:t>In the Matter of Christopher </a:t>
            </a:r>
            <a:r>
              <a:rPr lang="en-US" sz="3500" b="1" i="1" dirty="0" err="1">
                <a:solidFill>
                  <a:srgbClr val="3B8EDE"/>
                </a:solidFill>
              </a:rPr>
              <a:t>Treston</a:t>
            </a:r>
            <a:r>
              <a:rPr lang="en-US" sz="3500" b="1" i="1" dirty="0">
                <a:solidFill>
                  <a:srgbClr val="3B8EDE"/>
                </a:solidFill>
              </a:rPr>
              <a:t>, SEC C71-18 4/27/2021, Commissioner 9/30/2021 </a:t>
            </a:r>
          </a:p>
          <a:p>
            <a:pPr marL="457200" lvl="1" indent="-457200">
              <a:buFont typeface="Arial" panose="020B0604020202020204" pitchFamily="34" charset="0"/>
              <a:buChar char="•"/>
            </a:pPr>
            <a:r>
              <a:rPr lang="en-US" dirty="0"/>
              <a:t>Commissioner finds that the decision of the SEC that appellant violated </a:t>
            </a:r>
            <a:r>
              <a:rPr lang="en-US" i="1" dirty="0"/>
              <a:t>N.J.S.A. </a:t>
            </a:r>
            <a:r>
              <a:rPr lang="en-US" dirty="0"/>
              <a:t>18A:12-24(b) and </a:t>
            </a:r>
            <a:r>
              <a:rPr lang="en-US" i="1" dirty="0"/>
              <a:t>N.J.S.A. </a:t>
            </a:r>
            <a:r>
              <a:rPr lang="en-US" dirty="0"/>
              <a:t>18A:12- 24.1(e) is supported by sufficient credible evidence, and SEC decision appellant is not arbitrary, capricious, or contrary to law. </a:t>
            </a:r>
            <a:r>
              <a:rPr lang="en-US" b="1" dirty="0"/>
              <a:t>Commissioner</a:t>
            </a:r>
            <a:r>
              <a:rPr lang="en-US" dirty="0"/>
              <a:t> disagrees with the </a:t>
            </a:r>
            <a:r>
              <a:rPr lang="en-US" b="1" dirty="0"/>
              <a:t>SEC that censure </a:t>
            </a:r>
            <a:r>
              <a:rPr lang="en-US" dirty="0"/>
              <a:t>is the appropriate penalty and finds that </a:t>
            </a:r>
            <a:r>
              <a:rPr lang="en-US" b="1" dirty="0"/>
              <a:t>reprimand</a:t>
            </a:r>
            <a:r>
              <a:rPr lang="en-US" dirty="0"/>
              <a:t> is the appropriate penalty. </a:t>
            </a:r>
          </a:p>
          <a:p>
            <a:pPr marL="457200" lvl="1" indent="-457200">
              <a:buFont typeface="Arial" panose="020B0604020202020204" pitchFamily="34" charset="0"/>
              <a:buChar char="•"/>
            </a:pPr>
            <a:r>
              <a:rPr lang="en-US" dirty="0"/>
              <a:t>Purpose of a disclaimer is to prevent board members from compromising the BOE by causing reasonable confusion among the public about whether the board member’s statement is made as a private citizen or as a public official. </a:t>
            </a:r>
            <a:r>
              <a:rPr lang="en-US" b="1" dirty="0"/>
              <a:t>Here, while appellant’s disclaimer noted that his views were his own, he failed to make clear that the views expressed were not those of the Board.</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dirty="0"/>
          </a:p>
        </p:txBody>
      </p:sp>
    </p:spTree>
    <p:extLst>
      <p:ext uri="{BB962C8B-B14F-4D97-AF65-F5344CB8AC3E}">
        <p14:creationId xmlns:p14="http://schemas.microsoft.com/office/powerpoint/2010/main" val="2668475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 Appeal</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a:bodyPr>
          <a:lstStyle/>
          <a:p>
            <a:pPr marL="0" lvl="1" indent="0" algn="ctr">
              <a:buNone/>
            </a:pPr>
            <a:r>
              <a:rPr lang="en-US" sz="3200" b="1" i="1" dirty="0">
                <a:solidFill>
                  <a:srgbClr val="3B8EDE"/>
                </a:solidFill>
              </a:rPr>
              <a:t>In the Matter of Christopher </a:t>
            </a:r>
            <a:r>
              <a:rPr lang="en-US" sz="3200" b="1" i="1" dirty="0" err="1">
                <a:solidFill>
                  <a:srgbClr val="3B8EDE"/>
                </a:solidFill>
              </a:rPr>
              <a:t>Treston</a:t>
            </a:r>
            <a:r>
              <a:rPr lang="en-US" sz="3200" b="1" i="1" dirty="0">
                <a:solidFill>
                  <a:srgbClr val="3B8EDE"/>
                </a:solidFill>
              </a:rPr>
              <a:t>, SEC C71-18 4/27/2021, Commissioner 9/30/2021 </a:t>
            </a:r>
          </a:p>
          <a:p>
            <a:pPr marL="457200" lvl="1" indent="-457200">
              <a:buFont typeface="Arial" panose="020B0604020202020204" pitchFamily="34" charset="0"/>
              <a:buChar char="•"/>
            </a:pPr>
            <a:r>
              <a:rPr lang="en-US" sz="2600" dirty="0"/>
              <a:t>While the precise language of a disclaimer is in the board member’s discretion, the SEC has indicated that disclaimers must make clear that the opinions are not those of the board. </a:t>
            </a:r>
          </a:p>
          <a:p>
            <a:pPr marL="1200150" lvl="3" indent="-342900"/>
            <a:r>
              <a:rPr lang="en-US" dirty="0"/>
              <a:t>See </a:t>
            </a:r>
            <a:r>
              <a:rPr lang="en-US" b="1" dirty="0"/>
              <a:t>SEC Advisory Opinion A03-07, April 2, 2007 </a:t>
            </a:r>
            <a:r>
              <a:rPr lang="en-US" dirty="0"/>
              <a:t>(statements should indicate that they are “neither authorized by nor written on behalf of the board”); </a:t>
            </a:r>
          </a:p>
          <a:p>
            <a:pPr marL="1200150" lvl="3" indent="-342900"/>
            <a:r>
              <a:rPr lang="en-US" b="1" dirty="0"/>
              <a:t>SEC Advisory Opinion A36-14, October 29, 2014 </a:t>
            </a:r>
            <a:r>
              <a:rPr lang="en-US" dirty="0"/>
              <a:t>(publications endorsing candidates for election to a board of education “must include a disclaimer, making it clear that your endorsement is as a private citizen and not as a member of the Board or on behalf of the entire Board.”). </a:t>
            </a:r>
            <a:endParaRPr lang="en-US" b="1" i="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dirty="0"/>
          </a:p>
        </p:txBody>
      </p:sp>
    </p:spTree>
    <p:extLst>
      <p:ext uri="{BB962C8B-B14F-4D97-AF65-F5344CB8AC3E}">
        <p14:creationId xmlns:p14="http://schemas.microsoft.com/office/powerpoint/2010/main" val="3468196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3687"/>
            <a:ext cx="9126071" cy="5257800"/>
          </a:xfrm>
        </p:spPr>
        <p:txBody>
          <a:bodyPr>
            <a:normAutofit fontScale="77500" lnSpcReduction="20000"/>
          </a:bodyPr>
          <a:lstStyle/>
          <a:p>
            <a:pPr marL="0" marR="0" indent="0" algn="ctr">
              <a:spcBef>
                <a:spcPts val="0"/>
              </a:spcBef>
              <a:buNone/>
            </a:pPr>
            <a:r>
              <a:rPr lang="en-US" sz="3100" b="1" i="1" dirty="0">
                <a:solidFill>
                  <a:srgbClr val="3B8EDE"/>
                </a:solidFill>
                <a:ea typeface="Times New Roman" panose="02020603050405020304" pitchFamily="18" charset="0"/>
              </a:rPr>
              <a:t>In the Matter Of Deborah Anderson, High Point Reg. BOE Commissioner 11/29/2021</a:t>
            </a:r>
          </a:p>
          <a:p>
            <a:pPr marL="0" marR="0">
              <a:spcBef>
                <a:spcPts val="0"/>
              </a:spcBef>
            </a:pPr>
            <a:r>
              <a:rPr lang="en-US" sz="2800" dirty="0">
                <a:solidFill>
                  <a:srgbClr val="212529"/>
                </a:solidFill>
                <a:effectLst/>
                <a:ea typeface="Times New Roman" panose="02020603050405020304" pitchFamily="18" charset="0"/>
              </a:rPr>
              <a:t>SEC found that board member violated the School </a:t>
            </a:r>
            <a:r>
              <a:rPr lang="en-US" sz="2800" dirty="0">
                <a:solidFill>
                  <a:srgbClr val="212529"/>
                </a:solidFill>
                <a:ea typeface="Times New Roman" panose="02020603050405020304" pitchFamily="18" charset="0"/>
              </a:rPr>
              <a:t>Ethics Act, </a:t>
            </a:r>
            <a:r>
              <a:rPr lang="en-US" sz="2800" i="1" dirty="0">
                <a:solidFill>
                  <a:srgbClr val="212529"/>
                </a:solidFill>
                <a:ea typeface="Times New Roman" panose="02020603050405020304" pitchFamily="18" charset="0"/>
              </a:rPr>
              <a:t>N.J.S.A. </a:t>
            </a:r>
            <a:r>
              <a:rPr lang="en-US" sz="2800" dirty="0">
                <a:solidFill>
                  <a:srgbClr val="212529"/>
                </a:solidFill>
                <a:ea typeface="Times New Roman" panose="02020603050405020304" pitchFamily="18" charset="0"/>
              </a:rPr>
              <a:t>18A:12-24(b) when the board member </a:t>
            </a:r>
            <a:r>
              <a:rPr lang="en-US" sz="2800" b="1" dirty="0">
                <a:solidFill>
                  <a:srgbClr val="212529"/>
                </a:solidFill>
                <a:ea typeface="Times New Roman" panose="02020603050405020304" pitchFamily="18" charset="0"/>
              </a:rPr>
              <a:t>voted </a:t>
            </a:r>
            <a:r>
              <a:rPr lang="en-US" sz="2800" b="1" dirty="0">
                <a:solidFill>
                  <a:srgbClr val="212529"/>
                </a:solidFill>
                <a:effectLst/>
                <a:ea typeface="Times New Roman" panose="02020603050405020304" pitchFamily="18" charset="0"/>
              </a:rPr>
              <a:t>on a matter involving superintendent </a:t>
            </a:r>
            <a:r>
              <a:rPr lang="en-US" sz="2800" dirty="0">
                <a:solidFill>
                  <a:srgbClr val="212529"/>
                </a:solidFill>
                <a:effectLst/>
                <a:ea typeface="Times New Roman" panose="02020603050405020304" pitchFamily="18" charset="0"/>
              </a:rPr>
              <a:t>(contract merit goal approval with attendant bonus)  when the </a:t>
            </a:r>
            <a:r>
              <a:rPr lang="en-US" sz="2800" b="1" dirty="0">
                <a:solidFill>
                  <a:srgbClr val="212529"/>
                </a:solidFill>
                <a:effectLst/>
                <a:ea typeface="Times New Roman" panose="02020603050405020304" pitchFamily="18" charset="0"/>
              </a:rPr>
              <a:t>board member’s child</a:t>
            </a:r>
            <a:r>
              <a:rPr lang="en-US" sz="2800" dirty="0">
                <a:solidFill>
                  <a:srgbClr val="212529"/>
                </a:solidFill>
                <a:effectLst/>
                <a:ea typeface="Times New Roman" panose="02020603050405020304" pitchFamily="18" charset="0"/>
              </a:rPr>
              <a:t>, a tenured teacher over whom superintendent had supervisory authorit</a:t>
            </a:r>
            <a:r>
              <a:rPr lang="en-US" sz="2800" dirty="0">
                <a:solidFill>
                  <a:srgbClr val="212529"/>
                </a:solidFill>
                <a:ea typeface="Times New Roman" panose="02020603050405020304" pitchFamily="18" charset="0"/>
              </a:rPr>
              <a:t>y, </a:t>
            </a:r>
            <a:r>
              <a:rPr lang="en-US" sz="2800" b="1" dirty="0">
                <a:solidFill>
                  <a:srgbClr val="212529"/>
                </a:solidFill>
                <a:ea typeface="Times New Roman" panose="02020603050405020304" pitchFamily="18" charset="0"/>
              </a:rPr>
              <a:t>was</a:t>
            </a:r>
            <a:r>
              <a:rPr lang="en-US" sz="2800" b="1" dirty="0">
                <a:solidFill>
                  <a:srgbClr val="212529"/>
                </a:solidFill>
                <a:effectLst/>
                <a:ea typeface="Times New Roman" panose="02020603050405020304" pitchFamily="18" charset="0"/>
              </a:rPr>
              <a:t> working in the school district</a:t>
            </a:r>
            <a:r>
              <a:rPr lang="en-US" sz="2800" dirty="0">
                <a:solidFill>
                  <a:srgbClr val="212529"/>
                </a:solidFill>
                <a:effectLst/>
                <a:ea typeface="Times New Roman" panose="02020603050405020304" pitchFamily="18" charset="0"/>
              </a:rPr>
              <a:t>. SEC recommended the penalty of reprimand, Commissioner agreed.</a:t>
            </a:r>
            <a:endParaRPr lang="en-US" sz="2800" dirty="0">
              <a:effectLst/>
              <a:ea typeface="Times New Roman" panose="02020603050405020304" pitchFamily="18" charset="0"/>
            </a:endParaRPr>
          </a:p>
          <a:p>
            <a:pPr marL="0" marR="0" indent="0">
              <a:spcBef>
                <a:spcPts val="0"/>
              </a:spcBef>
              <a:buNone/>
            </a:pPr>
            <a:endParaRPr lang="en-US" sz="2800" u="sng" dirty="0">
              <a:solidFill>
                <a:srgbClr val="0056B3"/>
              </a:solidFill>
              <a:ea typeface="Times New Roman" panose="02020603050405020304" pitchFamily="18" charset="0"/>
            </a:endParaRPr>
          </a:p>
          <a:p>
            <a:pPr marL="0" marR="0" indent="0" algn="ctr">
              <a:spcBef>
                <a:spcPts val="0"/>
              </a:spcBef>
              <a:buNone/>
            </a:pPr>
            <a:r>
              <a:rPr lang="en-US" sz="3100" b="1" i="1" dirty="0">
                <a:solidFill>
                  <a:srgbClr val="3B8EDE"/>
                </a:solidFill>
                <a:ea typeface="Times New Roman" panose="02020603050405020304" pitchFamily="18" charset="0"/>
              </a:rPr>
              <a:t>Mervin Rose v. Ronnie McDowell, Commissioner 11/29/2021</a:t>
            </a:r>
            <a:endParaRPr lang="en-US" sz="3100" b="1" i="1" dirty="0">
              <a:solidFill>
                <a:srgbClr val="3B8EDE"/>
              </a:solidFill>
              <a:effectLst/>
              <a:ea typeface="Times New Roman" panose="02020603050405020304" pitchFamily="18" charset="0"/>
            </a:endParaRPr>
          </a:p>
          <a:p>
            <a:pPr marL="0" marR="0" indent="0">
              <a:spcBef>
                <a:spcPts val="0"/>
              </a:spcBef>
              <a:buNone/>
            </a:pPr>
            <a:endParaRPr lang="en-US" sz="2800" dirty="0">
              <a:solidFill>
                <a:srgbClr val="212529"/>
              </a:solidFill>
              <a:ea typeface="Times New Roman" panose="02020603050405020304" pitchFamily="18" charset="0"/>
            </a:endParaRPr>
          </a:p>
          <a:p>
            <a:pPr>
              <a:spcBef>
                <a:spcPts val="0"/>
              </a:spcBef>
            </a:pPr>
            <a:r>
              <a:rPr lang="en-US" sz="2800" dirty="0">
                <a:solidFill>
                  <a:srgbClr val="212529"/>
                </a:solidFill>
                <a:effectLst/>
                <a:ea typeface="Times New Roman" panose="02020603050405020304" pitchFamily="18" charset="0"/>
              </a:rPr>
              <a:t>SEC found that a board member violated the Scho</a:t>
            </a:r>
            <a:r>
              <a:rPr lang="en-US" sz="2800" dirty="0">
                <a:solidFill>
                  <a:srgbClr val="212529"/>
                </a:solidFill>
                <a:ea typeface="Times New Roman" panose="02020603050405020304" pitchFamily="18" charset="0"/>
              </a:rPr>
              <a:t>ol Ethics Act, </a:t>
            </a:r>
            <a:r>
              <a:rPr lang="en-US" sz="2800" i="1" dirty="0">
                <a:solidFill>
                  <a:srgbClr val="212529"/>
                </a:solidFill>
                <a:ea typeface="Times New Roman" panose="02020603050405020304" pitchFamily="18" charset="0"/>
              </a:rPr>
              <a:t>N.J.S.A. </a:t>
            </a:r>
            <a:r>
              <a:rPr lang="en-US" sz="2800" dirty="0">
                <a:solidFill>
                  <a:srgbClr val="212529"/>
                </a:solidFill>
                <a:ea typeface="Times New Roman" panose="02020603050405020304" pitchFamily="18" charset="0"/>
              </a:rPr>
              <a:t>18A:12-24(c), when the</a:t>
            </a:r>
            <a:r>
              <a:rPr lang="en-US" sz="2800" dirty="0">
                <a:solidFill>
                  <a:srgbClr val="212529"/>
                </a:solidFill>
                <a:effectLst/>
                <a:ea typeface="Times New Roman" panose="02020603050405020304" pitchFamily="18" charset="0"/>
              </a:rPr>
              <a:t> board member </a:t>
            </a:r>
            <a:r>
              <a:rPr lang="en-US" sz="2800" b="1" dirty="0">
                <a:solidFill>
                  <a:srgbClr val="212529"/>
                </a:solidFill>
                <a:effectLst/>
                <a:ea typeface="Times New Roman" panose="02020603050405020304" pitchFamily="18" charset="0"/>
              </a:rPr>
              <a:t>made a </a:t>
            </a:r>
            <a:r>
              <a:rPr lang="en-US" sz="2800" b="1" dirty="0">
                <a:solidFill>
                  <a:srgbClr val="000000"/>
                </a:solidFill>
                <a:effectLst/>
                <a:ea typeface="Times New Roman" panose="02020603050405020304" pitchFamily="18" charset="0"/>
              </a:rPr>
              <a:t>motion and voted </a:t>
            </a:r>
            <a:r>
              <a:rPr lang="en-US" sz="2800" dirty="0">
                <a:solidFill>
                  <a:srgbClr val="000000"/>
                </a:solidFill>
                <a:effectLst/>
                <a:ea typeface="Times New Roman" panose="02020603050405020304" pitchFamily="18" charset="0"/>
              </a:rPr>
              <a:t>to approve a request to use district facilities from an entity with which he had </a:t>
            </a:r>
            <a:r>
              <a:rPr lang="en-US" sz="2800" b="1" dirty="0">
                <a:solidFill>
                  <a:srgbClr val="000000"/>
                </a:solidFill>
                <a:effectLst/>
                <a:ea typeface="Times New Roman" panose="02020603050405020304" pitchFamily="18" charset="0"/>
              </a:rPr>
              <a:t>a financial involvement</a:t>
            </a:r>
            <a:r>
              <a:rPr lang="en-US" sz="2800" dirty="0">
                <a:solidFill>
                  <a:srgbClr val="000000"/>
                </a:solidFill>
                <a:effectLst/>
                <a:ea typeface="Times New Roman" panose="02020603050405020304" pitchFamily="18" charset="0"/>
              </a:rPr>
              <a:t>; First Baptist Church of Vauxhall. </a:t>
            </a:r>
            <a:r>
              <a:rPr lang="en-US" sz="2800" b="1" dirty="0">
                <a:solidFill>
                  <a:srgbClr val="000000"/>
                </a:solidFill>
                <a:effectLst/>
                <a:ea typeface="Times New Roman" panose="02020603050405020304" pitchFamily="18" charset="0"/>
              </a:rPr>
              <a:t>Received honorarium</a:t>
            </a:r>
            <a:r>
              <a:rPr lang="en-US" sz="2800" b="1" dirty="0">
                <a:solidFill>
                  <a:srgbClr val="000000"/>
                </a:solidFill>
                <a:ea typeface="Times New Roman" panose="02020603050405020304" pitchFamily="18" charset="0"/>
              </a:rPr>
              <a:t> ($2,000) from First Baptist Church of Vauxhall</a:t>
            </a:r>
            <a:r>
              <a:rPr lang="en-US" sz="2800" dirty="0">
                <a:solidFill>
                  <a:srgbClr val="000000"/>
                </a:solidFill>
                <a:ea typeface="Times New Roman" panose="02020603050405020304" pitchFamily="18" charset="0"/>
              </a:rPr>
              <a:t>.</a:t>
            </a:r>
            <a:r>
              <a:rPr lang="en-US" sz="2800" dirty="0">
                <a:solidFill>
                  <a:srgbClr val="000000"/>
                </a:solidFill>
                <a:effectLst/>
                <a:ea typeface="Times New Roman" panose="02020603050405020304" pitchFamily="18" charset="0"/>
              </a:rPr>
              <a:t> SEC recommended the penalty of reprimand. Commissioner agreed. </a:t>
            </a:r>
            <a:endParaRPr lang="en-US" sz="2800" dirty="0">
              <a:effectLst/>
              <a:ea typeface="Times New Roman" panose="02020603050405020304" pitchFamily="18" charset="0"/>
            </a:endParaRPr>
          </a:p>
          <a:p>
            <a:pPr marL="0" lvl="1" indent="0" algn="ctr">
              <a:buNone/>
            </a:pPr>
            <a:endParaRPr lang="en-US" sz="3200" b="1" i="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dirty="0"/>
          </a:p>
        </p:txBody>
      </p:sp>
    </p:spTree>
    <p:extLst>
      <p:ext uri="{BB962C8B-B14F-4D97-AF65-F5344CB8AC3E}">
        <p14:creationId xmlns:p14="http://schemas.microsoft.com/office/powerpoint/2010/main" val="1939961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fontScale="77500" lnSpcReduction="20000"/>
          </a:bodyPr>
          <a:lstStyle/>
          <a:p>
            <a:pPr marL="0" lvl="1" indent="0" algn="ctr">
              <a:buNone/>
            </a:pPr>
            <a:r>
              <a:rPr lang="en-US" sz="4100" b="1" i="1" dirty="0">
                <a:solidFill>
                  <a:srgbClr val="3B8EDE"/>
                </a:solidFill>
              </a:rPr>
              <a:t>Junker v. Quelch SEC C67-20 2/25/2022, Commissioner 4/14/2022</a:t>
            </a:r>
          </a:p>
          <a:p>
            <a:pPr marL="457200" lvl="1" indent="-457200">
              <a:buFont typeface="Arial" panose="020B0604020202020204" pitchFamily="34" charset="0"/>
              <a:buChar char="•"/>
            </a:pPr>
            <a:r>
              <a:rPr lang="en-US" sz="3100" dirty="0"/>
              <a:t>Board member sent a series of emails to superintendent, football coach, board president and board counsel </a:t>
            </a:r>
            <a:r>
              <a:rPr lang="en-US" sz="3100" b="1" dirty="0"/>
              <a:t>expressing his displeasure and directing that certain actions</a:t>
            </a:r>
            <a:r>
              <a:rPr lang="en-US" sz="3100" dirty="0"/>
              <a:t> be taken by administration and coaches regarding football players kneeling during the national anthem. Complaint was brought by the president of the LEA.</a:t>
            </a:r>
          </a:p>
          <a:p>
            <a:pPr marL="457200" lvl="1" indent="-457200">
              <a:buFont typeface="Arial" panose="020B0604020202020204" pitchFamily="34" charset="0"/>
              <a:buChar char="•"/>
            </a:pPr>
            <a:r>
              <a:rPr lang="en-US" sz="3100" b="1" dirty="0"/>
              <a:t>SEC adopted the findings of fact and legal conclusions of the ALJ that respondent violated </a:t>
            </a:r>
            <a:r>
              <a:rPr lang="en-US" sz="3100" b="1" i="1" dirty="0"/>
              <a:t>N.J.S.A. </a:t>
            </a:r>
            <a:r>
              <a:rPr lang="en-US" sz="3100" b="1" dirty="0"/>
              <a:t>18A:12-24.1(d) and </a:t>
            </a:r>
            <a:r>
              <a:rPr lang="en-US" sz="3100" b="1" i="1" dirty="0"/>
              <a:t>N.J.S.A. </a:t>
            </a:r>
            <a:r>
              <a:rPr lang="en-US" sz="3100" b="1" dirty="0"/>
              <a:t>18A:12-24.1(j) and the recommended penalty of censure.</a:t>
            </a:r>
          </a:p>
          <a:p>
            <a:pPr marL="457200" lvl="1" indent="-457200">
              <a:buFont typeface="Arial" panose="020B0604020202020204" pitchFamily="34" charset="0"/>
              <a:buChar char="•"/>
            </a:pPr>
            <a:r>
              <a:rPr lang="en-US" sz="3100" dirty="0"/>
              <a:t>SEC agreed with ALJ that by his demands for statements, board member attempted to conduct an investigation before any administrative action was taken, thereby improperly administering the schools, in violation of </a:t>
            </a:r>
            <a:r>
              <a:rPr lang="en-US" sz="3100" i="1" dirty="0"/>
              <a:t>N.J.S.A. </a:t>
            </a:r>
            <a:r>
              <a:rPr lang="en-US" sz="3100" dirty="0"/>
              <a:t>18A:12-24.1(j). </a:t>
            </a:r>
            <a:endParaRPr lang="en-US" sz="33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dirty="0"/>
          </a:p>
        </p:txBody>
      </p:sp>
    </p:spTree>
    <p:extLst>
      <p:ext uri="{BB962C8B-B14F-4D97-AF65-F5344CB8AC3E}">
        <p14:creationId xmlns:p14="http://schemas.microsoft.com/office/powerpoint/2010/main" val="2032476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6"/>
            <a:ext cx="9126071" cy="5525294"/>
          </a:xfrm>
        </p:spPr>
        <p:txBody>
          <a:bodyPr>
            <a:normAutofit fontScale="62500" lnSpcReduction="20000"/>
          </a:bodyPr>
          <a:lstStyle/>
          <a:p>
            <a:pPr marL="0" lvl="1" indent="0" algn="ctr">
              <a:buNone/>
            </a:pPr>
            <a:r>
              <a:rPr lang="en-US" sz="4600" b="1" i="1" dirty="0">
                <a:solidFill>
                  <a:srgbClr val="3B8EDE"/>
                </a:solidFill>
              </a:rPr>
              <a:t>Junker v. Quelch SEC C67-20 2/25/2022, Commissioner 4/14/2022</a:t>
            </a:r>
          </a:p>
          <a:p>
            <a:pPr marL="457200" lvl="1" indent="-457200">
              <a:buFont typeface="Arial" panose="020B0604020202020204" pitchFamily="34" charset="0"/>
              <a:buChar char="•"/>
            </a:pPr>
            <a:endParaRPr lang="en-US" sz="3600" dirty="0"/>
          </a:p>
          <a:p>
            <a:pPr marL="457200" lvl="1" indent="-457200">
              <a:buFont typeface="Arial" panose="020B0604020202020204" pitchFamily="34" charset="0"/>
              <a:buChar char="•"/>
            </a:pPr>
            <a:r>
              <a:rPr lang="en-US" sz="3600" dirty="0"/>
              <a:t>SEC agreed with ALJ that certain communications from Respondent to school personnel, wherein Respondent </a:t>
            </a:r>
            <a:r>
              <a:rPr lang="en-US" sz="3600" b="1" dirty="0"/>
              <a:t>demanded action and responses to inquiries</a:t>
            </a:r>
            <a:r>
              <a:rPr lang="en-US" sz="3600" dirty="0"/>
              <a:t>, constituted a violation of </a:t>
            </a:r>
            <a:r>
              <a:rPr lang="en-US" sz="3600" i="1" dirty="0"/>
              <a:t>N.J.S.A. </a:t>
            </a:r>
            <a:r>
              <a:rPr lang="en-US" sz="3600" dirty="0"/>
              <a:t>18A:12-24 (d) as they were signed by Respondent and patently included a reference to himself as a board member in his signature. </a:t>
            </a:r>
            <a:r>
              <a:rPr lang="en-US" sz="3600" b="1" dirty="0"/>
              <a:t>Board member attempted to administer the schools, rather than to see that they were well run</a:t>
            </a:r>
            <a:r>
              <a:rPr lang="en-US" sz="3600" b="1" dirty="0">
                <a:solidFill>
                  <a:srgbClr val="000000"/>
                </a:solidFill>
                <a:effectLst/>
                <a:ea typeface="Times New Roman" panose="02020603050405020304" pitchFamily="18" charset="0"/>
                <a:cs typeface="Times New Roman" panose="02020603050405020304" pitchFamily="18" charset="0"/>
              </a:rPr>
              <a:t>.</a:t>
            </a:r>
            <a:r>
              <a:rPr lang="en-US" sz="2400" dirty="0"/>
              <a:t> </a:t>
            </a:r>
          </a:p>
          <a:p>
            <a:pPr marL="457200" lvl="1" indent="-457200">
              <a:buFont typeface="Arial" panose="020B0604020202020204" pitchFamily="34" charset="0"/>
              <a:buChar char="•"/>
            </a:pPr>
            <a:r>
              <a:rPr lang="en-US" sz="3600" dirty="0"/>
              <a:t>SEC agreed with ALJ that respondent did not violate N.J.S.A. 18A:12-24.1(c), N.J.S.A. 18A:12-24.1(e), and N.J.S.A. 18A:12-24.1(</a:t>
            </a:r>
            <a:r>
              <a:rPr lang="en-US" sz="3600" dirty="0" err="1"/>
              <a:t>i</a:t>
            </a:r>
            <a:r>
              <a:rPr lang="en-US" sz="3600" dirty="0"/>
              <a:t>). He did not effectuate policy, take any private action that could compromise the board, or take deliberate action that could undermine, oppose, compromise or harm school personnel in the performance of duties.</a:t>
            </a:r>
          </a:p>
          <a:p>
            <a:pPr marL="457200" lvl="1" indent="-457200">
              <a:buFont typeface="Arial" panose="020B0604020202020204" pitchFamily="34" charset="0"/>
              <a:buChar char="•"/>
            </a:pPr>
            <a:r>
              <a:rPr lang="en-US" sz="3600" dirty="0"/>
              <a:t>Commissioner concurs with SEC as to recommended penalty. Board member censured for violating School Ethics Act.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spTree>
    <p:extLst>
      <p:ext uri="{BB962C8B-B14F-4D97-AF65-F5344CB8AC3E}">
        <p14:creationId xmlns:p14="http://schemas.microsoft.com/office/powerpoint/2010/main" val="39323373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fontScale="85000" lnSpcReduction="10000"/>
          </a:bodyPr>
          <a:lstStyle/>
          <a:p>
            <a:pPr marL="0" lvl="1" indent="0" algn="ctr">
              <a:buNone/>
            </a:pPr>
            <a:r>
              <a:rPr lang="en-US" sz="3000" b="1" i="1" dirty="0">
                <a:solidFill>
                  <a:srgbClr val="3B8EDE"/>
                </a:solidFill>
              </a:rPr>
              <a:t>Weber v Morgan SEC C68-20 2/25/2022, Commissioner 4/14/2022</a:t>
            </a:r>
          </a:p>
          <a:p>
            <a:pPr marL="457200" lvl="1" indent="-457200">
              <a:buFont typeface="Arial" panose="020B0604020202020204" pitchFamily="34" charset="0"/>
              <a:buChar char="•"/>
            </a:pPr>
            <a:r>
              <a:rPr lang="en-US" sz="2400" dirty="0"/>
              <a:t>Board member made public comments about a Board candidate’s lawsuit against the Board related to a denied OPRA request for documents, including board member’s official email information. Allegation was that board member was using personal email in performing board business, Board member also attended executive session meetings regarding the litigation.</a:t>
            </a:r>
          </a:p>
          <a:p>
            <a:pPr marL="457200" lvl="1" indent="-457200">
              <a:buFont typeface="Arial" panose="020B0604020202020204" pitchFamily="34" charset="0"/>
              <a:buChar char="•"/>
            </a:pPr>
            <a:r>
              <a:rPr lang="en-US" sz="2400" b="1" dirty="0"/>
              <a:t>SEC adopted ALJ’s findings of fact, legal conclusion that board member violated N.J.S.A. 18A:12-24(b), and N.J.S.A. 18A:12-24(c), and N.J.S.A. 18A:12-24.1(g) and the recommended penalty of censure.  </a:t>
            </a:r>
          </a:p>
          <a:p>
            <a:pPr marL="457200" lvl="1" indent="-457200">
              <a:buFont typeface="Arial" panose="020B0604020202020204" pitchFamily="34" charset="0"/>
              <a:buChar char="•"/>
            </a:pPr>
            <a:r>
              <a:rPr lang="en-US" sz="2400" dirty="0"/>
              <a:t>SEC agreed with ALJ that board member’s comments regarding the board candidate and his lawsuit against the board </a:t>
            </a:r>
            <a:r>
              <a:rPr lang="en-US" sz="2400" b="1" dirty="0"/>
              <a:t>damaged candidate’s reputation </a:t>
            </a:r>
            <a:r>
              <a:rPr lang="en-US" sz="2400" dirty="0"/>
              <a:t>and gave an </a:t>
            </a:r>
            <a:r>
              <a:rPr lang="en-US" sz="2400" b="1" dirty="0"/>
              <a:t>unfair advantage to other candidates </a:t>
            </a:r>
            <a:r>
              <a:rPr lang="en-US" sz="2400" dirty="0"/>
              <a:t>in violation of </a:t>
            </a:r>
            <a:r>
              <a:rPr lang="en-US" sz="2400" b="1" i="1" dirty="0"/>
              <a:t>N.J.S.A</a:t>
            </a:r>
            <a:r>
              <a:rPr lang="en-US" sz="2400" b="1" dirty="0"/>
              <a:t>. 18A:12-24(b). </a:t>
            </a:r>
            <a:r>
              <a:rPr lang="en-US" sz="2400" dirty="0"/>
              <a:t>Members of the public could reasonably believe that the board member intended, with his statements, to influence the election in favor of other candidates, </a:t>
            </a:r>
            <a:r>
              <a:rPr lang="en-US" sz="2400" b="1" dirty="0"/>
              <a:t>securing  unwarranted privileges </a:t>
            </a:r>
            <a:r>
              <a:rPr lang="en-US" sz="2400" dirty="0"/>
              <a:t>for another.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Tree>
    <p:extLst>
      <p:ext uri="{BB962C8B-B14F-4D97-AF65-F5344CB8AC3E}">
        <p14:creationId xmlns:p14="http://schemas.microsoft.com/office/powerpoint/2010/main" val="174631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4000" u="sng" dirty="0"/>
              <a:t>School Official Ethics </a:t>
            </a:r>
            <a:br>
              <a:rPr lang="en-US" sz="4000" u="sng" dirty="0"/>
            </a:br>
            <a:r>
              <a:rPr lang="en-US" sz="4000" dirty="0"/>
              <a:t>School Official</a:t>
            </a:r>
            <a:r>
              <a:rPr lang="en-US" sz="4000" u="sng" dirty="0"/>
              <a:t> Roles and Responsibilities</a:t>
            </a:r>
          </a:p>
        </p:txBody>
      </p:sp>
      <p:sp>
        <p:nvSpPr>
          <p:cNvPr id="3" name="Content Placeholder 2"/>
          <p:cNvSpPr>
            <a:spLocks noGrp="1"/>
          </p:cNvSpPr>
          <p:nvPr>
            <p:ph idx="1"/>
          </p:nvPr>
        </p:nvSpPr>
        <p:spPr>
          <a:xfrm>
            <a:off x="457200" y="1600200"/>
            <a:ext cx="8229600" cy="4756150"/>
          </a:xfrm>
        </p:spPr>
        <p:txBody>
          <a:bodyPr>
            <a:normAutofit lnSpcReduction="10000"/>
          </a:bodyPr>
          <a:lstStyle/>
          <a:p>
            <a:pPr marL="64008" indent="0" algn="ctr">
              <a:buNone/>
            </a:pPr>
            <a:r>
              <a:rPr lang="en-US" sz="3500" b="1" dirty="0"/>
              <a:t>Nepotism Regulation – </a:t>
            </a:r>
            <a:r>
              <a:rPr lang="en-US" sz="3500" b="1" i="1" dirty="0"/>
              <a:t>N.J.A.C. </a:t>
            </a:r>
            <a:r>
              <a:rPr lang="en-US" sz="3500" b="1" dirty="0"/>
              <a:t>6A:23A-6.2</a:t>
            </a:r>
          </a:p>
          <a:p>
            <a:r>
              <a:rPr lang="en-US" dirty="0"/>
              <a:t>Board Policy</a:t>
            </a:r>
          </a:p>
          <a:p>
            <a:r>
              <a:rPr lang="en-US" dirty="0"/>
              <a:t>Prohibition on initial hiring of relatives of board members, CSA; grandfathering</a:t>
            </a:r>
          </a:p>
          <a:p>
            <a:pPr lvl="1"/>
            <a:r>
              <a:rPr lang="en-US" dirty="0"/>
              <a:t>Expansive definition of relative, immediate family member</a:t>
            </a:r>
          </a:p>
          <a:p>
            <a:r>
              <a:rPr lang="en-US" dirty="0"/>
              <a:t>Administrative supervision of relatives</a:t>
            </a:r>
          </a:p>
          <a:p>
            <a:r>
              <a:rPr lang="en-US" dirty="0"/>
              <a:t>Negotiations participation</a:t>
            </a:r>
          </a:p>
          <a:p>
            <a:r>
              <a:rPr lang="en-US" dirty="0"/>
              <a:t>Per diem subs, student employees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890167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5"/>
            <a:ext cx="9126071" cy="5677695"/>
          </a:xfrm>
        </p:spPr>
        <p:txBody>
          <a:bodyPr>
            <a:normAutofit fontScale="40000" lnSpcReduction="20000"/>
          </a:bodyPr>
          <a:lstStyle/>
          <a:p>
            <a:pPr marL="0" lvl="1" indent="0" algn="ctr">
              <a:buNone/>
            </a:pPr>
            <a:r>
              <a:rPr lang="en-US" sz="7000" b="1" i="1" dirty="0">
                <a:solidFill>
                  <a:srgbClr val="3B8EDE"/>
                </a:solidFill>
              </a:rPr>
              <a:t>Weber v Morgan SEC C68-20 2/25/2022, Commissioner 4/14/2022</a:t>
            </a:r>
            <a:endParaRPr lang="en-US" sz="7000" dirty="0"/>
          </a:p>
          <a:p>
            <a:pPr marL="457200" lvl="1" indent="-457200">
              <a:buFont typeface="Arial" panose="020B0604020202020204" pitchFamily="34" charset="0"/>
              <a:buChar char="•"/>
            </a:pPr>
            <a:r>
              <a:rPr lang="en-US" sz="6000" b="1" dirty="0"/>
              <a:t>SEC agreed with ALJ that board member should have recused himself from 5/7/20 and 5/18/20 Executive Session discussions </a:t>
            </a:r>
            <a:r>
              <a:rPr lang="en-US" sz="6000" dirty="0"/>
              <a:t>Board member had, an “</a:t>
            </a:r>
            <a:r>
              <a:rPr lang="en-US" sz="6000" b="1" dirty="0"/>
              <a:t>indirect personal interest</a:t>
            </a:r>
            <a:r>
              <a:rPr lang="en-US" sz="6000" dirty="0"/>
              <a:t>” OPRA lawsuit which involved board member’s email and devices. A member of the public could justifiably believe that </a:t>
            </a:r>
            <a:r>
              <a:rPr lang="en-US" sz="6000" b="1" dirty="0"/>
              <a:t>board member’s objectivity was impaired </a:t>
            </a:r>
            <a:r>
              <a:rPr lang="en-US" sz="6000" dirty="0"/>
              <a:t>when discussing the litigation, a resolution of the lawsuit, or the Board’s “next steps” in closed session, in violation of</a:t>
            </a:r>
            <a:r>
              <a:rPr lang="en-US" sz="6000" i="1" dirty="0"/>
              <a:t> </a:t>
            </a:r>
            <a:r>
              <a:rPr lang="en-US" sz="6000" b="1" i="1" dirty="0"/>
              <a:t>N.J.S.A. </a:t>
            </a:r>
            <a:r>
              <a:rPr lang="en-US" sz="6000" b="1" dirty="0"/>
              <a:t>18A:12-24(c).</a:t>
            </a:r>
            <a:r>
              <a:rPr lang="en-US" sz="6000" dirty="0"/>
              <a:t> </a:t>
            </a:r>
          </a:p>
          <a:p>
            <a:pPr marL="457200" lvl="1" indent="-457200">
              <a:buFont typeface="Arial" panose="020B0604020202020204" pitchFamily="34" charset="0"/>
              <a:buChar char="•"/>
            </a:pPr>
            <a:r>
              <a:rPr lang="en-US" sz="6000" dirty="0"/>
              <a:t>SEC agreed with ALJ that board member’s misleading public comments regarding the proposed settlement offer, which should have been discussed in Executive Session and not in public, despite board member’s preface that his statements were his opinion, violated </a:t>
            </a:r>
            <a:r>
              <a:rPr lang="en-US" sz="6000" b="1" i="1" dirty="0"/>
              <a:t>N.J.S.A. </a:t>
            </a:r>
            <a:r>
              <a:rPr lang="en-US" sz="6000" b="1" dirty="0"/>
              <a:t>18A:12-24.1(g). Board member did not hold matters confidential nor provide accurate information. </a:t>
            </a:r>
          </a:p>
          <a:p>
            <a:pPr marL="457200" lvl="1" indent="-457200">
              <a:buFont typeface="Arial" panose="020B0604020202020204" pitchFamily="34" charset="0"/>
              <a:buChar char="•"/>
            </a:pPr>
            <a:r>
              <a:rPr lang="en-US" sz="6000" b="1" i="1" dirty="0"/>
              <a:t>Commissioner concurred with SEC recommended penalty of censure. </a:t>
            </a:r>
          </a:p>
          <a:p>
            <a:pPr marL="457200" lvl="1" indent="-457200">
              <a:buFont typeface="Arial" panose="020B0604020202020204" pitchFamily="34" charset="0"/>
              <a:buChar char="•"/>
            </a:pP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dirty="0"/>
          </a:p>
        </p:txBody>
      </p:sp>
    </p:spTree>
    <p:extLst>
      <p:ext uri="{BB962C8B-B14F-4D97-AF65-F5344CB8AC3E}">
        <p14:creationId xmlns:p14="http://schemas.microsoft.com/office/powerpoint/2010/main" val="2705871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fontScale="77500" lnSpcReduction="20000"/>
          </a:bodyPr>
          <a:lstStyle/>
          <a:p>
            <a:pPr marL="0" lvl="1" indent="0" algn="ctr">
              <a:buNone/>
            </a:pPr>
            <a:r>
              <a:rPr lang="en-US" sz="3500" b="1" i="1" dirty="0">
                <a:solidFill>
                  <a:srgbClr val="3B8EDE"/>
                </a:solidFill>
              </a:rPr>
              <a:t>IMO Sheila Brogan SEC C71-20 2/25/2022, Commissioner 4/14/2022</a:t>
            </a:r>
          </a:p>
          <a:p>
            <a:pPr marL="457200" lvl="1" indent="-457200">
              <a:buFont typeface="Arial" panose="020B0604020202020204" pitchFamily="34" charset="0"/>
              <a:buChar char="•"/>
            </a:pPr>
            <a:r>
              <a:rPr lang="en-US" dirty="0"/>
              <a:t>Board member </a:t>
            </a:r>
            <a:r>
              <a:rPr lang="en-US" b="1" dirty="0"/>
              <a:t>attended a closed session where OPRA litigation in which she was a party was discussed; </a:t>
            </a:r>
            <a:r>
              <a:rPr lang="en-US" dirty="0"/>
              <a:t>allegations of the </a:t>
            </a:r>
            <a:r>
              <a:rPr lang="en-US" b="1" dirty="0"/>
              <a:t>use of the board member’s personal email account to conduct board business</a:t>
            </a:r>
            <a:r>
              <a:rPr lang="en-US" dirty="0"/>
              <a:t>. Board member had provided a screen shot from her I-pad and cell phone and a certification as part of the lawsuit. </a:t>
            </a:r>
          </a:p>
          <a:p>
            <a:pPr marL="457200" lvl="1" indent="-457200">
              <a:buFont typeface="Arial" panose="020B0604020202020204" pitchFamily="34" charset="0"/>
              <a:buChar char="•"/>
            </a:pPr>
            <a:r>
              <a:rPr lang="en-US" sz="2800" dirty="0"/>
              <a:t>SEC adopts ALJ’s finding of facts but</a:t>
            </a:r>
            <a:r>
              <a:rPr lang="en-US" sz="2800" b="1" dirty="0"/>
              <a:t> rejects ALJ’s legal conclusion of no violation of the Act</a:t>
            </a:r>
            <a:r>
              <a:rPr lang="en-US" sz="2800" dirty="0"/>
              <a:t>. </a:t>
            </a:r>
            <a:r>
              <a:rPr lang="en-US" sz="2800" b="1" dirty="0"/>
              <a:t>SEC finds that board member violated </a:t>
            </a:r>
            <a:r>
              <a:rPr lang="en-US" sz="2800" b="1" i="1" dirty="0"/>
              <a:t>N.J.S.A. </a:t>
            </a:r>
            <a:r>
              <a:rPr lang="en-US" sz="2800" b="1" dirty="0"/>
              <a:t>18A:12-24 (c), recommends penalty of censure.</a:t>
            </a:r>
          </a:p>
          <a:p>
            <a:pPr marL="457200" lvl="1" indent="-457200">
              <a:buFont typeface="Arial" panose="020B0604020202020204" pitchFamily="34" charset="0"/>
              <a:buChar char="•"/>
            </a:pPr>
            <a:r>
              <a:rPr lang="en-US" sz="2800" dirty="0"/>
              <a:t>Prior to closed session it was announced that the settlement of the OPRA litigation would be discussed. Regardless of whether a settlement was actually discussed, board member and public were under the belief that a settlement of a lawsuit in which the board member had a personal interest and involvement would be discussed. </a:t>
            </a:r>
          </a:p>
          <a:p>
            <a:pPr marL="457200" lvl="1" indent="-457200">
              <a:buFont typeface="Arial" panose="020B0604020202020204" pitchFamily="34" charset="0"/>
              <a:buChar char="•"/>
            </a:pPr>
            <a:r>
              <a:rPr lang="en-US" sz="2800" b="1" dirty="0"/>
              <a:t>Recusal from any and all board discussions, including closed session, when a board member has a conflict of interest is an absolute. </a:t>
            </a:r>
          </a:p>
          <a:p>
            <a:pPr marL="571500" lvl="1" indent="-571500">
              <a:buFont typeface="Arial" panose="020B0604020202020204" pitchFamily="34" charset="0"/>
              <a:buChar char="•"/>
            </a:pPr>
            <a:endParaRPr lang="en-US" sz="2800" b="1" dirty="0"/>
          </a:p>
          <a:p>
            <a:pPr marL="571500" lvl="1" indent="-5715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spTree>
    <p:extLst>
      <p:ext uri="{BB962C8B-B14F-4D97-AF65-F5344CB8AC3E}">
        <p14:creationId xmlns:p14="http://schemas.microsoft.com/office/powerpoint/2010/main" val="12032880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fontScale="85000" lnSpcReduction="20000"/>
          </a:bodyPr>
          <a:lstStyle/>
          <a:p>
            <a:pPr marL="0" lvl="1" indent="0" algn="ctr">
              <a:buNone/>
            </a:pPr>
            <a:r>
              <a:rPr lang="en-US" sz="3000" b="1" i="1" dirty="0">
                <a:solidFill>
                  <a:srgbClr val="3B8EDE"/>
                </a:solidFill>
              </a:rPr>
              <a:t>IMO Sheila Brogan SEC C71-20 2/25/2022, Commissioner 4/14/2022</a:t>
            </a:r>
            <a:endParaRPr lang="en-US" sz="3000" dirty="0"/>
          </a:p>
          <a:p>
            <a:pPr marL="457200" lvl="1" indent="-457200">
              <a:buFont typeface="Arial" panose="020B0604020202020204" pitchFamily="34" charset="0"/>
              <a:buChar char="•"/>
            </a:pPr>
            <a:endParaRPr lang="en-US" dirty="0"/>
          </a:p>
          <a:p>
            <a:pPr marL="457200" lvl="1" indent="-457200">
              <a:buFont typeface="Arial" panose="020B0604020202020204" pitchFamily="34" charset="0"/>
              <a:buChar char="•"/>
            </a:pPr>
            <a:r>
              <a:rPr lang="en-US" dirty="0"/>
              <a:t>F</a:t>
            </a:r>
            <a:r>
              <a:rPr lang="en-US" sz="2800" dirty="0"/>
              <a:t>act that the Board “only” received information about the next hearing date; was informed that the Board would have to pay attorney’s fees; respondent did not speak to anyone; and Board did not take action or vote on the litigation after executive session is of no moment. </a:t>
            </a:r>
          </a:p>
          <a:p>
            <a:pPr marL="457200" lvl="1" indent="-457200">
              <a:buFont typeface="Arial" panose="020B0604020202020204" pitchFamily="34" charset="0"/>
              <a:buChar char="•"/>
            </a:pPr>
            <a:r>
              <a:rPr lang="en-US" dirty="0"/>
              <a:t>Board member </a:t>
            </a:r>
            <a:r>
              <a:rPr lang="en-US" b="1" dirty="0"/>
              <a:t>publicly commented </a:t>
            </a:r>
            <a:r>
              <a:rPr lang="en-US" dirty="0"/>
              <a:t>on a matter in which she had a conflict of interest (noting its confidentiality); </a:t>
            </a:r>
            <a:r>
              <a:rPr lang="en-US" b="1" dirty="0"/>
              <a:t>seconded the motion </a:t>
            </a:r>
            <a:r>
              <a:rPr lang="en-US" dirty="0"/>
              <a:t>to adjourn to executive session; and </a:t>
            </a:r>
            <a:r>
              <a:rPr lang="en-US" b="1" dirty="0"/>
              <a:t>attended executive session </a:t>
            </a:r>
            <a:r>
              <a:rPr lang="en-US" dirty="0"/>
              <a:t>knowing that a matter in which she had a conflict of interest would be discussed. </a:t>
            </a:r>
          </a:p>
          <a:p>
            <a:pPr marL="457200" lvl="1" indent="-457200">
              <a:buFont typeface="Arial" panose="020B0604020202020204" pitchFamily="34" charset="0"/>
              <a:buChar char="•"/>
            </a:pPr>
            <a:r>
              <a:rPr lang="en-US" b="1" dirty="0"/>
              <a:t>SEC recommends that board member be censured for having violated </a:t>
            </a:r>
            <a:r>
              <a:rPr lang="en-US" b="1" i="1" dirty="0"/>
              <a:t>N.J.S.A. </a:t>
            </a:r>
            <a:r>
              <a:rPr lang="en-US" b="1" dirty="0"/>
              <a:t>18A:12-24(c). Commissioner concurs.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Tree>
    <p:extLst>
      <p:ext uri="{BB962C8B-B14F-4D97-AF65-F5344CB8AC3E}">
        <p14:creationId xmlns:p14="http://schemas.microsoft.com/office/powerpoint/2010/main" val="5643398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 Appeal</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fontScale="85000" lnSpcReduction="20000"/>
          </a:bodyPr>
          <a:lstStyle/>
          <a:p>
            <a:pPr marL="0" lvl="1" indent="0" algn="ctr">
              <a:buNone/>
            </a:pPr>
            <a:r>
              <a:rPr lang="en-US" sz="3800" b="1" i="1" dirty="0">
                <a:solidFill>
                  <a:srgbClr val="3B8EDE"/>
                </a:solidFill>
              </a:rPr>
              <a:t>Schapiro v. Roman and Thomas, SEC C28-20 1/25/2022, aff’d Commissioner Appeal 5/19/2022</a:t>
            </a:r>
          </a:p>
          <a:p>
            <a:pPr marL="457200" lvl="1" indent="-457200">
              <a:buFont typeface="Arial" panose="020B0604020202020204" pitchFamily="34" charset="0"/>
              <a:buChar char="•"/>
            </a:pPr>
            <a:r>
              <a:rPr lang="en-US" dirty="0"/>
              <a:t>Board members voted on a settlement agreement regarding litigation with the superintendent in which they were specifically named as parties. </a:t>
            </a:r>
            <a:r>
              <a:rPr lang="en-US" b="1" dirty="0"/>
              <a:t>Board attorney had advised board members that they could vote on the settlement agreement.</a:t>
            </a:r>
          </a:p>
          <a:p>
            <a:pPr marL="457200" lvl="1" indent="-457200">
              <a:buFont typeface="Arial" panose="020B0604020202020204" pitchFamily="34" charset="0"/>
              <a:buChar char="•"/>
            </a:pPr>
            <a:r>
              <a:rPr lang="en-US" dirty="0"/>
              <a:t>ALJ determined that board members </a:t>
            </a:r>
            <a:r>
              <a:rPr lang="en-US" b="1" dirty="0"/>
              <a:t>acted in their official capacity in a matter where they had personal involvement and received a benefit </a:t>
            </a:r>
            <a:r>
              <a:rPr lang="en-US" dirty="0"/>
              <a:t>in violation of </a:t>
            </a:r>
            <a:r>
              <a:rPr lang="en-US" i="1" dirty="0"/>
              <a:t>N.J.S.A. </a:t>
            </a:r>
            <a:r>
              <a:rPr lang="en-US" dirty="0"/>
              <a:t>18A:12-24(c) A member of the public could justifiably believe that their objectivity was impaired when voting upon and executing the settlement. </a:t>
            </a:r>
            <a:r>
              <a:rPr lang="en-US" b="1" dirty="0"/>
              <a:t>Reliance on advice of counsel only serves as a defense to a penalty. </a:t>
            </a:r>
          </a:p>
          <a:p>
            <a:pPr marL="457200" lvl="1" indent="-457200">
              <a:buFont typeface="Arial" panose="020B0604020202020204" pitchFamily="34" charset="0"/>
              <a:buChar char="•"/>
            </a:pPr>
            <a:r>
              <a:rPr lang="en-US" dirty="0"/>
              <a:t>ALJ -No violation of </a:t>
            </a:r>
            <a:r>
              <a:rPr lang="en-US" i="1" dirty="0"/>
              <a:t>N.J.S.A. </a:t>
            </a:r>
            <a:r>
              <a:rPr lang="en-US" dirty="0"/>
              <a:t>18A:12-24.1(e) in their official actions as Board members voting to approve and executing a settlement resolving the litigation. Not private action.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Tree>
    <p:extLst>
      <p:ext uri="{BB962C8B-B14F-4D97-AF65-F5344CB8AC3E}">
        <p14:creationId xmlns:p14="http://schemas.microsoft.com/office/powerpoint/2010/main" val="783234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 Appeal</a:t>
            </a:r>
            <a:br>
              <a:rPr lang="en-US" sz="4400" b="1" dirty="0"/>
            </a:br>
            <a:endParaRPr lang="en-US" dirty="0"/>
          </a:p>
        </p:txBody>
      </p:sp>
      <p:sp>
        <p:nvSpPr>
          <p:cNvPr id="3" name="Content Placeholder 2"/>
          <p:cNvSpPr>
            <a:spLocks noGrp="1"/>
          </p:cNvSpPr>
          <p:nvPr>
            <p:ph idx="1"/>
          </p:nvPr>
        </p:nvSpPr>
        <p:spPr>
          <a:xfrm>
            <a:off x="0" y="1332706"/>
            <a:ext cx="9126071" cy="5525294"/>
          </a:xfrm>
        </p:spPr>
        <p:txBody>
          <a:bodyPr>
            <a:normAutofit fontScale="70000" lnSpcReduction="20000"/>
          </a:bodyPr>
          <a:lstStyle/>
          <a:p>
            <a:pPr marL="0" lvl="1" indent="0" algn="ctr">
              <a:buNone/>
            </a:pPr>
            <a:r>
              <a:rPr lang="en-US" sz="4100" b="1" i="1" dirty="0">
                <a:solidFill>
                  <a:srgbClr val="3B8EDE"/>
                </a:solidFill>
              </a:rPr>
              <a:t>Schapiro v. Roman and Thomas, SEC C28-20 1/25/2022, aff’d Commissioner Appeal 5/19/2022</a:t>
            </a:r>
          </a:p>
          <a:p>
            <a:pPr marL="457200" lvl="1" indent="-457200">
              <a:buFont typeface="Arial" panose="020B0604020202020204" pitchFamily="34" charset="0"/>
              <a:buChar char="•"/>
            </a:pPr>
            <a:endParaRPr lang="en-US" sz="3600" dirty="0"/>
          </a:p>
          <a:p>
            <a:pPr marL="457200" lvl="1" indent="-457200">
              <a:buFont typeface="Arial" panose="020B0604020202020204" pitchFamily="34" charset="0"/>
              <a:buChar char="•"/>
            </a:pPr>
            <a:r>
              <a:rPr lang="en-US" sz="3600" b="1" dirty="0"/>
              <a:t>SEC adopts ALJ findings of fact, legal conclusions and recommended penalty of reprimand. </a:t>
            </a:r>
          </a:p>
          <a:p>
            <a:pPr marL="457200" lvl="1" indent="-457200">
              <a:buFont typeface="Arial" panose="020B0604020202020204" pitchFamily="34" charset="0"/>
              <a:buChar char="•"/>
            </a:pPr>
            <a:r>
              <a:rPr lang="en-US" sz="3600" b="1" dirty="0"/>
              <a:t>On appeal</a:t>
            </a:r>
            <a:r>
              <a:rPr lang="en-US" sz="3600" dirty="0"/>
              <a:t>, Commissioner affirms SEC decision that board members violated </a:t>
            </a:r>
            <a:r>
              <a:rPr lang="en-US" sz="3600" i="1" dirty="0"/>
              <a:t>N.J.S.A</a:t>
            </a:r>
            <a:r>
              <a:rPr lang="en-US" sz="3600" dirty="0"/>
              <a:t>. 18A:12-24(c) of the School Ethics Act (Act) by approving a settlement agreement that resolved litigation filed against them individually. </a:t>
            </a:r>
          </a:p>
          <a:p>
            <a:pPr marL="457200" lvl="1" indent="-457200">
              <a:buFont typeface="Arial" panose="020B0604020202020204" pitchFamily="34" charset="0"/>
              <a:buChar char="•"/>
            </a:pPr>
            <a:r>
              <a:rPr lang="en-US" sz="3600" dirty="0"/>
              <a:t>Commissioner finds that the SEC’s decision finding that appellants violated the Act is supported by sufficient, credible evidence, and that appellants failed to establish that the decision is arbitrary, capricious, or contrary to law. </a:t>
            </a:r>
            <a:r>
              <a:rPr lang="en-US" sz="3600" i="1" dirty="0"/>
              <a:t>N.J.A.C. </a:t>
            </a:r>
            <a:r>
              <a:rPr lang="en-US" sz="3600" dirty="0"/>
              <a:t>6A:4-1.1(a).</a:t>
            </a:r>
          </a:p>
          <a:p>
            <a:pPr marL="457200" lvl="1" indent="-457200">
              <a:buFont typeface="Arial" panose="020B0604020202020204" pitchFamily="34" charset="0"/>
              <a:buChar char="•"/>
            </a:pPr>
            <a:r>
              <a:rPr lang="en-US" sz="3600" dirty="0"/>
              <a:t>Commissioner further finds that the SEC appropriately assessed the penalty of a reprimand.</a:t>
            </a:r>
            <a:endParaRPr lang="en-US" sz="3600" b="1" i="1" dirty="0">
              <a:solidFill>
                <a:srgbClr val="3B8EDE"/>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dirty="0"/>
          </a:p>
        </p:txBody>
      </p:sp>
    </p:spTree>
    <p:extLst>
      <p:ext uri="{BB962C8B-B14F-4D97-AF65-F5344CB8AC3E}">
        <p14:creationId xmlns:p14="http://schemas.microsoft.com/office/powerpoint/2010/main" val="2531620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200"/>
              </a:spcBef>
              <a:spcAft>
                <a:spcPts val="1200"/>
              </a:spcAft>
            </a:pPr>
            <a:br>
              <a:rPr kumimoji="0" lang="en-US" sz="4000" b="1" i="0" u="none" strike="noStrike" kern="1200" cap="none" spc="0" normalizeH="0" baseline="0" noProof="0" dirty="0">
                <a:ln>
                  <a:noFill/>
                </a:ln>
                <a:solidFill>
                  <a:srgbClr val="000000"/>
                </a:solidFill>
                <a:effectLst/>
                <a:uLnTx/>
                <a:uFillTx/>
                <a:ea typeface="+mn-ea"/>
                <a:cs typeface="+mn-cs"/>
              </a:rPr>
            </a:br>
            <a:r>
              <a:rPr lang="en-US" b="1" i="1" cap="none" dirty="0">
                <a:solidFill>
                  <a:srgbClr val="0070C0"/>
                </a:solidFill>
                <a:ea typeface="+mn-ea"/>
                <a:cs typeface="+mn-cs"/>
              </a:rPr>
              <a:t>SCHOOL ETHICS COMMISSION DECISIONS</a:t>
            </a:r>
            <a:br>
              <a:rPr kumimoji="0" lang="en-US" sz="4000" b="1" i="0" u="none" strike="noStrike" kern="1200" cap="none" spc="0" normalizeH="0" baseline="0" noProof="0" dirty="0">
                <a:ln>
                  <a:noFill/>
                </a:ln>
                <a:solidFill>
                  <a:srgbClr val="000000"/>
                </a:solidFill>
                <a:effectLst/>
                <a:uLnTx/>
                <a:uFillTx/>
                <a:ea typeface="+mn-ea"/>
                <a:cs typeface="+mn-cs"/>
              </a:rPr>
            </a:br>
            <a:endParaRPr lang="en-US" u="none" dirty="0"/>
          </a:p>
        </p:txBody>
      </p:sp>
      <p:sp>
        <p:nvSpPr>
          <p:cNvPr id="3" name="Subtitle 2"/>
          <p:cNvSpPr>
            <a:spLocks noGrp="1"/>
          </p:cNvSpPr>
          <p:nvPr>
            <p:ph type="subTitle" idx="4294967295"/>
          </p:nvPr>
        </p:nvSpPr>
        <p:spPr>
          <a:xfrm>
            <a:off x="0" y="4953000"/>
            <a:ext cx="8578850" cy="1066800"/>
          </a:xfrm>
        </p:spPr>
        <p:txBody>
          <a:bodyPr anchor="b">
            <a:noAutofit/>
          </a:bodyPr>
          <a:lstStyle/>
          <a:p>
            <a:pPr marL="448056" indent="-384048">
              <a:defRPr/>
            </a:pPr>
            <a:endParaRPr lang="en-US" sz="1600" b="1" dirty="0">
              <a:solidFill>
                <a:srgbClr val="D87900"/>
              </a:solidFill>
            </a:endParaRPr>
          </a:p>
          <a:p>
            <a:pPr marL="448056" indent="-384048">
              <a:defRPr/>
            </a:pPr>
            <a:endParaRPr lang="en-US" sz="1600" b="1" dirty="0">
              <a:solidFill>
                <a:srgbClr val="D87900"/>
              </a:solidFill>
            </a:endParaRPr>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852077434"/>
      </p:ext>
    </p:extLst>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SEC </a:t>
            </a:r>
            <a:r>
              <a:rPr lang="en-US" dirty="0"/>
              <a:t>Complaint Dismissals 2021-22</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a:bodyPr>
          <a:lstStyle/>
          <a:p>
            <a:pPr marL="0" lvl="1" indent="0" algn="ctr">
              <a:buNone/>
            </a:pPr>
            <a:endParaRPr lang="en-US" b="1" dirty="0">
              <a:solidFill>
                <a:schemeClr val="accent1"/>
              </a:solidFill>
            </a:endParaRPr>
          </a:p>
          <a:p>
            <a:pPr marL="457200" lvl="1" indent="-457200">
              <a:buFont typeface="Arial" panose="020B0604020202020204" pitchFamily="34" charset="0"/>
              <a:buChar char="•"/>
            </a:pPr>
            <a:r>
              <a:rPr lang="en-US" dirty="0"/>
              <a:t>SEC decided 29 complaints in 2021, 23 so far in 2022.</a:t>
            </a:r>
          </a:p>
          <a:p>
            <a:pPr marL="457200" lvl="1" indent="-457200">
              <a:buFont typeface="Arial" panose="020B0604020202020204" pitchFamily="34" charset="0"/>
              <a:buChar char="•"/>
            </a:pPr>
            <a:r>
              <a:rPr lang="en-US" dirty="0"/>
              <a:t>Of the 29 complaints decided in 2021, 23 were dismissed.</a:t>
            </a:r>
          </a:p>
          <a:p>
            <a:pPr marL="457200" lvl="1" indent="-457200">
              <a:buFont typeface="Arial" panose="020B0604020202020204" pitchFamily="34" charset="0"/>
              <a:buChar char="•"/>
            </a:pPr>
            <a:r>
              <a:rPr lang="en-US" dirty="0"/>
              <a:t>Of the 23 complaints decided in 2022, 19 were dismissed. </a:t>
            </a:r>
          </a:p>
          <a:p>
            <a:pPr marL="457200" lvl="1" indent="-457200">
              <a:buFont typeface="Arial" panose="020B0604020202020204" pitchFamily="34" charset="0"/>
              <a:buChar char="•"/>
            </a:pPr>
            <a:r>
              <a:rPr lang="en-US" dirty="0"/>
              <a:t>In most instances of dismissal, </a:t>
            </a:r>
            <a:r>
              <a:rPr lang="en-US" dirty="0">
                <a:effectLst/>
                <a:ea typeface="Calibri" panose="020F0502020204030204" pitchFamily="34" charset="0"/>
              </a:rPr>
              <a:t>Complainant failed to plead sufficient, credible facts to support a finding that Respondent violated a provision of the Code of Conduct or the Code of Ethics for School Board Members as alleged in the Complaint, or even if true, not a violation.</a:t>
            </a:r>
          </a:p>
          <a:p>
            <a:pPr marL="457200" lvl="1" indent="-457200">
              <a:buFont typeface="Arial" panose="020B0604020202020204" pitchFamily="34" charset="0"/>
              <a:buChar char="•"/>
            </a:pPr>
            <a:r>
              <a:rPr lang="en-US" u="sng" dirty="0">
                <a:effectLst/>
                <a:ea typeface="Calibri" panose="020F0502020204030204" pitchFamily="34" charset="0"/>
              </a:rPr>
              <a:t>School Ethics Commission Complaint Dismissals 2020 – 2022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dirty="0"/>
          </a:p>
        </p:txBody>
      </p:sp>
    </p:spTree>
    <p:extLst>
      <p:ext uri="{BB962C8B-B14F-4D97-AF65-F5344CB8AC3E}">
        <p14:creationId xmlns:p14="http://schemas.microsoft.com/office/powerpoint/2010/main" val="1183988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fontScale="70000" lnSpcReduction="20000"/>
          </a:bodyPr>
          <a:lstStyle/>
          <a:p>
            <a:pPr marL="0" lvl="1" indent="0" algn="ctr">
              <a:buNone/>
            </a:pPr>
            <a:r>
              <a:rPr lang="en-US" sz="4100" b="1" i="1" dirty="0">
                <a:solidFill>
                  <a:srgbClr val="3B8EDE"/>
                </a:solidFill>
              </a:rPr>
              <a:t>In the Matter of Daniel Leonard, SEC C56-19, C57-19 11/16/2021</a:t>
            </a:r>
          </a:p>
          <a:p>
            <a:pPr marL="457200" lvl="1" indent="-457200">
              <a:buFont typeface="Arial" panose="020B0604020202020204" pitchFamily="34" charset="0"/>
              <a:buChar char="•"/>
            </a:pPr>
            <a:r>
              <a:rPr lang="en-US" sz="3100" dirty="0"/>
              <a:t>ALJ (3/18/21) determined that board member violated </a:t>
            </a:r>
            <a:r>
              <a:rPr lang="en-US" sz="3100" i="1" dirty="0"/>
              <a:t>N.J.S.A</a:t>
            </a:r>
            <a:r>
              <a:rPr lang="en-US" sz="3100" dirty="0"/>
              <a:t>. 18A:12-24.1 (e) of the Code of Ethics for School Board Members when he made certain </a:t>
            </a:r>
            <a:r>
              <a:rPr lang="en-US" sz="3100" b="1" dirty="0"/>
              <a:t>posts to social media which demonstrated negative attitudes towards Muslim faith and culture, were anti-Muslim and anti-Sharia law in nature</a:t>
            </a:r>
            <a:r>
              <a:rPr lang="en-US" sz="3100" dirty="0"/>
              <a:t>, negatively depicted Congresswoman Ilhan Omar, posted a photograph of a “Sharia Barbie” doll. </a:t>
            </a:r>
            <a:r>
              <a:rPr lang="en-US" sz="3100" b="1" dirty="0"/>
              <a:t>Said posts constituted private action that could compromise the board.</a:t>
            </a:r>
          </a:p>
          <a:p>
            <a:pPr marL="457200" lvl="1" indent="-457200">
              <a:buFont typeface="Arial" panose="020B0604020202020204" pitchFamily="34" charset="0"/>
              <a:buChar char="•"/>
            </a:pPr>
            <a:r>
              <a:rPr lang="en-US" sz="3100" dirty="0"/>
              <a:t>Testimony by witnesses and documents in evidence painted a picture of numerous phone calls to Board staff constituting harassment and threats had a negative impact to the Board’s operation.</a:t>
            </a:r>
          </a:p>
          <a:p>
            <a:pPr marL="457200" lvl="1" indent="-457200">
              <a:buFont typeface="Arial" panose="020B0604020202020204" pitchFamily="34" charset="0"/>
              <a:buChar char="•"/>
            </a:pPr>
            <a:r>
              <a:rPr lang="en-US" sz="3200" dirty="0"/>
              <a:t>ALJ recommended penalty of censure; no longer on board. </a:t>
            </a:r>
          </a:p>
          <a:p>
            <a:pPr marL="457200" lvl="1" indent="-457200">
              <a:buFont typeface="Arial" panose="020B0604020202020204" pitchFamily="34" charset="0"/>
              <a:buChar char="•"/>
            </a:pPr>
            <a:r>
              <a:rPr lang="en-US" sz="3200" dirty="0"/>
              <a:t>SEC adopts findings of fact and the legal conclusion that Respondent did not violate </a:t>
            </a:r>
            <a:r>
              <a:rPr lang="en-US" sz="3200" i="1" dirty="0"/>
              <a:t>N.J.S.A. </a:t>
            </a:r>
            <a:r>
              <a:rPr lang="en-US" sz="3200" dirty="0"/>
              <a:t>18A:12-24.1(b), but violated </a:t>
            </a:r>
            <a:r>
              <a:rPr lang="en-US" sz="3200" i="1" dirty="0"/>
              <a:t>N.J.S.A. </a:t>
            </a:r>
            <a:r>
              <a:rPr lang="en-US" sz="3200" dirty="0"/>
              <a:t>18A:12-24.1(e) when he made certain posts to social media. SEC also adopts ALJ’s recommended penalty of censure.</a:t>
            </a:r>
          </a:p>
          <a:p>
            <a:pPr marL="457200" lvl="1" indent="-457200">
              <a:buFont typeface="Arial" panose="020B0604020202020204" pitchFamily="34" charset="0"/>
              <a:buChar char="•"/>
            </a:pPr>
            <a:endParaRPr lang="en-US" sz="3100" dirty="0"/>
          </a:p>
          <a:p>
            <a:pPr marL="0" lvl="1" indent="0" algn="ctr">
              <a:buNone/>
            </a:pP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dirty="0"/>
          </a:p>
        </p:txBody>
      </p:sp>
    </p:spTree>
    <p:extLst>
      <p:ext uri="{BB962C8B-B14F-4D97-AF65-F5344CB8AC3E}">
        <p14:creationId xmlns:p14="http://schemas.microsoft.com/office/powerpoint/2010/main" val="10485237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fontScale="92500" lnSpcReduction="20000"/>
          </a:bodyPr>
          <a:lstStyle/>
          <a:p>
            <a:pPr marL="0" lvl="1" indent="0" algn="ctr">
              <a:buNone/>
            </a:pPr>
            <a:r>
              <a:rPr lang="en-US" sz="3500" b="1" i="1" dirty="0">
                <a:solidFill>
                  <a:srgbClr val="3B8EDE"/>
                </a:solidFill>
              </a:rPr>
              <a:t>In the Matter of Donna Puryear, SEC C19-15, C20-15 12/14/2021</a:t>
            </a:r>
          </a:p>
          <a:p>
            <a:pPr marL="457200" lvl="1" indent="-457200">
              <a:buFont typeface="Arial" panose="020B0604020202020204" pitchFamily="34" charset="0"/>
              <a:buChar char="•"/>
            </a:pPr>
            <a:r>
              <a:rPr lang="en-US" dirty="0"/>
              <a:t>ALJ determined that board member violated the Act by </a:t>
            </a:r>
            <a:r>
              <a:rPr lang="en-US" b="1" dirty="0"/>
              <a:t>publicly posted incorrect and damaging information on Facebook page regarding a school district employee (substitute teacher), who was a candidate for the board. </a:t>
            </a:r>
            <a:r>
              <a:rPr lang="en-US" dirty="0"/>
              <a:t>Post falsely alleged that substitute teacher was </a:t>
            </a:r>
            <a:r>
              <a:rPr lang="en-US" b="1" dirty="0"/>
              <a:t>dismissed from her prior teaching job for </a:t>
            </a:r>
            <a:r>
              <a:rPr lang="en-US" dirty="0"/>
              <a:t>“</a:t>
            </a:r>
            <a:r>
              <a:rPr lang="en-US" b="1" dirty="0"/>
              <a:t>misconduct</a:t>
            </a:r>
            <a:r>
              <a:rPr lang="en-US" dirty="0"/>
              <a:t>.” </a:t>
            </a:r>
          </a:p>
          <a:p>
            <a:pPr marL="457200" lvl="1" indent="-457200">
              <a:buFont typeface="Arial" panose="020B0604020202020204" pitchFamily="34" charset="0"/>
              <a:buChar char="•"/>
            </a:pPr>
            <a:r>
              <a:rPr lang="en-US" dirty="0"/>
              <a:t>Posting of the false information was not supportive of the school district employee in violation of </a:t>
            </a:r>
            <a:r>
              <a:rPr lang="en-US" i="1" dirty="0"/>
              <a:t>N.J.S.A. </a:t>
            </a:r>
            <a:r>
              <a:rPr lang="en-US" dirty="0"/>
              <a:t>18A:12-24.1 (</a:t>
            </a:r>
            <a:r>
              <a:rPr lang="en-US" dirty="0" err="1"/>
              <a:t>i</a:t>
            </a:r>
            <a:r>
              <a:rPr lang="en-US" dirty="0"/>
              <a:t>) While respondent denied knowing whether the allegations were true, posting by a current board member gave it additional credibility. Posting also violated </a:t>
            </a:r>
            <a:r>
              <a:rPr lang="en-US" i="1" dirty="0"/>
              <a:t>N.J.S.A. </a:t>
            </a:r>
            <a:r>
              <a:rPr lang="en-US" dirty="0"/>
              <a:t>18A:12-24.1 (g).</a:t>
            </a:r>
          </a:p>
          <a:p>
            <a:pPr marL="457200" lvl="1" indent="-457200">
              <a:buFont typeface="Arial" panose="020B0604020202020204" pitchFamily="34" charset="0"/>
              <a:buChar char="•"/>
            </a:pPr>
            <a:r>
              <a:rPr lang="en-US" dirty="0"/>
              <a:t>ALJ recommended penalty of reprimand.</a:t>
            </a:r>
          </a:p>
          <a:p>
            <a:pPr marL="457200" lvl="1" indent="-457200">
              <a:buFont typeface="Arial" panose="020B0604020202020204" pitchFamily="34" charset="0"/>
              <a:buChar char="•"/>
            </a:pPr>
            <a:endParaRPr lang="en-US" dirty="0"/>
          </a:p>
          <a:p>
            <a:pPr marL="457200" lvl="1" indent="-457200">
              <a:buFont typeface="Arial" panose="020B0604020202020204" pitchFamily="34" charset="0"/>
              <a:buChar char="•"/>
            </a:pP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dirty="0"/>
          </a:p>
        </p:txBody>
      </p:sp>
    </p:spTree>
    <p:extLst>
      <p:ext uri="{BB962C8B-B14F-4D97-AF65-F5344CB8AC3E}">
        <p14:creationId xmlns:p14="http://schemas.microsoft.com/office/powerpoint/2010/main" val="2556988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256506"/>
          </a:xfrm>
        </p:spPr>
        <p:txBody>
          <a:bodyPr>
            <a:normAutofit fontScale="90000"/>
          </a:bodyPr>
          <a:lstStyle/>
          <a:p>
            <a:pPr algn="ctr"/>
            <a:br>
              <a:rPr lang="en-US" sz="4400" b="1" dirty="0"/>
            </a:br>
            <a:r>
              <a:rPr lang="en-US" sz="4400" dirty="0"/>
              <a:t>School Official Ethics</a:t>
            </a:r>
            <a:br>
              <a:rPr lang="en-US" sz="4400" b="1" dirty="0"/>
            </a:br>
            <a:endParaRPr lang="en-US" dirty="0"/>
          </a:p>
        </p:txBody>
      </p:sp>
      <p:sp>
        <p:nvSpPr>
          <p:cNvPr id="3" name="Content Placeholder 2"/>
          <p:cNvSpPr>
            <a:spLocks noGrp="1"/>
          </p:cNvSpPr>
          <p:nvPr>
            <p:ph idx="1"/>
          </p:nvPr>
        </p:nvSpPr>
        <p:spPr>
          <a:xfrm>
            <a:off x="0" y="1332706"/>
            <a:ext cx="9126071" cy="5257800"/>
          </a:xfrm>
        </p:spPr>
        <p:txBody>
          <a:bodyPr>
            <a:normAutofit fontScale="85000" lnSpcReduction="20000"/>
          </a:bodyPr>
          <a:lstStyle/>
          <a:p>
            <a:pPr marL="0" lvl="1" indent="0" algn="ctr">
              <a:buNone/>
            </a:pPr>
            <a:r>
              <a:rPr lang="en-US" sz="3800" b="1" i="1" dirty="0">
                <a:solidFill>
                  <a:srgbClr val="3B8EDE"/>
                </a:solidFill>
              </a:rPr>
              <a:t>In the Matter of Donna Puryear, SEC C19-15, C20-15 12/14/2021</a:t>
            </a:r>
          </a:p>
          <a:p>
            <a:pPr marL="457200" lvl="1" indent="-457200">
              <a:buFont typeface="Arial" panose="020B0604020202020204" pitchFamily="34" charset="0"/>
              <a:buChar char="•"/>
            </a:pPr>
            <a:r>
              <a:rPr lang="en-US" b="1" dirty="0"/>
              <a:t>SEC adopted ALJ’s findings of fact, and legal conclusion that Respondent violated </a:t>
            </a:r>
            <a:r>
              <a:rPr lang="en-US" b="1" i="1" dirty="0"/>
              <a:t>N.J.S.A</a:t>
            </a:r>
            <a:r>
              <a:rPr lang="en-US" b="1" dirty="0"/>
              <a:t>. 18A:12-24.1(g) and </a:t>
            </a:r>
            <a:r>
              <a:rPr lang="en-US" b="1" i="1" dirty="0"/>
              <a:t>N.J.S.A. </a:t>
            </a:r>
            <a:r>
              <a:rPr lang="en-US" b="1" dirty="0"/>
              <a:t>18A:12-24.1(</a:t>
            </a:r>
            <a:r>
              <a:rPr lang="en-US" b="1" dirty="0" err="1"/>
              <a:t>i</a:t>
            </a:r>
            <a:r>
              <a:rPr lang="en-US" b="1" dirty="0"/>
              <a:t>) and the recommended penalty of reprimand. </a:t>
            </a:r>
          </a:p>
          <a:p>
            <a:pPr marL="457200" lvl="1" indent="-457200">
              <a:buFont typeface="Arial" panose="020B0604020202020204" pitchFamily="34" charset="0"/>
              <a:buChar char="•"/>
            </a:pPr>
            <a:r>
              <a:rPr lang="en-US" dirty="0"/>
              <a:t>Pursuant to </a:t>
            </a:r>
            <a:r>
              <a:rPr lang="en-US" i="1" dirty="0"/>
              <a:t>N.J.S.A. </a:t>
            </a:r>
            <a:r>
              <a:rPr lang="en-US" dirty="0"/>
              <a:t>18A:12-24.1(g), Board members shall “hold confidential all matters pertaining to the schools which, if disclosed, would needlessly injure individuals or the schools” and “[</a:t>
            </a:r>
            <a:r>
              <a:rPr lang="en-US" dirty="0" err="1"/>
              <a:t>i</a:t>
            </a:r>
            <a:r>
              <a:rPr lang="en-US" dirty="0"/>
              <a:t>]n all other matters, [Board members] will provide accurate information … .” </a:t>
            </a:r>
            <a:r>
              <a:rPr lang="en-US" b="1" dirty="0"/>
              <a:t>Respondent should have taken greater care to review the information that she reposted, which contained false information.</a:t>
            </a:r>
          </a:p>
          <a:p>
            <a:pPr marL="457200" lvl="1" indent="-457200">
              <a:buFont typeface="Arial" panose="020B0604020202020204" pitchFamily="34" charset="0"/>
              <a:buChar char="•"/>
            </a:pPr>
            <a:r>
              <a:rPr lang="en-US" dirty="0"/>
              <a:t>Pursuant to </a:t>
            </a:r>
            <a:r>
              <a:rPr lang="en-US" i="1" dirty="0"/>
              <a:t>N.J.S.A. </a:t>
            </a:r>
            <a:r>
              <a:rPr lang="en-US" dirty="0"/>
              <a:t>18A:12-24.1(</a:t>
            </a:r>
            <a:r>
              <a:rPr lang="en-US" dirty="0" err="1"/>
              <a:t>i</a:t>
            </a:r>
            <a:r>
              <a:rPr lang="en-US" dirty="0"/>
              <a:t>), Board members shall “support and protect school personnel in proper performance of their duties.” </a:t>
            </a:r>
            <a:r>
              <a:rPr lang="en-US" b="1" dirty="0"/>
              <a:t>The false allegations in Respondent’s post were not supportive of board candidate as an employee of the board. </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spTree>
    <p:extLst>
      <p:ext uri="{BB962C8B-B14F-4D97-AF65-F5344CB8AC3E}">
        <p14:creationId xmlns:p14="http://schemas.microsoft.com/office/powerpoint/2010/main" val="160984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4000" u="sng" dirty="0"/>
              <a:t>School Official Ethics </a:t>
            </a:r>
            <a:br>
              <a:rPr lang="en-US" sz="4000" u="sng" dirty="0"/>
            </a:br>
            <a:r>
              <a:rPr lang="en-US" sz="4000" dirty="0"/>
              <a:t>School Official</a:t>
            </a:r>
            <a:r>
              <a:rPr lang="en-US" sz="4000" u="sng" dirty="0"/>
              <a:t> Roles and Responsibilities</a:t>
            </a:r>
          </a:p>
        </p:txBody>
      </p:sp>
      <p:sp>
        <p:nvSpPr>
          <p:cNvPr id="3" name="Content Placeholder 2"/>
          <p:cNvSpPr>
            <a:spLocks noGrp="1"/>
          </p:cNvSpPr>
          <p:nvPr>
            <p:ph idx="1"/>
          </p:nvPr>
        </p:nvSpPr>
        <p:spPr>
          <a:xfrm>
            <a:off x="457200" y="1600200"/>
            <a:ext cx="8229600" cy="4756150"/>
          </a:xfrm>
        </p:spPr>
        <p:txBody>
          <a:bodyPr>
            <a:normAutofit fontScale="32500" lnSpcReduction="20000"/>
          </a:bodyPr>
          <a:lstStyle/>
          <a:p>
            <a:pPr marL="64008" indent="0">
              <a:buNone/>
            </a:pPr>
            <a:endParaRPr lang="en-US" sz="9600" b="1" i="1" dirty="0"/>
          </a:p>
          <a:p>
            <a:pPr marL="64008" indent="0">
              <a:buNone/>
            </a:pPr>
            <a:r>
              <a:rPr lang="en-US" sz="9600" b="1" i="1" dirty="0"/>
              <a:t>"</a:t>
            </a:r>
            <a:r>
              <a:rPr lang="en-US" sz="9600" b="1" i="1" u="sng" dirty="0"/>
              <a:t>Relative</a:t>
            </a:r>
            <a:r>
              <a:rPr lang="en-US" sz="9600" b="1" i="1" dirty="0"/>
              <a:t>"</a:t>
            </a:r>
            <a:r>
              <a:rPr lang="en-US" sz="9600" b="1" dirty="0"/>
              <a:t> – </a:t>
            </a:r>
            <a:r>
              <a:rPr lang="en-US" sz="9600" dirty="0"/>
              <a:t>individual's spouse, civil union partner…domestic partner…, or the parent, child, sibling, aunt, uncle, niece, nephew, grandparent, grandchild, son-in-law, daughter-in-law, stepparent, stepchild, stepbrother, stepsister, half-brother or half-sister, of the individual or of the individual’s spouse, civil union partner or domestic partner, whether the relative is related to the </a:t>
            </a:r>
            <a:r>
              <a:rPr lang="en-US" sz="9600" b="1" i="1" dirty="0"/>
              <a:t>individual or the individual’s spouse, civil union partner or domestic partner </a:t>
            </a:r>
            <a:r>
              <a:rPr lang="en-US" sz="9600" dirty="0"/>
              <a:t>by </a:t>
            </a:r>
            <a:r>
              <a:rPr lang="en-US" sz="9600" u="sng" dirty="0"/>
              <a:t>blood, marriage or adoption</a:t>
            </a:r>
            <a:r>
              <a:rPr lang="en-US" sz="9600" dirty="0"/>
              <a:t>.</a:t>
            </a:r>
          </a:p>
          <a:p>
            <a:pPr marL="64008" indent="0" algn="ctr">
              <a:buNone/>
            </a:pPr>
            <a:endParaRPr lang="en-US" sz="3500" b="1"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4122557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0600"/>
            <a:ext cx="9144000" cy="5562600"/>
          </a:xfrm>
        </p:spPr>
        <p:txBody>
          <a:bodyPr>
            <a:normAutofit/>
          </a:bodyPr>
          <a:lstStyle/>
          <a:p>
            <a:pPr marL="0" indent="0" algn="ctr">
              <a:buNone/>
            </a:pPr>
            <a:endParaRPr lang="en-US" sz="2800" b="1" dirty="0">
              <a:solidFill>
                <a:srgbClr val="000066"/>
              </a:solidFill>
            </a:endParaRPr>
          </a:p>
          <a:p>
            <a:pPr marL="0" indent="0" algn="ctr">
              <a:buNone/>
            </a:pPr>
            <a:endParaRPr lang="en-US" sz="2800" b="1" dirty="0">
              <a:solidFill>
                <a:srgbClr val="000066"/>
              </a:solidFill>
            </a:endParaRPr>
          </a:p>
          <a:p>
            <a:pPr marL="0" indent="0" algn="ctr">
              <a:buNone/>
            </a:pPr>
            <a:endParaRPr lang="en-US" sz="2800" b="1" dirty="0">
              <a:solidFill>
                <a:srgbClr val="000066"/>
              </a:solidFill>
            </a:endParaRPr>
          </a:p>
          <a:p>
            <a:pPr marL="0" indent="0" algn="ctr">
              <a:buNone/>
            </a:pPr>
            <a:r>
              <a:rPr lang="en-US" sz="6000" b="1" dirty="0"/>
              <a:t>Questions?</a:t>
            </a:r>
          </a:p>
          <a:p>
            <a:pPr marL="0" indent="0" algn="ctr">
              <a:buNone/>
            </a:pPr>
            <a:endParaRPr lang="en-US" sz="6000" b="1" dirty="0"/>
          </a:p>
          <a:p>
            <a:pPr marL="0" indent="0" algn="ctr">
              <a:buNone/>
            </a:pPr>
            <a:endParaRPr lang="en-US" sz="6000" b="1" dirty="0"/>
          </a:p>
        </p:txBody>
      </p:sp>
      <p:sp>
        <p:nvSpPr>
          <p:cNvPr id="4" name="Slide Number Placeholder 1">
            <a:extLst>
              <a:ext uri="{FF2B5EF4-FFF2-40B4-BE49-F238E27FC236}">
                <a16:creationId xmlns:a16="http://schemas.microsoft.com/office/drawing/2014/main" id="{81812E0F-6B2A-4E7D-9DEE-B6FF2ABE53C8}"/>
              </a:ext>
            </a:extLst>
          </p:cNvPr>
          <p:cNvSpPr>
            <a:spLocks noGrp="1"/>
          </p:cNvSpPr>
          <p:nvPr>
            <p:ph type="sldNum" sz="quarter" idx="4294967295"/>
          </p:nvPr>
        </p:nvSpPr>
        <p:spPr>
          <a:xfrm>
            <a:off x="7010400" y="6356350"/>
            <a:ext cx="2133600" cy="365125"/>
          </a:xfrm>
        </p:spPr>
        <p:txBody>
          <a:bodyPr/>
          <a:lstStyle/>
          <a:p>
            <a:pPr>
              <a:defRPr/>
            </a:pPr>
            <a:fld id="{E443D2D3-79D4-425E-A51E-1C8F275C5E7B}" type="slidenum">
              <a:rPr lang="en-US" smtClean="0"/>
              <a:pPr>
                <a:defRPr/>
              </a:pPr>
              <a:t>80</a:t>
            </a:fld>
            <a:endParaRPr lang="en-US" dirty="0"/>
          </a:p>
        </p:txBody>
      </p:sp>
    </p:spTree>
    <p:extLst>
      <p:ext uri="{BB962C8B-B14F-4D97-AF65-F5344CB8AC3E}">
        <p14:creationId xmlns:p14="http://schemas.microsoft.com/office/powerpoint/2010/main" val="22619785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200"/>
              </a:spcBef>
              <a:spcAft>
                <a:spcPts val="1200"/>
              </a:spcAft>
            </a:pPr>
            <a:br>
              <a:rPr kumimoji="0" lang="en-US" sz="4000" b="1" i="0" u="none" strike="noStrike" kern="1200" cap="none" spc="0" normalizeH="0" baseline="0" noProof="0" dirty="0">
                <a:ln>
                  <a:noFill/>
                </a:ln>
                <a:solidFill>
                  <a:srgbClr val="000000"/>
                </a:solidFill>
                <a:effectLst/>
                <a:uLnTx/>
                <a:uFillTx/>
                <a:ea typeface="+mn-ea"/>
                <a:cs typeface="+mn-cs"/>
              </a:rPr>
            </a:br>
            <a:r>
              <a:rPr kumimoji="0" lang="en-US" sz="4000" b="1" i="1" u="none" strike="noStrike" kern="1200" cap="none" spc="0" normalizeH="0" baseline="0" noProof="0" dirty="0">
                <a:ln>
                  <a:noFill/>
                </a:ln>
                <a:solidFill>
                  <a:srgbClr val="0070C0"/>
                </a:solidFill>
                <a:effectLst/>
                <a:uLnTx/>
                <a:uFillTx/>
                <a:ea typeface="+mn-ea"/>
                <a:cs typeface="+mn-cs"/>
              </a:rPr>
              <a:t>BONUS MATERIAL – COLLECTIVE NEGOTIATIONS PARTICIPATION</a:t>
            </a:r>
            <a:br>
              <a:rPr kumimoji="0" lang="en-US" sz="4000" b="1" i="0" u="none" strike="noStrike" kern="1200" cap="none" spc="0" normalizeH="0" baseline="0" noProof="0" dirty="0">
                <a:ln>
                  <a:noFill/>
                </a:ln>
                <a:solidFill>
                  <a:srgbClr val="000000"/>
                </a:solidFill>
                <a:effectLst/>
                <a:uLnTx/>
                <a:uFillTx/>
                <a:ea typeface="+mn-ea"/>
                <a:cs typeface="+mn-cs"/>
              </a:rPr>
            </a:br>
            <a:br>
              <a:rPr kumimoji="0" lang="en-US" sz="4000" b="1" i="0" u="none" strike="noStrike" kern="1200" cap="none" spc="0" normalizeH="0" baseline="0" noProof="0" dirty="0">
                <a:ln>
                  <a:noFill/>
                </a:ln>
                <a:solidFill>
                  <a:srgbClr val="000000"/>
                </a:solidFill>
                <a:effectLst/>
                <a:uLnTx/>
                <a:uFillTx/>
                <a:ea typeface="+mn-ea"/>
                <a:cs typeface="+mn-cs"/>
              </a:rPr>
            </a:br>
            <a:endParaRPr lang="en-US" u="none" dirty="0"/>
          </a:p>
        </p:txBody>
      </p:sp>
      <p:sp>
        <p:nvSpPr>
          <p:cNvPr id="3" name="Subtitle 2"/>
          <p:cNvSpPr>
            <a:spLocks noGrp="1"/>
          </p:cNvSpPr>
          <p:nvPr>
            <p:ph type="subTitle" idx="4294967295"/>
          </p:nvPr>
        </p:nvSpPr>
        <p:spPr>
          <a:xfrm>
            <a:off x="0" y="4953000"/>
            <a:ext cx="8578850" cy="1066800"/>
          </a:xfrm>
        </p:spPr>
        <p:txBody>
          <a:bodyPr anchor="b">
            <a:noAutofit/>
          </a:bodyPr>
          <a:lstStyle/>
          <a:p>
            <a:pPr marL="448056" indent="-384048">
              <a:defRPr/>
            </a:pPr>
            <a:endParaRPr lang="en-US" sz="1600" b="1" dirty="0">
              <a:solidFill>
                <a:srgbClr val="D87900"/>
              </a:solidFill>
            </a:endParaRPr>
          </a:p>
          <a:p>
            <a:pPr marL="448056" indent="-384048">
              <a:defRPr/>
            </a:pPr>
            <a:endParaRPr lang="en-US" sz="1600" b="1" dirty="0">
              <a:solidFill>
                <a:srgbClr val="D87900"/>
              </a:solidFill>
            </a:endParaRPr>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649510413"/>
      </p:ext>
    </p:extLst>
  </p:cSld>
  <p:clrMapOvr>
    <a:masterClrMapping/>
  </p:clrMapOvr>
  <p:transition>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365126"/>
            <a:ext cx="8761227" cy="1325563"/>
          </a:xfrm>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a:xfrm>
            <a:off x="457200" y="1600199"/>
            <a:ext cx="8229600" cy="5121275"/>
          </a:xfrm>
        </p:spPr>
        <p:txBody>
          <a:bodyPr>
            <a:normAutofit fontScale="77500" lnSpcReduction="20000"/>
          </a:bodyPr>
          <a:lstStyle/>
          <a:p>
            <a:pPr marL="0" indent="0" algn="ctr">
              <a:buNone/>
            </a:pPr>
            <a:r>
              <a:rPr lang="en-US" b="1" dirty="0"/>
              <a:t>Board Member or School Administrator with a “relative” who is an employee </a:t>
            </a:r>
            <a:r>
              <a:rPr lang="en-US" b="1" u="sng" dirty="0">
                <a:solidFill>
                  <a:schemeClr val="accent1"/>
                </a:solidFill>
              </a:rPr>
              <a:t>in the school district</a:t>
            </a:r>
          </a:p>
          <a:p>
            <a:pPr lvl="2"/>
            <a:endParaRPr lang="en-US" dirty="0"/>
          </a:p>
          <a:p>
            <a:r>
              <a:rPr lang="en-US" dirty="0"/>
              <a:t>in the bargaining unit of the contract under negotiations</a:t>
            </a:r>
          </a:p>
          <a:p>
            <a:r>
              <a:rPr lang="en-US" dirty="0"/>
              <a:t>supervised by employees in the unit</a:t>
            </a:r>
          </a:p>
          <a:p>
            <a:r>
              <a:rPr lang="en-US" dirty="0"/>
              <a:t>not in the unit, but terms of employment linked to unit, or</a:t>
            </a:r>
          </a:p>
          <a:p>
            <a:r>
              <a:rPr lang="en-US" dirty="0"/>
              <a:t>board member’s endorsement by the union in election immediately preceding negotiation (</a:t>
            </a:r>
            <a:r>
              <a:rPr lang="en-US" b="1" dirty="0"/>
              <a:t>active endorsement</a:t>
            </a:r>
            <a:r>
              <a:rPr lang="en-US" dirty="0"/>
              <a:t>)</a:t>
            </a:r>
          </a:p>
          <a:p>
            <a:pPr lvl="1"/>
            <a:endParaRPr lang="en-US" dirty="0"/>
          </a:p>
          <a:p>
            <a:pPr marL="0" indent="0">
              <a:buNone/>
            </a:pPr>
            <a:r>
              <a:rPr lang="en-US" b="1" i="1" u="sng" dirty="0"/>
              <a:t>CANNOT</a:t>
            </a:r>
            <a:r>
              <a:rPr lang="en-US" b="1" i="1" dirty="0"/>
              <a:t> SERVE ON NEGOTIATIONS TEAM; </a:t>
            </a:r>
          </a:p>
          <a:p>
            <a:pPr marL="0" indent="0">
              <a:buNone/>
            </a:pPr>
            <a:r>
              <a:rPr lang="en-US" b="1" i="1" u="sng" dirty="0"/>
              <a:t>CANNOT</a:t>
            </a:r>
            <a:r>
              <a:rPr lang="en-US" b="1" i="1" dirty="0"/>
              <a:t> PARTICIPATE IN ANY ASPECT OF NEGOTIATIONS, INCLUDING CLOSED SESSION; AND</a:t>
            </a:r>
          </a:p>
          <a:p>
            <a:pPr marL="0" indent="0">
              <a:buNone/>
            </a:pPr>
            <a:r>
              <a:rPr lang="en-US" b="1" i="1" u="sng" dirty="0"/>
              <a:t>CANNOT</a:t>
            </a:r>
            <a:r>
              <a:rPr lang="en-US" b="1" i="1" dirty="0"/>
              <a:t> VOTE ON THE CONTRACT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dirty="0"/>
          </a:p>
        </p:txBody>
      </p:sp>
    </p:spTree>
    <p:extLst>
      <p:ext uri="{BB962C8B-B14F-4D97-AF65-F5344CB8AC3E}">
        <p14:creationId xmlns:p14="http://schemas.microsoft.com/office/powerpoint/2010/main" val="2158675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365126"/>
            <a:ext cx="8761227" cy="1325563"/>
          </a:xfrm>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a:xfrm>
            <a:off x="377071" y="1621410"/>
            <a:ext cx="8399283" cy="5236590"/>
          </a:xfrm>
        </p:spPr>
        <p:txBody>
          <a:bodyPr>
            <a:normAutofit fontScale="77500" lnSpcReduction="20000"/>
          </a:bodyPr>
          <a:lstStyle/>
          <a:p>
            <a:pPr marL="0" indent="0" algn="ctr">
              <a:buNone/>
            </a:pPr>
            <a:r>
              <a:rPr lang="en-US" sz="3800" b="1" dirty="0"/>
              <a:t>Board Member or School Administrator with an </a:t>
            </a:r>
            <a:r>
              <a:rPr lang="en-US" sz="3800" b="1" dirty="0">
                <a:solidFill>
                  <a:srgbClr val="0070C0"/>
                </a:solidFill>
              </a:rPr>
              <a:t>“other,” </a:t>
            </a:r>
            <a:r>
              <a:rPr lang="en-US" sz="3800" b="1" dirty="0"/>
              <a:t>who is an employee </a:t>
            </a:r>
            <a:r>
              <a:rPr lang="en-US" sz="3800" b="1" u="sng" dirty="0">
                <a:solidFill>
                  <a:schemeClr val="accent1"/>
                </a:solidFill>
              </a:rPr>
              <a:t>in the school district,</a:t>
            </a:r>
            <a:endParaRPr lang="en-US" sz="3800" b="1" dirty="0"/>
          </a:p>
          <a:p>
            <a:pPr lvl="2"/>
            <a:endParaRPr lang="en-US" dirty="0"/>
          </a:p>
          <a:p>
            <a:r>
              <a:rPr lang="en-US" dirty="0"/>
              <a:t>in the bargaining unit of the contract under negotiations</a:t>
            </a:r>
          </a:p>
          <a:p>
            <a:r>
              <a:rPr lang="en-US" dirty="0"/>
              <a:t>supervised by employees in the unit</a:t>
            </a:r>
          </a:p>
          <a:p>
            <a:r>
              <a:rPr lang="en-US" dirty="0"/>
              <a:t>not in the unit, but terms of employment linked to unit, or</a:t>
            </a:r>
          </a:p>
          <a:p>
            <a:r>
              <a:rPr lang="en-US" dirty="0"/>
              <a:t>board member’s endorsement by the union in election immediately preceding negotiation (</a:t>
            </a:r>
            <a:r>
              <a:rPr lang="en-US" b="1" dirty="0"/>
              <a:t>active endorsement</a:t>
            </a:r>
            <a:r>
              <a:rPr lang="en-US" dirty="0"/>
              <a:t>)</a:t>
            </a:r>
          </a:p>
          <a:p>
            <a:pPr marL="457200" lvl="1" indent="0">
              <a:buNone/>
            </a:pPr>
            <a:endParaRPr lang="en-US" dirty="0"/>
          </a:p>
          <a:p>
            <a:pPr marL="0" indent="0">
              <a:buNone/>
            </a:pPr>
            <a:r>
              <a:rPr lang="en-US" b="1" i="1" dirty="0"/>
              <a:t>May, absent other conflicts</a:t>
            </a:r>
          </a:p>
          <a:p>
            <a:r>
              <a:rPr lang="en-US" b="1" i="1" dirty="0"/>
              <a:t>SERVE ON NEGOTIATIONS TEAM; </a:t>
            </a:r>
          </a:p>
          <a:p>
            <a:r>
              <a:rPr lang="en-US" b="1" i="1" dirty="0"/>
              <a:t>PARTICIPATE IN ALL ASPECTS OF NEGOTIATIONS, INCLUDING CLOSED SESSION; AND</a:t>
            </a:r>
          </a:p>
          <a:p>
            <a:r>
              <a:rPr lang="en-US" b="1" i="1" dirty="0"/>
              <a:t>VOTE ON THE CONTRACT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dirty="0"/>
          </a:p>
        </p:txBody>
      </p:sp>
    </p:spTree>
    <p:extLst>
      <p:ext uri="{BB962C8B-B14F-4D97-AF65-F5344CB8AC3E}">
        <p14:creationId xmlns:p14="http://schemas.microsoft.com/office/powerpoint/2010/main" val="1553469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365126"/>
            <a:ext cx="8761227" cy="1325563"/>
          </a:xfrm>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a:xfrm>
            <a:off x="377071" y="1621410"/>
            <a:ext cx="8399283" cy="5236590"/>
          </a:xfrm>
        </p:spPr>
        <p:txBody>
          <a:bodyPr>
            <a:normAutofit fontScale="92500" lnSpcReduction="20000"/>
          </a:bodyPr>
          <a:lstStyle/>
          <a:p>
            <a:pPr marL="0" indent="0" algn="ctr">
              <a:buNone/>
            </a:pPr>
            <a:r>
              <a:rPr lang="en-US" sz="3500" b="1" dirty="0"/>
              <a:t>Board Member or School Administrator with an “other,” who is an employee </a:t>
            </a:r>
            <a:r>
              <a:rPr lang="en-US" sz="3500" b="1" u="sng" dirty="0">
                <a:solidFill>
                  <a:schemeClr val="accent1"/>
                </a:solidFill>
              </a:rPr>
              <a:t>in the school district,</a:t>
            </a:r>
          </a:p>
          <a:p>
            <a:pPr marL="0" indent="0" algn="ctr">
              <a:buNone/>
            </a:pPr>
            <a:endParaRPr lang="en-US" sz="3800" b="1" u="sng" dirty="0">
              <a:solidFill>
                <a:schemeClr val="accent1"/>
              </a:solidFill>
            </a:endParaRPr>
          </a:p>
          <a:p>
            <a:r>
              <a:rPr lang="en-US" sz="3000" dirty="0"/>
              <a:t>If </a:t>
            </a:r>
            <a:r>
              <a:rPr lang="en-US" sz="3000" b="1" dirty="0"/>
              <a:t>other conflicts exist </a:t>
            </a:r>
            <a:r>
              <a:rPr lang="en-US" sz="3000" dirty="0"/>
              <a:t>that would create an </a:t>
            </a:r>
            <a:r>
              <a:rPr lang="en-US" sz="3000" b="1" dirty="0"/>
              <a:t>unwarranted privilege or advantage </a:t>
            </a:r>
            <a:r>
              <a:rPr lang="en-US" sz="3000" dirty="0"/>
              <a:t>such as ex-spouse child support or spousal support, </a:t>
            </a:r>
          </a:p>
          <a:p>
            <a:pPr lvl="2"/>
            <a:endParaRPr lang="en-US" dirty="0"/>
          </a:p>
          <a:p>
            <a:pPr marL="0" indent="0">
              <a:buNone/>
            </a:pPr>
            <a:r>
              <a:rPr lang="en-US" sz="2600" b="1" i="1" u="sng" dirty="0"/>
              <a:t>CANNOT</a:t>
            </a:r>
            <a:r>
              <a:rPr lang="en-US" sz="2600" b="1" i="1" dirty="0"/>
              <a:t> SERVE ON NEGOTIATIONS TEAM  </a:t>
            </a:r>
          </a:p>
          <a:p>
            <a:pPr marL="0" indent="0">
              <a:buNone/>
            </a:pPr>
            <a:r>
              <a:rPr lang="en-US" sz="2600" b="1" i="1" u="sng" dirty="0"/>
              <a:t>CANNOT</a:t>
            </a:r>
            <a:r>
              <a:rPr lang="en-US" sz="2600" b="1" i="1" dirty="0"/>
              <a:t> PARTICIPATE IN ANY ASPECTS OF NEGOTIATIONS, INCLUDING CLOSED SESSION</a:t>
            </a:r>
          </a:p>
          <a:p>
            <a:pPr marL="0" indent="0">
              <a:buNone/>
            </a:pPr>
            <a:r>
              <a:rPr lang="en-US" sz="2400" b="1" i="1" u="sng" dirty="0"/>
              <a:t>MAY</a:t>
            </a:r>
            <a:r>
              <a:rPr lang="en-US" sz="2400" b="1" i="1" dirty="0"/>
              <a:t> VOTE ON THE CONTRACT – after MOA, salary guides, $</a:t>
            </a:r>
            <a:r>
              <a:rPr lang="en-US" sz="2600" b="1" i="1" dirty="0"/>
              <a:t>, absent any other conflicts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dirty="0"/>
          </a:p>
        </p:txBody>
      </p:sp>
    </p:spTree>
    <p:extLst>
      <p:ext uri="{BB962C8B-B14F-4D97-AF65-F5344CB8AC3E}">
        <p14:creationId xmlns:p14="http://schemas.microsoft.com/office/powerpoint/2010/main" val="333907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2" y="365126"/>
            <a:ext cx="8580474" cy="1325563"/>
          </a:xfrm>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a:xfrm>
            <a:off x="457200" y="1600200"/>
            <a:ext cx="8229600" cy="5121275"/>
          </a:xfrm>
        </p:spPr>
        <p:txBody>
          <a:bodyPr>
            <a:normAutofit fontScale="92500" lnSpcReduction="20000"/>
          </a:bodyPr>
          <a:lstStyle/>
          <a:p>
            <a:pPr marL="0" indent="0" algn="ctr">
              <a:buNone/>
            </a:pPr>
            <a:r>
              <a:rPr lang="en-US" sz="3000" b="1" dirty="0"/>
              <a:t>Board Member or School Administrator with themselves, a “relative” or “other (?),” who is an </a:t>
            </a:r>
          </a:p>
          <a:p>
            <a:pPr marL="0" indent="0" algn="ctr">
              <a:buNone/>
            </a:pPr>
            <a:r>
              <a:rPr lang="en-US" sz="3000" b="1" u="sng" dirty="0">
                <a:solidFill>
                  <a:schemeClr val="accent1"/>
                </a:solidFill>
              </a:rPr>
              <a:t>employee in another school district</a:t>
            </a:r>
          </a:p>
          <a:p>
            <a:pPr marL="0" indent="0">
              <a:buNone/>
            </a:pPr>
            <a:endParaRPr lang="en-US" dirty="0"/>
          </a:p>
          <a:p>
            <a:pPr marL="0" indent="0">
              <a:buNone/>
            </a:pPr>
            <a:r>
              <a:rPr lang="en-US" dirty="0"/>
              <a:t>If the </a:t>
            </a:r>
            <a:r>
              <a:rPr lang="en-US" b="1" u="sng" dirty="0">
                <a:solidFill>
                  <a:schemeClr val="accent1"/>
                </a:solidFill>
              </a:rPr>
              <a:t>Board Member is employed in another district</a:t>
            </a:r>
            <a:r>
              <a:rPr lang="en-US" dirty="0"/>
              <a:t> and is a member of a bargaining unit represented by a similar state-wide union,</a:t>
            </a:r>
          </a:p>
          <a:p>
            <a:pPr marL="914400" lvl="2" indent="0">
              <a:buNone/>
            </a:pPr>
            <a:endParaRPr lang="en-US" dirty="0"/>
          </a:p>
          <a:p>
            <a:pPr marL="457200" lvl="1" indent="0">
              <a:buNone/>
            </a:pPr>
            <a:r>
              <a:rPr lang="en-US" b="1" i="1" u="sng" dirty="0"/>
              <a:t>CANNOT</a:t>
            </a:r>
            <a:r>
              <a:rPr lang="en-US" b="1" i="1" dirty="0"/>
              <a:t> SERVE ON NEGOTIATIONS TEAM</a:t>
            </a:r>
          </a:p>
          <a:p>
            <a:pPr marL="457200" lvl="1" indent="0">
              <a:buNone/>
            </a:pPr>
            <a:r>
              <a:rPr lang="en-US" b="1" i="1" u="sng" dirty="0"/>
              <a:t>CANNOT</a:t>
            </a:r>
            <a:r>
              <a:rPr lang="en-US" b="1" i="1" dirty="0"/>
              <a:t> PARTICIPATE IN ANY ASPECT OF NEGOTIATIONS</a:t>
            </a:r>
          </a:p>
          <a:p>
            <a:pPr marL="457200" lvl="1" indent="0">
              <a:buNone/>
            </a:pPr>
            <a:r>
              <a:rPr lang="en-US" b="1" i="1" u="sng" dirty="0">
                <a:solidFill>
                  <a:schemeClr val="accent1"/>
                </a:solidFill>
              </a:rPr>
              <a:t>MAY</a:t>
            </a:r>
            <a:r>
              <a:rPr lang="en-US" b="1" i="1" dirty="0">
                <a:solidFill>
                  <a:schemeClr val="accent1"/>
                </a:solidFill>
              </a:rPr>
              <a:t> VOTE ON THE CONTRACT – after MOA, salary guides, $ Pannucci State Board March 2000</a:t>
            </a:r>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dirty="0"/>
          </a:p>
        </p:txBody>
      </p:sp>
    </p:spTree>
    <p:extLst>
      <p:ext uri="{BB962C8B-B14F-4D97-AF65-F5344CB8AC3E}">
        <p14:creationId xmlns:p14="http://schemas.microsoft.com/office/powerpoint/2010/main" val="2698948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5" y="365126"/>
            <a:ext cx="8750594" cy="1325563"/>
          </a:xfrm>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a:xfrm>
            <a:off x="457200" y="1600200"/>
            <a:ext cx="8229600" cy="5121275"/>
          </a:xfrm>
        </p:spPr>
        <p:txBody>
          <a:bodyPr>
            <a:normAutofit fontScale="85000" lnSpcReduction="20000"/>
          </a:bodyPr>
          <a:lstStyle/>
          <a:p>
            <a:pPr marL="0" indent="0" algn="ctr">
              <a:buNone/>
            </a:pPr>
            <a:r>
              <a:rPr lang="en-US" sz="3300" b="1" dirty="0"/>
              <a:t>Board Member or School Administrator with a “relative” or “other (?)” who is an </a:t>
            </a:r>
          </a:p>
          <a:p>
            <a:pPr marL="0" indent="0" algn="ctr">
              <a:buNone/>
            </a:pPr>
            <a:r>
              <a:rPr lang="en-US" sz="3300" b="1" u="sng" dirty="0">
                <a:solidFill>
                  <a:schemeClr val="accent1"/>
                </a:solidFill>
              </a:rPr>
              <a:t>employee in another school district</a:t>
            </a:r>
          </a:p>
          <a:p>
            <a:pPr marL="0" indent="0">
              <a:buNone/>
            </a:pPr>
            <a:endParaRPr lang="en-US" dirty="0"/>
          </a:p>
          <a:p>
            <a:pPr marL="0" indent="0">
              <a:buNone/>
            </a:pPr>
            <a:r>
              <a:rPr lang="en-US" dirty="0"/>
              <a:t>If the Board Member or School Administrator has an </a:t>
            </a:r>
            <a:r>
              <a:rPr lang="en-US" b="1" u="sng" dirty="0">
                <a:solidFill>
                  <a:schemeClr val="accent1"/>
                </a:solidFill>
              </a:rPr>
              <a:t>immediate family member in the household</a:t>
            </a:r>
            <a:r>
              <a:rPr lang="en-US" dirty="0"/>
              <a:t>, who is employed in another school district and is a member of a bargaining unit represented by a similar state-wide union</a:t>
            </a:r>
          </a:p>
          <a:p>
            <a:pPr marL="457200" lvl="1" indent="0">
              <a:buNone/>
            </a:pPr>
            <a:endParaRPr lang="en-US" dirty="0"/>
          </a:p>
          <a:p>
            <a:pPr marL="457200" lvl="1" indent="0">
              <a:buNone/>
            </a:pPr>
            <a:r>
              <a:rPr lang="en-US" b="1" i="1" u="sng" dirty="0"/>
              <a:t>CANNOT</a:t>
            </a:r>
            <a:r>
              <a:rPr lang="en-US" b="1" i="1" dirty="0"/>
              <a:t> SERVE ON NEGOTIATIONS TEAM</a:t>
            </a:r>
          </a:p>
          <a:p>
            <a:pPr marL="457200" lvl="1" indent="0">
              <a:buNone/>
            </a:pPr>
            <a:r>
              <a:rPr lang="en-US" b="1" i="1" u="sng" dirty="0"/>
              <a:t>CANNOT</a:t>
            </a:r>
            <a:r>
              <a:rPr lang="en-US" b="1" i="1" dirty="0"/>
              <a:t> PARTICIPATE IN ANY ASPECT OF NEGOTIATIONS</a:t>
            </a:r>
          </a:p>
          <a:p>
            <a:pPr marL="457200" lvl="1" indent="0">
              <a:buNone/>
            </a:pPr>
            <a:r>
              <a:rPr lang="en-US" b="1" i="1" u="sng" dirty="0">
                <a:solidFill>
                  <a:schemeClr val="accent1"/>
                </a:solidFill>
              </a:rPr>
              <a:t>MAY</a:t>
            </a:r>
            <a:r>
              <a:rPr lang="en-US" b="1" i="1" dirty="0">
                <a:solidFill>
                  <a:schemeClr val="accent1"/>
                </a:solidFill>
              </a:rPr>
              <a:t> VOTE ON THE CONTRACT – after MOA, salary guides, $</a:t>
            </a:r>
          </a:p>
          <a:p>
            <a:pPr marL="457200" lvl="1" indent="0">
              <a:buNone/>
            </a:pPr>
            <a:r>
              <a:rPr lang="en-US" b="1" i="1" dirty="0">
                <a:solidFill>
                  <a:schemeClr val="accent1"/>
                </a:solidFill>
              </a:rPr>
              <a:t>Pannucci State Board March 2000</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dirty="0"/>
          </a:p>
        </p:txBody>
      </p:sp>
    </p:spTree>
    <p:extLst>
      <p:ext uri="{BB962C8B-B14F-4D97-AF65-F5344CB8AC3E}">
        <p14:creationId xmlns:p14="http://schemas.microsoft.com/office/powerpoint/2010/main" val="28035818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p:txBody>
          <a:bodyPr>
            <a:normAutofit lnSpcReduction="10000"/>
          </a:bodyPr>
          <a:lstStyle/>
          <a:p>
            <a:pPr marL="0" indent="0" algn="ctr">
              <a:buNone/>
            </a:pPr>
            <a:r>
              <a:rPr lang="en-US" sz="3200" b="1" dirty="0">
                <a:solidFill>
                  <a:schemeClr val="accent1"/>
                </a:solidFill>
              </a:rPr>
              <a:t>Immediate Family Member </a:t>
            </a:r>
          </a:p>
          <a:p>
            <a:endParaRPr lang="en-US" dirty="0"/>
          </a:p>
          <a:p>
            <a:r>
              <a:rPr lang="en-US" b="1" dirty="0"/>
              <a:t>Accountability Regulations - </a:t>
            </a:r>
            <a:r>
              <a:rPr lang="en-US" b="1" i="1" dirty="0"/>
              <a:t>N.J.A.C. </a:t>
            </a:r>
            <a:r>
              <a:rPr lang="en-US" b="1" dirty="0"/>
              <a:t>6A:23A-1.2 </a:t>
            </a:r>
            <a:r>
              <a:rPr lang="en-US" dirty="0"/>
              <a:t>– spouse, civil union partner, domestic partner, or dependent child residing in household</a:t>
            </a:r>
          </a:p>
          <a:p>
            <a:endParaRPr lang="en-US" dirty="0"/>
          </a:p>
          <a:p>
            <a:r>
              <a:rPr lang="en-US" b="1" dirty="0"/>
              <a:t>State Conflict of Interest Law </a:t>
            </a:r>
            <a:r>
              <a:rPr lang="en-US" dirty="0"/>
              <a:t>– </a:t>
            </a:r>
            <a:r>
              <a:rPr lang="en-US" b="1" i="1" dirty="0">
                <a:solidFill>
                  <a:schemeClr val="accent1"/>
                </a:solidFill>
              </a:rPr>
              <a:t>spouse, child, parent, sibling residing in household</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dirty="0"/>
          </a:p>
        </p:txBody>
      </p:sp>
    </p:spTree>
    <p:extLst>
      <p:ext uri="{BB962C8B-B14F-4D97-AF65-F5344CB8AC3E}">
        <p14:creationId xmlns:p14="http://schemas.microsoft.com/office/powerpoint/2010/main" val="21781585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a:xfrm>
            <a:off x="457200" y="1600200"/>
            <a:ext cx="8229600" cy="5121275"/>
          </a:xfrm>
        </p:spPr>
        <p:txBody>
          <a:bodyPr>
            <a:normAutofit fontScale="85000" lnSpcReduction="20000"/>
          </a:bodyPr>
          <a:lstStyle/>
          <a:p>
            <a:pPr marL="0" indent="0" algn="ctr">
              <a:buNone/>
            </a:pPr>
            <a:r>
              <a:rPr lang="en-US" sz="3000" b="1" dirty="0"/>
              <a:t>Board Member or School Administrator with “relative” or “other (?)” who is an </a:t>
            </a:r>
          </a:p>
          <a:p>
            <a:pPr marL="0" indent="0" algn="ctr">
              <a:buNone/>
            </a:pPr>
            <a:r>
              <a:rPr lang="en-US" sz="3000" b="1" u="sng" dirty="0">
                <a:solidFill>
                  <a:schemeClr val="accent1"/>
                </a:solidFill>
              </a:rPr>
              <a:t>employee in another school district</a:t>
            </a:r>
          </a:p>
          <a:p>
            <a:pPr marL="0" indent="0" algn="ctr">
              <a:buNone/>
            </a:pPr>
            <a:endParaRPr lang="en-US" dirty="0"/>
          </a:p>
          <a:p>
            <a:pPr marL="0" indent="0" algn="ctr">
              <a:buNone/>
            </a:pPr>
            <a:r>
              <a:rPr lang="en-US" dirty="0"/>
              <a:t>If the Board Member or School Administrator has a </a:t>
            </a:r>
            <a:r>
              <a:rPr lang="en-US" b="1" dirty="0">
                <a:solidFill>
                  <a:schemeClr val="accent1"/>
                </a:solidFill>
              </a:rPr>
              <a:t>“relative” or “other” outside the household</a:t>
            </a:r>
            <a:r>
              <a:rPr lang="en-US" dirty="0"/>
              <a:t>, who is employed in another district and is a member of a bargaining unit represented by a similar state-wide union; </a:t>
            </a:r>
            <a:r>
              <a:rPr lang="en-US" b="1" dirty="0">
                <a:solidFill>
                  <a:schemeClr val="accent1"/>
                </a:solidFill>
              </a:rPr>
              <a:t>absent other conflicts</a:t>
            </a:r>
          </a:p>
          <a:p>
            <a:pPr marL="0" indent="0" algn="ctr">
              <a:buNone/>
            </a:pPr>
            <a:endParaRPr lang="en-US" dirty="0"/>
          </a:p>
          <a:p>
            <a:pPr marL="457200" lvl="1" indent="0">
              <a:buNone/>
            </a:pPr>
            <a:r>
              <a:rPr lang="en-US" b="1" i="1" u="sng" dirty="0"/>
              <a:t>CAN</a:t>
            </a:r>
            <a:r>
              <a:rPr lang="en-US" b="1" i="1" dirty="0"/>
              <a:t> SERVE ON NEGOTIATIONS TEAM</a:t>
            </a:r>
          </a:p>
          <a:p>
            <a:pPr marL="457200" lvl="1" indent="0">
              <a:buNone/>
            </a:pPr>
            <a:r>
              <a:rPr lang="en-US" b="1" i="1" u="sng" dirty="0"/>
              <a:t>CAN</a:t>
            </a:r>
            <a:r>
              <a:rPr lang="en-US" b="1" i="1" dirty="0"/>
              <a:t> PARTICIPATE IN ANY ASPECT OF NEGOTIATIONS</a:t>
            </a:r>
          </a:p>
          <a:p>
            <a:pPr marL="457200" lvl="1" indent="0">
              <a:buNone/>
            </a:pPr>
            <a:r>
              <a:rPr lang="en-US" b="1" i="1" u="sng" dirty="0"/>
              <a:t>CAN</a:t>
            </a:r>
            <a:r>
              <a:rPr lang="en-US" b="1" i="1" dirty="0"/>
              <a:t> VOTE ON THE CONTRACT - $</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dirty="0"/>
          </a:p>
        </p:txBody>
      </p:sp>
    </p:spTree>
    <p:extLst>
      <p:ext uri="{BB962C8B-B14F-4D97-AF65-F5344CB8AC3E}">
        <p14:creationId xmlns:p14="http://schemas.microsoft.com/office/powerpoint/2010/main" val="15147545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a:xfrm>
            <a:off x="628650" y="1524000"/>
            <a:ext cx="7886700" cy="5334000"/>
          </a:xfrm>
        </p:spPr>
        <p:txBody>
          <a:bodyPr>
            <a:normAutofit fontScale="62500" lnSpcReduction="20000"/>
          </a:bodyPr>
          <a:lstStyle/>
          <a:p>
            <a:pPr marL="0" indent="0" algn="ctr">
              <a:buNone/>
            </a:pPr>
            <a:r>
              <a:rPr lang="en-US" sz="4000" b="1" dirty="0"/>
              <a:t>Board Member or School Administrator with a “relative” or “other (?)” who is an </a:t>
            </a:r>
          </a:p>
          <a:p>
            <a:pPr marL="0" indent="0" algn="ctr">
              <a:buNone/>
            </a:pPr>
            <a:r>
              <a:rPr lang="en-US" sz="4000" b="1" u="sng" dirty="0">
                <a:solidFill>
                  <a:schemeClr val="accent1"/>
                </a:solidFill>
              </a:rPr>
              <a:t>employee in another school district</a:t>
            </a:r>
          </a:p>
          <a:p>
            <a:endParaRPr lang="en-US" dirty="0"/>
          </a:p>
          <a:p>
            <a:pPr marL="0" indent="0">
              <a:buNone/>
            </a:pPr>
            <a:r>
              <a:rPr lang="en-US" sz="3800" dirty="0"/>
              <a:t>If the Board Member or School Administrator has a </a:t>
            </a:r>
            <a:r>
              <a:rPr lang="en-US" sz="3800" b="1" dirty="0">
                <a:solidFill>
                  <a:srgbClr val="3868D4"/>
                </a:solidFill>
              </a:rPr>
              <a:t>“relative” or “other” outside the household</a:t>
            </a:r>
            <a:r>
              <a:rPr lang="en-US" sz="3800" dirty="0"/>
              <a:t>, who is employed in another district and is a member of a bargaining unit represented by a similar state-wide union; </a:t>
            </a:r>
            <a:r>
              <a:rPr lang="en-US" sz="3800" b="1" dirty="0">
                <a:solidFill>
                  <a:schemeClr val="accent1"/>
                </a:solidFill>
              </a:rPr>
              <a:t>and</a:t>
            </a:r>
          </a:p>
          <a:p>
            <a:pPr marL="0" indent="0">
              <a:buNone/>
            </a:pPr>
            <a:r>
              <a:rPr lang="en-US" sz="3800" b="1" dirty="0"/>
              <a:t>If the “relative” or “other”  has a conflict such as being an NJEA or LEA officer; leadership role in the district union; same time contract negotiations; building representative</a:t>
            </a:r>
          </a:p>
          <a:p>
            <a:pPr marL="457200" lvl="1" indent="0">
              <a:buNone/>
            </a:pPr>
            <a:endParaRPr lang="en-US" sz="2900" b="1" i="1" u="sng" dirty="0"/>
          </a:p>
          <a:p>
            <a:pPr marL="457200" lvl="1" indent="0">
              <a:buNone/>
            </a:pPr>
            <a:r>
              <a:rPr lang="en-US" sz="2900" b="1" i="1" u="sng" dirty="0"/>
              <a:t>CANNOT </a:t>
            </a:r>
            <a:r>
              <a:rPr lang="en-US" sz="2900" b="1" i="1" dirty="0"/>
              <a:t>SERVE ON NEGOTIATIONS TEAM</a:t>
            </a:r>
          </a:p>
          <a:p>
            <a:pPr marL="457200" lvl="1" indent="0">
              <a:buNone/>
            </a:pPr>
            <a:r>
              <a:rPr lang="en-US" sz="2900" b="1" i="1" u="sng" dirty="0"/>
              <a:t>CANNOT</a:t>
            </a:r>
            <a:r>
              <a:rPr lang="en-US" sz="2900" b="1" i="1" dirty="0"/>
              <a:t> PARTICIPATE IN ANY ASPECT OF NEGOTIATIONS</a:t>
            </a:r>
          </a:p>
          <a:p>
            <a:pPr marL="457200" lvl="1" indent="0">
              <a:buNone/>
            </a:pPr>
            <a:r>
              <a:rPr lang="en-US" sz="2900" b="1" i="1" u="sng" dirty="0">
                <a:solidFill>
                  <a:schemeClr val="accent1"/>
                </a:solidFill>
              </a:rPr>
              <a:t>MAY</a:t>
            </a:r>
            <a:r>
              <a:rPr lang="en-US" sz="2900" b="1" i="1" dirty="0">
                <a:solidFill>
                  <a:schemeClr val="accent1"/>
                </a:solidFill>
              </a:rPr>
              <a:t> VOTE ON THE CONTRACT -  after MOA, salary guides, $ </a:t>
            </a:r>
          </a:p>
          <a:p>
            <a:pPr marL="457200" lvl="1" indent="0">
              <a:buNone/>
            </a:pPr>
            <a:r>
              <a:rPr lang="en-US" sz="2900" b="1" i="1" dirty="0">
                <a:solidFill>
                  <a:schemeClr val="accent1"/>
                </a:solidFill>
              </a:rPr>
              <a:t>Pannucci State Board March 2000</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dirty="0"/>
          </a:p>
        </p:txBody>
      </p:sp>
    </p:spTree>
    <p:extLst>
      <p:ext uri="{BB962C8B-B14F-4D97-AF65-F5344CB8AC3E}">
        <p14:creationId xmlns:p14="http://schemas.microsoft.com/office/powerpoint/2010/main" val="320322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Autofit/>
          </a:bodyPr>
          <a:lstStyle/>
          <a:p>
            <a:r>
              <a:rPr lang="en-US" sz="4000" u="sng" dirty="0"/>
              <a:t>School Official Ethics </a:t>
            </a:r>
            <a:br>
              <a:rPr lang="en-US" sz="4000" u="sng" dirty="0"/>
            </a:br>
            <a:r>
              <a:rPr lang="en-US" sz="4000" dirty="0"/>
              <a:t>School Official</a:t>
            </a:r>
            <a:r>
              <a:rPr lang="en-US" sz="4000" u="sng" dirty="0"/>
              <a:t> Roles and Responsibilities</a:t>
            </a:r>
            <a:endParaRPr lang="en-US" sz="4000"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3500" b="1" dirty="0"/>
              <a:t>School Ethics Act </a:t>
            </a:r>
          </a:p>
          <a:p>
            <a:pPr marL="0" indent="0" algn="ctr">
              <a:buNone/>
            </a:pPr>
            <a:r>
              <a:rPr lang="en-US" sz="3500" b="1" i="1" dirty="0"/>
              <a:t>N.J.S.A. </a:t>
            </a:r>
            <a:r>
              <a:rPr lang="en-US" sz="3500" b="1" dirty="0"/>
              <a:t>18A:12-21 et. seq.</a:t>
            </a:r>
          </a:p>
          <a:p>
            <a:r>
              <a:rPr lang="en-US" dirty="0"/>
              <a:t>Lays out ethical principles for “school officials” </a:t>
            </a:r>
          </a:p>
          <a:p>
            <a:r>
              <a:rPr lang="en-US" dirty="0"/>
              <a:t>“School officials” include board of education members, school administrators and NJSBA professional employees.</a:t>
            </a:r>
          </a:p>
          <a:p>
            <a:r>
              <a:rPr lang="en-US" dirty="0"/>
              <a:t>“Administrators” include superintendents, asst. superintendents, directors, supervisors, principals, vice principals,</a:t>
            </a:r>
            <a:r>
              <a:rPr lang="en-US" b="1" dirty="0"/>
              <a:t> </a:t>
            </a:r>
            <a:r>
              <a:rPr lang="en-US" dirty="0"/>
              <a:t>SBAs, non-certificated with recommendations on hiring or purchasing </a:t>
            </a:r>
          </a:p>
          <a:p>
            <a:endParaRPr lang="en-US" dirty="0"/>
          </a:p>
          <a:p>
            <a:endParaRPr lang="en-US" sz="3200" dirty="0"/>
          </a:p>
          <a:p>
            <a:pPr lvl="1">
              <a:buFont typeface="Courier New" pitchFamily="49" charset="0"/>
              <a:buChar char="o"/>
            </a:pPr>
            <a:endParaRPr lang="en-US" dirty="0"/>
          </a:p>
          <a:p>
            <a:pPr lvl="1">
              <a:buFont typeface="Courier New" pitchFamily="49" charset="0"/>
              <a:buChar char="o"/>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5832305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t>Collective Negotiations Prohibitions</a:t>
            </a:r>
            <a:endParaRPr lang="en-US" sz="4000" dirty="0"/>
          </a:p>
        </p:txBody>
      </p:sp>
      <p:sp>
        <p:nvSpPr>
          <p:cNvPr id="3" name="Content Placeholder 2"/>
          <p:cNvSpPr>
            <a:spLocks noGrp="1"/>
          </p:cNvSpPr>
          <p:nvPr>
            <p:ph idx="1"/>
          </p:nvPr>
        </p:nvSpPr>
        <p:spPr/>
        <p:txBody>
          <a:bodyPr/>
          <a:lstStyle/>
          <a:p>
            <a:pPr marL="457200" lvl="1" indent="0" algn="ctr">
              <a:buNone/>
            </a:pPr>
            <a:r>
              <a:rPr lang="en-US" sz="2800" b="1" dirty="0"/>
              <a:t>School Administrator Technical Information Exception</a:t>
            </a:r>
          </a:p>
          <a:p>
            <a:pPr lvl="1"/>
            <a:endParaRPr lang="en-US" dirty="0"/>
          </a:p>
          <a:p>
            <a:pPr lvl="1">
              <a:buFont typeface="Arial" panose="020B0604020202020204" pitchFamily="34" charset="0"/>
              <a:buChar char="•"/>
            </a:pPr>
            <a:r>
              <a:rPr lang="en-US" b="1" dirty="0"/>
              <a:t>A22-16</a:t>
            </a:r>
            <a:r>
              <a:rPr lang="en-US" dirty="0"/>
              <a:t> – A </a:t>
            </a:r>
            <a:r>
              <a:rPr lang="en-US" b="1" dirty="0">
                <a:solidFill>
                  <a:schemeClr val="accent1"/>
                </a:solidFill>
              </a:rPr>
              <a:t>conflicted school administrator </a:t>
            </a:r>
            <a:r>
              <a:rPr lang="en-US" dirty="0"/>
              <a:t>may serve as a technical resource to the negotiating team and provide </a:t>
            </a:r>
            <a:r>
              <a:rPr lang="en-US" b="1" dirty="0">
                <a:solidFill>
                  <a:schemeClr val="accent1"/>
                </a:solidFill>
              </a:rPr>
              <a:t>technical information </a:t>
            </a:r>
            <a:r>
              <a:rPr lang="en-US" dirty="0"/>
              <a:t>necessary to the collective bargaining process when </a:t>
            </a:r>
            <a:r>
              <a:rPr lang="en-US" b="1" dirty="0">
                <a:solidFill>
                  <a:schemeClr val="accent1"/>
                </a:solidFill>
              </a:rPr>
              <a:t>no one else</a:t>
            </a:r>
            <a:r>
              <a:rPr lang="en-US" dirty="0"/>
              <a:t> in the school district can provide that information; not full participation.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dirty="0"/>
          </a:p>
        </p:txBody>
      </p:sp>
    </p:spTree>
    <p:extLst>
      <p:ext uri="{BB962C8B-B14F-4D97-AF65-F5344CB8AC3E}">
        <p14:creationId xmlns:p14="http://schemas.microsoft.com/office/powerpoint/2010/main" val="31504642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400"/>
          </a:xfrm>
        </p:spPr>
        <p:txBody>
          <a:bodyPr>
            <a:normAutofit lnSpcReduction="10000"/>
          </a:bodyPr>
          <a:lstStyle/>
          <a:p>
            <a:pPr marL="0" lvl="0" indent="0" algn="ctr">
              <a:buNone/>
            </a:pPr>
            <a:r>
              <a:rPr lang="en-US" sz="3200" b="1" dirty="0"/>
              <a:t>Advisory Opinion A10-18 – 6/26/18</a:t>
            </a:r>
            <a:endParaRPr lang="en-US" sz="3200" dirty="0"/>
          </a:p>
          <a:p>
            <a:pPr marL="457200" lvl="1" indent="-457200">
              <a:buFont typeface="Arial" panose="020B0604020202020204" pitchFamily="34" charset="0"/>
              <a:buChar char="•"/>
            </a:pPr>
            <a:endParaRPr lang="en-US" sz="3000" dirty="0"/>
          </a:p>
          <a:p>
            <a:pPr marL="457200" lvl="1" indent="-457200">
              <a:buFont typeface="Arial" panose="020B0604020202020204" pitchFamily="34" charset="0"/>
              <a:buChar char="•"/>
            </a:pPr>
            <a:r>
              <a:rPr lang="en-US" sz="3000" dirty="0"/>
              <a:t>Board member not precluded from serving on the negotiations committee or otherwise participating in negotiations or personnel matters because the Association endorsed her candidacy. </a:t>
            </a:r>
            <a:r>
              <a:rPr lang="en-US" sz="3000" b="1" dirty="0">
                <a:solidFill>
                  <a:srgbClr val="0070C0"/>
                </a:solidFill>
              </a:rPr>
              <a:t>No per se conflict.</a:t>
            </a:r>
          </a:p>
          <a:p>
            <a:pPr marL="457200" lvl="1" indent="-457200">
              <a:buFont typeface="Arial" panose="020B0604020202020204" pitchFamily="34" charset="0"/>
              <a:buChar char="•"/>
            </a:pPr>
            <a:r>
              <a:rPr lang="en-US" sz="3000" dirty="0"/>
              <a:t>Association financial contribution to campaign </a:t>
            </a:r>
            <a:r>
              <a:rPr lang="en-US" sz="3000" b="1" i="1" dirty="0">
                <a:solidFill>
                  <a:srgbClr val="0070C0"/>
                </a:solidFill>
              </a:rPr>
              <a:t>designed to influence decision-making as a board member </a:t>
            </a:r>
            <a:r>
              <a:rPr lang="en-US" sz="3000" dirty="0"/>
              <a:t>would be a conflict. See </a:t>
            </a:r>
            <a:r>
              <a:rPr lang="en-US" sz="3000" i="1" dirty="0"/>
              <a:t>N.J.S.A. </a:t>
            </a:r>
            <a:r>
              <a:rPr lang="en-US" sz="3000" dirty="0"/>
              <a:t>18A:12-24 (e).</a:t>
            </a:r>
          </a:p>
          <a:p>
            <a:pPr marL="457200" lvl="1" indent="-457200">
              <a:buFont typeface="Arial" panose="020B0604020202020204" pitchFamily="34" charset="0"/>
              <a:buChar char="•"/>
            </a:pPr>
            <a:endParaRPr lang="en-US" sz="3000" dirty="0"/>
          </a:p>
          <a:p>
            <a:pPr marL="457200" lvl="1" indent="-457200">
              <a:buFont typeface="Arial" panose="020B0604020202020204" pitchFamily="34" charset="0"/>
              <a:buChar char="•"/>
            </a:pPr>
            <a:endParaRPr lang="en-US" sz="3000" dirty="0"/>
          </a:p>
          <a:p>
            <a:pPr algn="ctr">
              <a:lnSpc>
                <a:spcPts val="5860"/>
              </a:lnSpc>
              <a:spcBef>
                <a:spcPct val="0"/>
              </a:spcBef>
              <a:buClrTx/>
              <a:buFontTx/>
              <a:buNone/>
              <a:defRPr/>
            </a:pPr>
            <a:endParaRPr lang="en-US" sz="4000" b="1" dirty="0">
              <a:solidFill>
                <a:srgbClr val="003399"/>
              </a:solidFill>
            </a:endParaRPr>
          </a:p>
        </p:txBody>
      </p:sp>
      <p:sp>
        <p:nvSpPr>
          <p:cNvPr id="6" name="Title 1"/>
          <p:cNvSpPr>
            <a:spLocks noGrp="1"/>
          </p:cNvSpPr>
          <p:nvPr>
            <p:ph type="title"/>
          </p:nvPr>
        </p:nvSpPr>
        <p:spPr>
          <a:xfrm>
            <a:off x="457200" y="267494"/>
            <a:ext cx="8229600" cy="951706"/>
          </a:xfrm>
        </p:spPr>
        <p:txBody>
          <a:bodyPr>
            <a:normAutofit fontScale="90000"/>
          </a:bodyPr>
          <a:lstStyle/>
          <a:p>
            <a:pPr algn="ctr"/>
            <a:r>
              <a:rPr lang="en-US" u="sng" dirty="0"/>
              <a:t>Collective Negotiations Prohibitions</a:t>
            </a:r>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91</a:t>
            </a:fld>
            <a:endParaRPr lang="en-US" dirty="0"/>
          </a:p>
        </p:txBody>
      </p:sp>
    </p:spTree>
    <p:extLst>
      <p:ext uri="{BB962C8B-B14F-4D97-AF65-F5344CB8AC3E}">
        <p14:creationId xmlns:p14="http://schemas.microsoft.com/office/powerpoint/2010/main" val="37470484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fontScale="70000" lnSpcReduction="20000"/>
          </a:bodyPr>
          <a:lstStyle/>
          <a:p>
            <a:pPr marL="0" lvl="0" indent="0" algn="ctr">
              <a:buNone/>
            </a:pPr>
            <a:r>
              <a:rPr lang="en-US" sz="4100" b="1" dirty="0"/>
              <a:t>Advisory Opinion A10-18 – 6/26/18</a:t>
            </a:r>
            <a:endParaRPr lang="en-US" sz="4100" dirty="0"/>
          </a:p>
          <a:p>
            <a:pPr marL="0" lvl="1" indent="0" algn="ctr">
              <a:buNone/>
            </a:pPr>
            <a:r>
              <a:rPr lang="en-US" sz="4100" b="1" i="1" dirty="0"/>
              <a:t>N.J.S.A. </a:t>
            </a:r>
            <a:r>
              <a:rPr lang="en-US" sz="4100" b="1" dirty="0"/>
              <a:t>18A:12-24 (e)</a:t>
            </a:r>
          </a:p>
          <a:p>
            <a:pPr marL="0" lvl="1" indent="0" algn="ctr">
              <a:buNone/>
            </a:pPr>
            <a:endParaRPr lang="en-US" sz="3000" dirty="0"/>
          </a:p>
          <a:p>
            <a:pPr marL="0" lvl="1" indent="0" algn="ctr">
              <a:buNone/>
            </a:pPr>
            <a:r>
              <a:rPr lang="en-US" sz="3600" dirty="0"/>
              <a:t>No school official, or member of his immediate family, or business organization in which he has an interest, shall solicit or accept any … political contribution … based upon an understanding that the … contribution … was given or offered for the purpose of influencing him, directly or indirectly, in the discharge of his official duties.  </a:t>
            </a:r>
            <a:r>
              <a:rPr lang="en-US" sz="3600" i="1" dirty="0"/>
              <a:t>This provision </a:t>
            </a:r>
            <a:r>
              <a:rPr lang="en-US" sz="3600" b="1" i="1" dirty="0"/>
              <a:t>shall not apply to the solicitation or acceptance of contributions </a:t>
            </a:r>
            <a:r>
              <a:rPr lang="en-US" sz="3600" i="1" dirty="0"/>
              <a:t>to the campaign of an announced candidate for elective public office, if the school official </a:t>
            </a:r>
            <a:r>
              <a:rPr lang="en-US" sz="3600" b="1" i="1" dirty="0"/>
              <a:t>has no knowledge or reason to believe that the campaign contribution, if accepted, was given with the intent to influence the school official in the discharge of his official duties;</a:t>
            </a:r>
          </a:p>
          <a:p>
            <a:pPr marL="457200" lvl="1" indent="-457200">
              <a:buFont typeface="Arial" panose="020B0604020202020204" pitchFamily="34" charset="0"/>
              <a:buChar char="•"/>
            </a:pPr>
            <a:endParaRPr lang="en-US" sz="3000" dirty="0"/>
          </a:p>
          <a:p>
            <a:pPr algn="ctr">
              <a:lnSpc>
                <a:spcPts val="5860"/>
              </a:lnSpc>
              <a:spcBef>
                <a:spcPct val="0"/>
              </a:spcBef>
              <a:buClrTx/>
              <a:buFontTx/>
              <a:buNone/>
              <a:defRPr/>
            </a:pPr>
            <a:endParaRPr lang="en-US" sz="4000" b="1" dirty="0">
              <a:solidFill>
                <a:srgbClr val="003399"/>
              </a:solidFill>
            </a:endParaRPr>
          </a:p>
        </p:txBody>
      </p:sp>
      <p:sp>
        <p:nvSpPr>
          <p:cNvPr id="6" name="Title 1"/>
          <p:cNvSpPr>
            <a:spLocks noGrp="1"/>
          </p:cNvSpPr>
          <p:nvPr>
            <p:ph type="title"/>
          </p:nvPr>
        </p:nvSpPr>
        <p:spPr>
          <a:xfrm>
            <a:off x="457200" y="267494"/>
            <a:ext cx="8229600" cy="951706"/>
          </a:xfrm>
        </p:spPr>
        <p:txBody>
          <a:bodyPr>
            <a:normAutofit fontScale="90000"/>
          </a:bodyPr>
          <a:lstStyle/>
          <a:p>
            <a:pPr algn="ctr"/>
            <a:r>
              <a:rPr lang="en-US" u="sng" dirty="0"/>
              <a:t>Collective Negotiations Prohibitions</a:t>
            </a:r>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92</a:t>
            </a:fld>
            <a:endParaRPr lang="en-US" dirty="0"/>
          </a:p>
        </p:txBody>
      </p:sp>
    </p:spTree>
    <p:extLst>
      <p:ext uri="{BB962C8B-B14F-4D97-AF65-F5344CB8AC3E}">
        <p14:creationId xmlns:p14="http://schemas.microsoft.com/office/powerpoint/2010/main" val="41293053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1200"/>
              </a:spcBef>
              <a:spcAft>
                <a:spcPts val="1200"/>
              </a:spcAft>
            </a:pPr>
            <a:br>
              <a:rPr kumimoji="0" lang="en-US" sz="4000" b="1" i="0" u="none" strike="noStrike" kern="1200" cap="none" spc="0" normalizeH="0" baseline="0" noProof="0" dirty="0">
                <a:ln>
                  <a:noFill/>
                </a:ln>
                <a:solidFill>
                  <a:srgbClr val="000000"/>
                </a:solidFill>
                <a:effectLst/>
                <a:uLnTx/>
                <a:uFillTx/>
                <a:ea typeface="+mn-ea"/>
                <a:cs typeface="+mn-cs"/>
              </a:rPr>
            </a:br>
            <a:r>
              <a:rPr kumimoji="0" lang="en-US" sz="4000" b="1" i="1" u="none" strike="noStrike" kern="1200" cap="none" spc="0" normalizeH="0" baseline="0" noProof="0" dirty="0">
                <a:ln>
                  <a:noFill/>
                </a:ln>
                <a:solidFill>
                  <a:srgbClr val="0070C0"/>
                </a:solidFill>
                <a:effectLst/>
                <a:uLnTx/>
                <a:uFillTx/>
                <a:ea typeface="+mn-ea"/>
                <a:cs typeface="+mn-cs"/>
              </a:rPr>
              <a:t>BONUS MATERIAL – SCHOOL OFFICIAL ETHICS</a:t>
            </a:r>
            <a:br>
              <a:rPr kumimoji="0" lang="en-US" sz="4000" b="1" i="1" u="none" strike="noStrike" kern="1200" cap="none" spc="0" normalizeH="0" baseline="0" noProof="0" dirty="0">
                <a:ln>
                  <a:noFill/>
                </a:ln>
                <a:solidFill>
                  <a:srgbClr val="0070C0"/>
                </a:solidFill>
                <a:effectLst/>
                <a:uLnTx/>
                <a:uFillTx/>
                <a:ea typeface="+mn-ea"/>
                <a:cs typeface="+mn-cs"/>
              </a:rPr>
            </a:br>
            <a:r>
              <a:rPr kumimoji="0" lang="en-US" sz="4000" b="1" i="1" u="none" strike="noStrike" kern="1200" cap="none" spc="0" normalizeH="0" baseline="0" noProof="0" dirty="0">
                <a:ln>
                  <a:noFill/>
                </a:ln>
                <a:solidFill>
                  <a:srgbClr val="0070C0"/>
                </a:solidFill>
                <a:effectLst/>
                <a:uLnTx/>
                <a:uFillTx/>
                <a:ea typeface="+mn-ea"/>
                <a:cs typeface="+mn-cs"/>
              </a:rPr>
              <a:t>PERSONNEL ISSUES </a:t>
            </a:r>
            <a:br>
              <a:rPr kumimoji="0" lang="en-US" sz="4000" b="1" i="1" u="none" strike="noStrike" kern="1200" cap="none" spc="0" normalizeH="0" baseline="0" noProof="0" dirty="0">
                <a:ln>
                  <a:noFill/>
                </a:ln>
                <a:solidFill>
                  <a:srgbClr val="0070C0"/>
                </a:solidFill>
                <a:effectLst/>
                <a:uLnTx/>
                <a:uFillTx/>
                <a:ea typeface="+mn-ea"/>
                <a:cs typeface="+mn-cs"/>
              </a:rPr>
            </a:br>
            <a:r>
              <a:rPr kumimoji="0" lang="en-US" sz="4000" b="1" i="1" u="none" strike="noStrike" kern="1200" cap="none" spc="0" normalizeH="0" baseline="0" noProof="0" dirty="0">
                <a:ln>
                  <a:noFill/>
                </a:ln>
                <a:solidFill>
                  <a:srgbClr val="0070C0"/>
                </a:solidFill>
                <a:effectLst/>
                <a:uLnTx/>
                <a:uFillTx/>
                <a:ea typeface="+mn-ea"/>
                <a:cs typeface="+mn-cs"/>
              </a:rPr>
              <a:t>CSA/SUPERVISORS/PRINCIPALS</a:t>
            </a:r>
            <a:br>
              <a:rPr kumimoji="0" lang="en-US" sz="4000" b="1" i="1" u="none" strike="noStrike" kern="1200" cap="none" spc="0" normalizeH="0" baseline="0" noProof="0" dirty="0">
                <a:ln>
                  <a:noFill/>
                </a:ln>
                <a:solidFill>
                  <a:srgbClr val="0070C0"/>
                </a:solidFill>
                <a:effectLst/>
                <a:uLnTx/>
                <a:uFillTx/>
                <a:ea typeface="+mn-ea"/>
                <a:cs typeface="+mn-cs"/>
              </a:rPr>
            </a:br>
            <a:r>
              <a:rPr kumimoji="0" lang="en-US" sz="4000" b="1" i="1" u="none" strike="noStrike" kern="1200" cap="none" spc="0" normalizeH="0" baseline="0" noProof="0" dirty="0">
                <a:ln>
                  <a:noFill/>
                </a:ln>
                <a:solidFill>
                  <a:srgbClr val="0070C0"/>
                </a:solidFill>
                <a:effectLst/>
                <a:uLnTx/>
                <a:uFillTx/>
                <a:ea typeface="+mn-ea"/>
                <a:cs typeface="+mn-cs"/>
              </a:rPr>
              <a:t>OTHER CONFLICTS</a:t>
            </a:r>
            <a:br>
              <a:rPr kumimoji="0" lang="en-US" sz="4000" b="1" i="1" u="none" strike="noStrike" kern="1200" cap="none" spc="0" normalizeH="0" baseline="0" noProof="0" dirty="0">
                <a:ln>
                  <a:noFill/>
                </a:ln>
                <a:solidFill>
                  <a:srgbClr val="0070C0"/>
                </a:solidFill>
                <a:effectLst/>
                <a:uLnTx/>
                <a:uFillTx/>
                <a:ea typeface="+mn-ea"/>
                <a:cs typeface="+mn-cs"/>
              </a:rPr>
            </a:br>
            <a:endParaRPr lang="en-US" i="1" u="none" dirty="0">
              <a:solidFill>
                <a:srgbClr val="0070C0"/>
              </a:solidFill>
            </a:endParaRPr>
          </a:p>
        </p:txBody>
      </p:sp>
      <p:sp>
        <p:nvSpPr>
          <p:cNvPr id="3" name="Subtitle 2"/>
          <p:cNvSpPr>
            <a:spLocks noGrp="1"/>
          </p:cNvSpPr>
          <p:nvPr>
            <p:ph type="subTitle" idx="4294967295"/>
          </p:nvPr>
        </p:nvSpPr>
        <p:spPr>
          <a:xfrm>
            <a:off x="0" y="4953000"/>
            <a:ext cx="8578850" cy="1066800"/>
          </a:xfrm>
        </p:spPr>
        <p:txBody>
          <a:bodyPr anchor="b">
            <a:noAutofit/>
          </a:bodyPr>
          <a:lstStyle/>
          <a:p>
            <a:pPr marL="448056" indent="-384048">
              <a:defRPr/>
            </a:pPr>
            <a:endParaRPr lang="en-US" sz="1600" b="1" dirty="0">
              <a:solidFill>
                <a:srgbClr val="D87900"/>
              </a:solidFill>
            </a:endParaRPr>
          </a:p>
          <a:p>
            <a:pPr marL="448056" indent="-384048">
              <a:defRPr/>
            </a:pPr>
            <a:endParaRPr lang="en-US" sz="1600" b="1" dirty="0">
              <a:solidFill>
                <a:srgbClr val="D87900"/>
              </a:solidFill>
            </a:endParaRPr>
          </a:p>
        </p:txBody>
      </p:sp>
      <p:sp>
        <p:nvSpPr>
          <p:cNvPr id="14340" name="Rectangle 7"/>
          <p:cNvSpPr>
            <a:spLocks noChangeArrowheads="1"/>
          </p:cNvSpPr>
          <p:nvPr/>
        </p:nvSpPr>
        <p:spPr bwMode="auto">
          <a:xfrm>
            <a:off x="1429638" y="175694"/>
            <a:ext cx="762000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384481648"/>
      </p:ext>
    </p:extLst>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56506"/>
          </a:xfrm>
        </p:spPr>
        <p:txBody>
          <a:bodyPr>
            <a:normAutofit fontScale="90000"/>
          </a:bodyPr>
          <a:lstStyle/>
          <a:p>
            <a:pPr algn="ctr"/>
            <a:r>
              <a:rPr lang="en-US" sz="4400" dirty="0"/>
              <a:t>Personnel Issues</a:t>
            </a:r>
            <a:br>
              <a:rPr lang="en-US" sz="4400" dirty="0"/>
            </a:br>
            <a:r>
              <a:rPr lang="en-US" sz="4400" dirty="0"/>
              <a:t>CSA/Supervisor/Principals</a:t>
            </a:r>
            <a:endParaRPr lang="en-US" b="1" u="sng" dirty="0"/>
          </a:p>
        </p:txBody>
      </p:sp>
      <p:sp>
        <p:nvSpPr>
          <p:cNvPr id="3" name="Content Placeholder 2"/>
          <p:cNvSpPr>
            <a:spLocks noGrp="1"/>
          </p:cNvSpPr>
          <p:nvPr>
            <p:ph idx="1"/>
          </p:nvPr>
        </p:nvSpPr>
        <p:spPr>
          <a:xfrm>
            <a:off x="457200" y="1524000"/>
            <a:ext cx="8229600" cy="5105400"/>
          </a:xfrm>
        </p:spPr>
        <p:txBody>
          <a:bodyPr anchor="ctr">
            <a:normAutofit/>
          </a:bodyPr>
          <a:lstStyle/>
          <a:p>
            <a:pPr algn="ctr">
              <a:lnSpc>
                <a:spcPct val="120000"/>
              </a:lnSpc>
              <a:spcBef>
                <a:spcPct val="0"/>
              </a:spcBef>
              <a:buClrTx/>
              <a:buNone/>
              <a:defRPr/>
            </a:pPr>
            <a:r>
              <a:rPr lang="en-US" dirty="0">
                <a:latin typeface="Calibri" panose="020F0502020204030204" pitchFamily="34" charset="0"/>
                <a:ea typeface="ＭＳ Ｐゴシック" charset="0"/>
                <a:cs typeface="Calibri" panose="020F0502020204030204" pitchFamily="34" charset="0"/>
              </a:rPr>
              <a:t>Board members may not participate in the hiring of a new CSA, supervisor or principal, if they have a “relative” or “other (?)” who is an employee in the school district who would be </a:t>
            </a:r>
            <a:r>
              <a:rPr lang="en-US" dirty="0">
                <a:solidFill>
                  <a:schemeClr val="accent1"/>
                </a:solidFill>
                <a:latin typeface="Calibri" panose="020F0502020204030204" pitchFamily="34" charset="0"/>
                <a:ea typeface="ＭＳ Ｐゴシック" charset="0"/>
                <a:cs typeface="Calibri" panose="020F0502020204030204" pitchFamily="34" charset="0"/>
              </a:rPr>
              <a:t>directly or indirectly supervised</a:t>
            </a:r>
            <a:r>
              <a:rPr lang="en-US" dirty="0">
                <a:solidFill>
                  <a:srgbClr val="FFFF00"/>
                </a:solidFill>
                <a:latin typeface="Calibri" panose="020F0502020204030204" pitchFamily="34" charset="0"/>
                <a:ea typeface="ＭＳ Ｐゴシック" charset="0"/>
                <a:cs typeface="Calibri" panose="020F0502020204030204" pitchFamily="34" charset="0"/>
              </a:rPr>
              <a:t> </a:t>
            </a:r>
            <a:r>
              <a:rPr lang="en-US" dirty="0">
                <a:latin typeface="Calibri" panose="020F0502020204030204" pitchFamily="34" charset="0"/>
                <a:ea typeface="ＭＳ Ｐゴシック" charset="0"/>
                <a:cs typeface="Calibri" panose="020F0502020204030204" pitchFamily="34" charset="0"/>
              </a:rPr>
              <a:t>by the new hire.</a:t>
            </a:r>
            <a:r>
              <a:rPr lang="en-US" b="1" dirty="0">
                <a:latin typeface="Calibri" panose="020F0502020204030204" pitchFamily="34" charset="0"/>
                <a:ea typeface="ＭＳ Ｐゴシック"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a:p>
            <a:pPr algn="ctr">
              <a:lnSpc>
                <a:spcPts val="5860"/>
              </a:lnSpc>
              <a:spcBef>
                <a:spcPct val="0"/>
              </a:spcBef>
              <a:buClrTx/>
              <a:buFontTx/>
              <a:buNone/>
              <a:defRPr/>
            </a:pPr>
            <a:endParaRPr lang="en-US" sz="4000" b="1" dirty="0">
              <a:solidFill>
                <a:srgbClr val="003399"/>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dirty="0"/>
          </a:p>
        </p:txBody>
      </p:sp>
    </p:spTree>
    <p:extLst>
      <p:ext uri="{BB962C8B-B14F-4D97-AF65-F5344CB8AC3E}">
        <p14:creationId xmlns:p14="http://schemas.microsoft.com/office/powerpoint/2010/main" val="30896741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56506"/>
          </a:xfrm>
        </p:spPr>
        <p:txBody>
          <a:bodyPr>
            <a:normAutofit fontScale="90000"/>
          </a:bodyPr>
          <a:lstStyle/>
          <a:p>
            <a:pPr algn="ctr"/>
            <a:r>
              <a:rPr lang="en-US" sz="4400" dirty="0"/>
              <a:t>Personnel Issues</a:t>
            </a:r>
            <a:br>
              <a:rPr lang="en-US" sz="4400" dirty="0"/>
            </a:br>
            <a:r>
              <a:rPr lang="en-US" sz="4400" dirty="0"/>
              <a:t>CSA/Supervisor/Principals</a:t>
            </a:r>
            <a:endParaRPr lang="en-US" b="1" u="sng" dirty="0"/>
          </a:p>
        </p:txBody>
      </p:sp>
      <p:sp>
        <p:nvSpPr>
          <p:cNvPr id="3" name="Content Placeholder 2"/>
          <p:cNvSpPr>
            <a:spLocks noGrp="1"/>
          </p:cNvSpPr>
          <p:nvPr>
            <p:ph idx="1"/>
          </p:nvPr>
        </p:nvSpPr>
        <p:spPr>
          <a:xfrm>
            <a:off x="457200" y="1524000"/>
            <a:ext cx="8229600" cy="5105400"/>
          </a:xfrm>
        </p:spPr>
        <p:txBody>
          <a:bodyPr anchor="ctr">
            <a:normAutofit/>
          </a:bodyPr>
          <a:lstStyle/>
          <a:p>
            <a:pPr algn="ctr">
              <a:lnSpc>
                <a:spcPct val="120000"/>
              </a:lnSpc>
              <a:spcBef>
                <a:spcPct val="0"/>
              </a:spcBef>
              <a:buClrTx/>
              <a:buNone/>
              <a:defRPr/>
            </a:pPr>
            <a:r>
              <a:rPr lang="en-US" dirty="0">
                <a:latin typeface="Calibri" panose="020F0502020204030204" pitchFamily="34" charset="0"/>
                <a:ea typeface="ＭＳ Ｐゴシック" charset="0"/>
                <a:cs typeface="Calibri" panose="020F0502020204030204" pitchFamily="34" charset="0"/>
              </a:rPr>
              <a:t>Board members may not participate in any personnel decisions involving a CSA, principal, or supervisor who </a:t>
            </a:r>
            <a:r>
              <a:rPr lang="en-US" dirty="0">
                <a:solidFill>
                  <a:schemeClr val="accent1"/>
                </a:solidFill>
                <a:latin typeface="Calibri" panose="020F0502020204030204" pitchFamily="34" charset="0"/>
                <a:ea typeface="ＭＳ Ｐゴシック" charset="0"/>
                <a:cs typeface="Calibri" panose="020F0502020204030204" pitchFamily="34" charset="0"/>
              </a:rPr>
              <a:t>directly or indirectly supervises </a:t>
            </a:r>
            <a:r>
              <a:rPr lang="en-US" dirty="0">
                <a:latin typeface="Calibri" panose="020F0502020204030204" pitchFamily="34" charset="0"/>
                <a:ea typeface="ＭＳ Ｐゴシック" charset="0"/>
                <a:cs typeface="Calibri" panose="020F0502020204030204" pitchFamily="34" charset="0"/>
              </a:rPr>
              <a:t>the board member’s “relative” or “other (?)” who is employed in the school district. </a:t>
            </a:r>
            <a:endParaRPr lang="en-US" dirty="0">
              <a:latin typeface="Calibri" panose="020F0502020204030204" pitchFamily="34" charset="0"/>
              <a:cs typeface="Calibri" panose="020F0502020204030204" pitchFamily="34" charset="0"/>
            </a:endParaRPr>
          </a:p>
          <a:p>
            <a:pPr algn="ctr">
              <a:lnSpc>
                <a:spcPts val="5860"/>
              </a:lnSpc>
              <a:spcBef>
                <a:spcPct val="0"/>
              </a:spcBef>
              <a:buClrTx/>
              <a:buFontTx/>
              <a:buNone/>
              <a:defRPr/>
            </a:pPr>
            <a:endParaRPr lang="en-US" sz="4000" b="1" dirty="0">
              <a:solidFill>
                <a:srgbClr val="003399"/>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dirty="0"/>
          </a:p>
        </p:txBody>
      </p:sp>
    </p:spTree>
    <p:extLst>
      <p:ext uri="{BB962C8B-B14F-4D97-AF65-F5344CB8AC3E}">
        <p14:creationId xmlns:p14="http://schemas.microsoft.com/office/powerpoint/2010/main" val="3594268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56506"/>
          </a:xfrm>
        </p:spPr>
        <p:txBody>
          <a:bodyPr>
            <a:normAutofit/>
          </a:bodyPr>
          <a:lstStyle/>
          <a:p>
            <a:pPr algn="ctr"/>
            <a:r>
              <a:rPr lang="en-US" dirty="0"/>
              <a:t>Other Board Member Conflicts</a:t>
            </a:r>
            <a:endParaRPr lang="en-US" u="sng" dirty="0"/>
          </a:p>
        </p:txBody>
      </p:sp>
      <p:sp>
        <p:nvSpPr>
          <p:cNvPr id="3" name="Content Placeholder 2"/>
          <p:cNvSpPr>
            <a:spLocks noGrp="1"/>
          </p:cNvSpPr>
          <p:nvPr>
            <p:ph idx="1"/>
          </p:nvPr>
        </p:nvSpPr>
        <p:spPr>
          <a:xfrm>
            <a:off x="457200" y="1524000"/>
            <a:ext cx="8229600" cy="5105400"/>
          </a:xfrm>
        </p:spPr>
        <p:txBody>
          <a:bodyPr>
            <a:normAutofit/>
          </a:bodyPr>
          <a:lstStyle/>
          <a:p>
            <a:pPr marL="342900" lvl="1">
              <a:buFont typeface="Arial" panose="020B0604020202020204" pitchFamily="34" charset="0"/>
              <a:buChar char="•"/>
              <a:defRPr/>
            </a:pPr>
            <a:endParaRPr lang="en-US" sz="4000" b="1" dirty="0">
              <a:solidFill>
                <a:srgbClr val="003399"/>
              </a:solidFill>
            </a:endParaRPr>
          </a:p>
          <a:p>
            <a:pPr marL="342900" lvl="1">
              <a:buFont typeface="Arial" panose="020B0604020202020204" pitchFamily="34" charset="0"/>
              <a:buChar char="•"/>
              <a:defRPr/>
            </a:pPr>
            <a:r>
              <a:rPr lang="en-US" sz="4000" dirty="0">
                <a:solidFill>
                  <a:schemeClr val="tx1"/>
                </a:solidFill>
              </a:rPr>
              <a:t>Business Relationships</a:t>
            </a:r>
          </a:p>
          <a:p>
            <a:pPr marL="342900" lvl="1">
              <a:buFont typeface="Arial" panose="020B0604020202020204" pitchFamily="34" charset="0"/>
              <a:buChar char="•"/>
              <a:defRPr/>
            </a:pPr>
            <a:r>
              <a:rPr lang="en-US" sz="4000" dirty="0">
                <a:solidFill>
                  <a:schemeClr val="tx1"/>
                </a:solidFill>
              </a:rPr>
              <a:t>Volunteer Activities</a:t>
            </a:r>
          </a:p>
          <a:p>
            <a:pPr marL="342900" lvl="1">
              <a:buFont typeface="Arial" panose="020B0604020202020204" pitchFamily="34" charset="0"/>
              <a:buChar char="•"/>
              <a:defRPr/>
            </a:pPr>
            <a:r>
              <a:rPr lang="en-US" sz="4000" dirty="0">
                <a:solidFill>
                  <a:schemeClr val="tx1"/>
                </a:solidFill>
              </a:rPr>
              <a:t>Contracts with or claims against the board; </a:t>
            </a:r>
            <a:r>
              <a:rPr lang="en-US" sz="4000" i="1" dirty="0">
                <a:solidFill>
                  <a:schemeClr val="tx1"/>
                </a:solidFill>
              </a:rPr>
              <a:t>N.J.S.A. </a:t>
            </a:r>
            <a:r>
              <a:rPr lang="en-US" sz="4000" dirty="0">
                <a:solidFill>
                  <a:schemeClr val="tx1"/>
                </a:solidFill>
              </a:rPr>
              <a:t>18A:12-2</a:t>
            </a:r>
          </a:p>
          <a:p>
            <a:pPr marL="342900" lvl="1">
              <a:buFont typeface="Arial" panose="020B0604020202020204" pitchFamily="34" charset="0"/>
              <a:buChar char="•"/>
              <a:defRPr/>
            </a:pPr>
            <a:r>
              <a:rPr lang="en-US" sz="4000" dirty="0">
                <a:solidFill>
                  <a:schemeClr val="tx1"/>
                </a:solidFill>
              </a:rPr>
              <a:t>Interview Committees</a:t>
            </a:r>
          </a:p>
          <a:p>
            <a:pPr marL="114300" lvl="1" indent="0">
              <a:buNone/>
              <a:defRPr/>
            </a:pPr>
            <a:endParaRPr lang="en-US" sz="4000" b="1" dirty="0">
              <a:solidFill>
                <a:srgbClr val="003399"/>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dirty="0"/>
          </a:p>
        </p:txBody>
      </p:sp>
    </p:spTree>
    <p:extLst>
      <p:ext uri="{BB962C8B-B14F-4D97-AF65-F5344CB8AC3E}">
        <p14:creationId xmlns:p14="http://schemas.microsoft.com/office/powerpoint/2010/main" val="2969269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10600" cy="1256506"/>
          </a:xfrm>
        </p:spPr>
        <p:txBody>
          <a:bodyPr>
            <a:normAutofit fontScale="90000"/>
          </a:bodyPr>
          <a:lstStyle/>
          <a:p>
            <a:pPr algn="ctr"/>
            <a:br>
              <a:rPr lang="en-US" sz="4400" b="1" dirty="0"/>
            </a:br>
            <a:br>
              <a:rPr lang="en-US" sz="4400" b="1" dirty="0"/>
            </a:br>
            <a:endParaRPr lang="en-US" dirty="0"/>
          </a:p>
        </p:txBody>
      </p:sp>
      <p:sp>
        <p:nvSpPr>
          <p:cNvPr id="3" name="Content Placeholder 2"/>
          <p:cNvSpPr>
            <a:spLocks noGrp="1"/>
          </p:cNvSpPr>
          <p:nvPr>
            <p:ph idx="1"/>
          </p:nvPr>
        </p:nvSpPr>
        <p:spPr>
          <a:xfrm>
            <a:off x="609600" y="1223169"/>
            <a:ext cx="8229600" cy="5257800"/>
          </a:xfrm>
        </p:spPr>
        <p:txBody>
          <a:bodyPr>
            <a:normAutofit/>
          </a:bodyPr>
          <a:lstStyle/>
          <a:p>
            <a:pPr marL="0" lvl="1" indent="0" algn="ctr">
              <a:buNone/>
            </a:pPr>
            <a:endParaRPr lang="en-US" sz="3300" b="1" dirty="0">
              <a:solidFill>
                <a:srgbClr val="003399"/>
              </a:solidFill>
            </a:endParaRPr>
          </a:p>
          <a:p>
            <a:pPr marL="457200" lvl="1" indent="-457200">
              <a:buFont typeface="Arial" panose="020B0604020202020204" pitchFamily="34" charset="0"/>
              <a:buChar char="•"/>
            </a:pPr>
            <a:endParaRPr lang="en-US" b="1" dirty="0"/>
          </a:p>
          <a:p>
            <a:pPr marL="0" lvl="1" indent="0">
              <a:buNone/>
            </a:pPr>
            <a:endParaRPr lang="en-US" b="1" dirty="0"/>
          </a:p>
          <a:p>
            <a:pPr algn="ctr">
              <a:lnSpc>
                <a:spcPts val="5860"/>
              </a:lnSpc>
              <a:spcBef>
                <a:spcPct val="0"/>
              </a:spcBef>
              <a:buClrTx/>
              <a:buFontTx/>
              <a:buNone/>
              <a:defRPr/>
            </a:pPr>
            <a:r>
              <a:rPr lang="en-US" sz="6000" b="1" dirty="0"/>
              <a:t>Questions?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23155290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9609380-4B4F-B046-A099-E553F144624C}"/>
              </a:ext>
            </a:extLst>
          </p:cNvPr>
          <p:cNvPicPr>
            <a:picLocks noGrp="1" noChangeAspect="1"/>
          </p:cNvPicPr>
          <p:nvPr>
            <p:ph type="pic" sz="quarter" idx="10"/>
          </p:nvPr>
        </p:nvPicPr>
        <p:blipFill>
          <a:blip r:embed="rId2"/>
          <a:srcRect/>
          <a:stretch>
            <a:fillRect/>
          </a:stretch>
        </p:blipFill>
        <p:spPr>
          <a:xfrm>
            <a:off x="5233737" y="856853"/>
            <a:ext cx="3910263" cy="5144294"/>
          </a:xfrm>
        </p:spPr>
      </p:pic>
      <p:sp>
        <p:nvSpPr>
          <p:cNvPr id="5" name="TextBox 4">
            <a:extLst>
              <a:ext uri="{FF2B5EF4-FFF2-40B4-BE49-F238E27FC236}">
                <a16:creationId xmlns:a16="http://schemas.microsoft.com/office/drawing/2014/main" id="{9205B073-75A5-404D-8A2F-D6D62B463EB6}"/>
              </a:ext>
            </a:extLst>
          </p:cNvPr>
          <p:cNvSpPr txBox="1"/>
          <p:nvPr/>
        </p:nvSpPr>
        <p:spPr>
          <a:xfrm>
            <a:off x="223587" y="2317793"/>
            <a:ext cx="4791075" cy="1200329"/>
          </a:xfrm>
          <a:prstGeom prst="rect">
            <a:avLst/>
          </a:prstGeom>
          <a:noFill/>
        </p:spPr>
        <p:txBody>
          <a:bodyPr>
            <a:spAutoFit/>
          </a:bodyPr>
          <a:lstStyle/>
          <a:p>
            <a:pPr eaLnBrk="1" fontAlgn="auto" hangingPunct="1">
              <a:spcBef>
                <a:spcPct val="0"/>
              </a:spcBef>
              <a:spcAft>
                <a:spcPct val="0"/>
              </a:spcAft>
              <a:defRPr/>
            </a:pPr>
            <a:r>
              <a:rPr lang="en-US" sz="2400" b="1">
                <a:solidFill>
                  <a:srgbClr val="5497D1"/>
                </a:solidFill>
                <a:latin typeface="+mn-lt"/>
              </a:rPr>
              <a:t>NAVIGATING THE LEGAL/ETHICAL RIVER TO VOTER APPROVAL OF BOND REFERENDUMS</a:t>
            </a:r>
            <a:endParaRPr lang="en-US" sz="2400" b="1">
              <a:solidFill>
                <a:schemeClr val="bg2">
                  <a:lumMod val="10000"/>
                </a:schemeClr>
              </a:solidFill>
              <a:latin typeface="+mn-lt"/>
            </a:endParaRPr>
          </a:p>
        </p:txBody>
      </p:sp>
      <p:sp>
        <p:nvSpPr>
          <p:cNvPr id="6" name="TextBox 5">
            <a:extLst>
              <a:ext uri="{FF2B5EF4-FFF2-40B4-BE49-F238E27FC236}">
                <a16:creationId xmlns:a16="http://schemas.microsoft.com/office/drawing/2014/main" id="{8222DBD8-AD5C-EE45-A793-39C4AFFFB2B9}"/>
              </a:ext>
            </a:extLst>
          </p:cNvPr>
          <p:cNvSpPr txBox="1"/>
          <p:nvPr/>
        </p:nvSpPr>
        <p:spPr>
          <a:xfrm>
            <a:off x="223587" y="4083185"/>
            <a:ext cx="3834063" cy="400110"/>
          </a:xfrm>
          <a:prstGeom prst="rect">
            <a:avLst/>
          </a:prstGeom>
          <a:noFill/>
        </p:spPr>
        <p:txBody>
          <a:bodyPr wrap="square">
            <a:spAutoFit/>
          </a:bodyPr>
          <a:lstStyle/>
          <a:p>
            <a:pPr eaLnBrk="1" fontAlgn="auto" hangingPunct="1">
              <a:spcBef>
                <a:spcPct val="0"/>
              </a:spcBef>
              <a:spcAft>
                <a:spcPct val="0"/>
              </a:spcAft>
              <a:defRPr/>
            </a:pPr>
            <a:r>
              <a:rPr lang="en-US" sz="2000" spc="-75">
                <a:solidFill>
                  <a:srgbClr val="5497D1"/>
                </a:solidFill>
                <a:latin typeface="Abadi" panose="020B0604020104020204" pitchFamily="34" charset="0"/>
              </a:rPr>
              <a:t>Presented By: Richard H. Bauch, Esq.</a:t>
            </a:r>
          </a:p>
        </p:txBody>
      </p:sp>
      <p:pic>
        <p:nvPicPr>
          <p:cNvPr id="8" name="Picture 7" descr="Text&#10;&#10;Description automatically generated with medium confidence">
            <a:extLst>
              <a:ext uri="{FF2B5EF4-FFF2-40B4-BE49-F238E27FC236}">
                <a16:creationId xmlns:a16="http://schemas.microsoft.com/office/drawing/2014/main" id="{76A42A7C-CE81-724A-A4EB-53D0F92645B0}"/>
              </a:ext>
            </a:extLst>
          </p:cNvPr>
          <p:cNvPicPr>
            <a:picLocks noChangeAspect="1"/>
          </p:cNvPicPr>
          <p:nvPr/>
        </p:nvPicPr>
        <p:blipFill>
          <a:blip r:embed="rId3"/>
          <a:srcRect/>
          <a:stretch>
            <a:fillRect/>
          </a:stretch>
        </p:blipFill>
        <p:spPr>
          <a:xfrm>
            <a:off x="223587" y="1096566"/>
            <a:ext cx="2611336" cy="609997"/>
          </a:xfrm>
          <a:prstGeom prst="rect">
            <a:avLst/>
          </a:prstGeom>
        </p:spPr>
      </p:pic>
      <p:sp>
        <p:nvSpPr>
          <p:cNvPr id="3" name="TextBox 2">
            <a:extLst>
              <a:ext uri="{FF2B5EF4-FFF2-40B4-BE49-F238E27FC236}">
                <a16:creationId xmlns:a16="http://schemas.microsoft.com/office/drawing/2014/main" id="{3A208561-8CD1-4DC8-BD59-48E31B23F1C6}"/>
              </a:ext>
            </a:extLst>
          </p:cNvPr>
          <p:cNvSpPr txBox="1"/>
          <p:nvPr/>
        </p:nvSpPr>
        <p:spPr>
          <a:xfrm>
            <a:off x="223587" y="5428853"/>
            <a:ext cx="3686677" cy="307777"/>
          </a:xfrm>
          <a:prstGeom prst="rect">
            <a:avLst/>
          </a:prstGeom>
          <a:noFill/>
        </p:spPr>
        <p:txBody>
          <a:bodyPr wrap="square" rtlCol="0">
            <a:spAutoFit/>
          </a:bodyPr>
          <a:lstStyle/>
          <a:p>
            <a:r>
              <a:rPr lang="en-US" sz="1400" spc="-75">
                <a:solidFill>
                  <a:schemeClr val="tx1">
                    <a:lumMod val="95000"/>
                    <a:lumOff val="5000"/>
                  </a:schemeClr>
                </a:solidFill>
                <a:latin typeface="Abadi" panose="020B0604020104020204" pitchFamily="34" charset="0"/>
              </a:rPr>
              <a:t>Dated: July 13, 2022</a:t>
            </a:r>
            <a:endParaRPr lang="en-US" sz="1400">
              <a:latin typeface="Abadi" panose="020B0604020104020204" pitchFamily="34" charset="0"/>
            </a:endParaRPr>
          </a:p>
        </p:txBody>
      </p:sp>
    </p:spTree>
    <p:extLst>
      <p:ext uri="{BB962C8B-B14F-4D97-AF65-F5344CB8AC3E}">
        <p14:creationId xmlns:p14="http://schemas.microsoft.com/office/powerpoint/2010/main" val="27044259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6016" y="1086987"/>
            <a:ext cx="9144000" cy="5144294"/>
          </a:xfrm>
          <a:prstGeom prst="rect">
            <a:avLst/>
          </a:prstGeom>
          <a:solidFill>
            <a:schemeClr val="bg2">
              <a:lumMod val="10000"/>
              <a:alpha val="72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ru-RU"/>
          </a:p>
        </p:txBody>
      </p:sp>
      <p:sp>
        <p:nvSpPr>
          <p:cNvPr id="6" name="TextBox 5"/>
          <p:cNvSpPr txBox="1"/>
          <p:nvPr/>
        </p:nvSpPr>
        <p:spPr>
          <a:xfrm>
            <a:off x="2062790" y="2396061"/>
            <a:ext cx="5018422" cy="1169551"/>
          </a:xfrm>
          <a:prstGeom prst="rect">
            <a:avLst/>
          </a:prstGeom>
          <a:noFill/>
        </p:spPr>
        <p:txBody>
          <a:bodyPr wrap="square">
            <a:spAutoFit/>
          </a:bodyPr>
          <a:lstStyle/>
          <a:p>
            <a:pPr algn="ctr" fontAlgn="auto">
              <a:lnSpc>
                <a:spcPts val="4200"/>
              </a:lnSpc>
              <a:defRPr/>
            </a:pPr>
            <a:r>
              <a:rPr lang="en-US" sz="3600" b="1">
                <a:solidFill>
                  <a:schemeClr val="bg1"/>
                </a:solidFill>
                <a:latin typeface="Arial" panose="020B0604020202020204" pitchFamily="34" charset="0"/>
                <a:cs typeface="Arial" panose="020B0604020202020204" pitchFamily="34" charset="0"/>
              </a:rPr>
              <a:t>Key to</a:t>
            </a:r>
          </a:p>
          <a:p>
            <a:pPr algn="ctr" fontAlgn="auto">
              <a:lnSpc>
                <a:spcPts val="4200"/>
              </a:lnSpc>
              <a:defRPr/>
            </a:pPr>
            <a:r>
              <a:rPr lang="en-US" sz="3600" b="1">
                <a:solidFill>
                  <a:srgbClr val="5497D1"/>
                </a:solidFill>
                <a:latin typeface="Arial" panose="020B0604020202020204" pitchFamily="34" charset="0"/>
                <a:cs typeface="Arial" panose="020B0604020202020204" pitchFamily="34" charset="0"/>
              </a:rPr>
              <a:t>Voter Approval</a:t>
            </a:r>
          </a:p>
        </p:txBody>
      </p:sp>
      <p:cxnSp>
        <p:nvCxnSpPr>
          <p:cNvPr id="9" name="Прямая соединительная линия 8"/>
          <p:cNvCxnSpPr/>
          <p:nvPr/>
        </p:nvCxnSpPr>
        <p:spPr>
          <a:xfrm>
            <a:off x="0" y="3019028"/>
            <a:ext cx="2533650" cy="0"/>
          </a:xfrm>
          <a:prstGeom prst="line">
            <a:avLst/>
          </a:prstGeom>
          <a:ln w="76200" cap="flat" algn="ctr">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610350" y="3019028"/>
            <a:ext cx="2533650" cy="0"/>
          </a:xfrm>
          <a:prstGeom prst="line">
            <a:avLst/>
          </a:prstGeom>
          <a:ln w="76200" cap="flat" algn="ctr">
            <a:solidFill>
              <a:srgbClr val="5497D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139276</TotalTime>
  <Words>13319</Words>
  <Application>Microsoft Office PowerPoint</Application>
  <PresentationFormat>On-screen Show (4:3)</PresentationFormat>
  <Paragraphs>923</Paragraphs>
  <Slides>128</Slides>
  <Notes>80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128</vt:i4>
      </vt:variant>
    </vt:vector>
  </HeadingPairs>
  <TitlesOfParts>
    <vt:vector size="137" baseType="lpstr">
      <vt:lpstr>Abadi</vt:lpstr>
      <vt:lpstr>Arial</vt:lpstr>
      <vt:lpstr>Calibri</vt:lpstr>
      <vt:lpstr>Century Gothic</vt:lpstr>
      <vt:lpstr>Courier New</vt:lpstr>
      <vt:lpstr>Roboto Light</vt:lpstr>
      <vt:lpstr>Times New Roman</vt:lpstr>
      <vt:lpstr>Wingdings</vt:lpstr>
      <vt:lpstr>LO April 2021</vt:lpstr>
      <vt:lpstr>    School Law Forum – Spring 2022 What’s New in School Official Ethics Law     </vt:lpstr>
      <vt:lpstr>DISCLAIMER</vt:lpstr>
      <vt:lpstr>Overview of Topics</vt:lpstr>
      <vt:lpstr>  school official ethics – roles and responsibilities  </vt:lpstr>
      <vt:lpstr> School Official Ethics  School Official Roles and Responsibilities </vt:lpstr>
      <vt:lpstr> School Official Ethics  School Official Roles and Responsibilities </vt:lpstr>
      <vt:lpstr>School Official Ethics  School Official Roles and Responsibilities</vt:lpstr>
      <vt:lpstr>School Official Ethics  School Official Roles and Responsibilities</vt:lpstr>
      <vt:lpstr>School Official Ethics  School Official Roles and Responsibilities</vt:lpstr>
      <vt:lpstr>School Ethics Act - P.L. 1991 c. 393  N.J.S.A. 18A:12-21 et. seq. (4/15/1992)</vt:lpstr>
      <vt:lpstr>School Official Ethics Decisions – 2020 - 2022</vt:lpstr>
      <vt:lpstr>  legislative and regulatory update  </vt:lpstr>
      <vt:lpstr>School Ethics Commission Administrative Code N.J.A.C. 6A:28</vt:lpstr>
      <vt:lpstr>School Ethics Commission Administrative Code N.J.A.C. 6A:28</vt:lpstr>
      <vt:lpstr>School Ethics Commission Administrative Code N.J.A.C. 6A:28</vt:lpstr>
      <vt:lpstr>  school ethics commission public advisory opinions  </vt:lpstr>
      <vt:lpstr> Advisory Opinion A13-20 (7/21/2020) </vt:lpstr>
      <vt:lpstr> Advisory Opinion A13-20 (7/21/2020) </vt:lpstr>
      <vt:lpstr>Advisory Opinion A21-20 (1/26/2021)</vt:lpstr>
      <vt:lpstr>Advisory Opinion A01-21 (3/23/2021)</vt:lpstr>
      <vt:lpstr>Advisory Opinion A01-21 (3/23/2021)</vt:lpstr>
      <vt:lpstr>Advisory Opinion A03-21 (3/23/2021)</vt:lpstr>
      <vt:lpstr>Advisory Opinion A04-21 (3/23/2021)</vt:lpstr>
      <vt:lpstr>Advisory Opinion A12-21 (4/27/2021)</vt:lpstr>
      <vt:lpstr>Advisory Opinion A12-21 (4/27/2021)</vt:lpstr>
      <vt:lpstr>Advisory Opinion A13-21 (5/25/2021)</vt:lpstr>
      <vt:lpstr>Advisory Opinion A13-21 (5/25/2021)</vt:lpstr>
      <vt:lpstr>Advisory Opinion A16-21 (9/21/2021)</vt:lpstr>
      <vt:lpstr>Advisory Opinion A19-21 (11/30/2021)</vt:lpstr>
      <vt:lpstr>Advisory Opinion A20-21 (12/14/2021)</vt:lpstr>
      <vt:lpstr>Advisory Opinion A03-22 (2/4/2022)</vt:lpstr>
      <vt:lpstr>Advisory Opinion A03-22 (2/4/2022)</vt:lpstr>
      <vt:lpstr>SEC Public Advisory Opinions Takeaways 2020-2021</vt:lpstr>
      <vt:lpstr>SEC Public Advisory Opinions Takeaways</vt:lpstr>
      <vt:lpstr>SEC Public Advisory Opinions Takeaways</vt:lpstr>
      <vt:lpstr>SEC Public Advisory Opinions Takeaways</vt:lpstr>
      <vt:lpstr>  school official personal/relative financial disclosure forms  </vt:lpstr>
      <vt:lpstr>Financial Disclosures</vt:lpstr>
      <vt:lpstr>Relative Disclosures</vt:lpstr>
      <vt:lpstr>Personal/Relative and Financial Disclosures</vt:lpstr>
      <vt:lpstr>Personal/Relative and Financial Disclosures – Case Law Update</vt:lpstr>
      <vt:lpstr>Personal/Relative and Financial Disclosures – Case Law Update</vt:lpstr>
      <vt:lpstr>Personal/Relative and Financial Disclosures – Case Law Update</vt:lpstr>
      <vt:lpstr>  board member training  </vt:lpstr>
      <vt:lpstr>Board Member Training</vt:lpstr>
      <vt:lpstr>Board Member Training</vt:lpstr>
      <vt:lpstr>Board Member Training – Case Law Update</vt:lpstr>
      <vt:lpstr>Board Member Training – Case Law Update</vt:lpstr>
      <vt:lpstr>Board Member Training – Case Law Update</vt:lpstr>
      <vt:lpstr>Board Member Training – Case Law Update</vt:lpstr>
      <vt:lpstr>  school official ethics case law update  </vt:lpstr>
      <vt:lpstr> N.J.S.A. 18A:12-2 Conflict of Interest </vt:lpstr>
      <vt:lpstr> School Official Ethics </vt:lpstr>
      <vt:lpstr> School Official Ethics </vt:lpstr>
      <vt:lpstr> School Official Ethics </vt:lpstr>
      <vt:lpstr> School Official Ethics </vt:lpstr>
      <vt:lpstr> N.J.S.A. 18A:12-20 Indemnification </vt:lpstr>
      <vt:lpstr> School Official Ethics </vt:lpstr>
      <vt:lpstr> N.J.S.A. 18A:12-21 et. seq. School Ethics Act </vt:lpstr>
      <vt:lpstr> School Official Ethics Appeal </vt:lpstr>
      <vt:lpstr> School Official Ethics Appeal </vt:lpstr>
      <vt:lpstr> School Official Ethics </vt:lpstr>
      <vt:lpstr> School Official Ethics Appeal </vt:lpstr>
      <vt:lpstr> School Official Ethics Appeal </vt:lpstr>
      <vt:lpstr> School Official Ethics Appeal </vt:lpstr>
      <vt:lpstr> School Official Ethics </vt:lpstr>
      <vt:lpstr> School Official Ethics </vt:lpstr>
      <vt:lpstr> School Official Ethics </vt:lpstr>
      <vt:lpstr> School Official Ethics </vt:lpstr>
      <vt:lpstr> School Official Ethics </vt:lpstr>
      <vt:lpstr> School Official Ethics </vt:lpstr>
      <vt:lpstr> School Official Ethics </vt:lpstr>
      <vt:lpstr> School Official Ethics Appeal </vt:lpstr>
      <vt:lpstr> School Official Ethics Appeal </vt:lpstr>
      <vt:lpstr> SCHOOL ETHICS COMMISSION DECISIONS </vt:lpstr>
      <vt:lpstr> SEC Complaint Dismissals 2021-22 </vt:lpstr>
      <vt:lpstr> School Official Ethics </vt:lpstr>
      <vt:lpstr> School Official Ethics </vt:lpstr>
      <vt:lpstr> School Official Ethics </vt:lpstr>
      <vt:lpstr>PowerPoint Presentation</vt:lpstr>
      <vt:lpstr> BONUS MATERIAL – COLLECTIVE NEGOTIATIONS PARTICIPATION  </vt:lpstr>
      <vt:lpstr>Collective Negotiations Prohibitions</vt:lpstr>
      <vt:lpstr>Collective Negotiations Prohibitions</vt:lpstr>
      <vt:lpstr>Collective Negotiations Prohibitions</vt:lpstr>
      <vt:lpstr>Collective Negotiations Prohibitions</vt:lpstr>
      <vt:lpstr>Collective Negotiations Prohibitions</vt:lpstr>
      <vt:lpstr>Collective Negotiations Prohibitions</vt:lpstr>
      <vt:lpstr>Collective Negotiations Prohibitions</vt:lpstr>
      <vt:lpstr>Collective Negotiations Prohibitions</vt:lpstr>
      <vt:lpstr>Collective Negotiations Prohibitions</vt:lpstr>
      <vt:lpstr>Collective Negotiations Prohibitions</vt:lpstr>
      <vt:lpstr>Collective Negotiations Prohibitions</vt:lpstr>
      <vt:lpstr> BONUS MATERIAL – SCHOOL OFFICIAL ETHICS PERSONNEL ISSUES  CSA/SUPERVISORS/PRINCIPALS OTHER CONFLICTS </vt:lpstr>
      <vt:lpstr>Personnel Issues CSA/Supervisor/Principals</vt:lpstr>
      <vt:lpstr>Personnel Issues CSA/Supervisor/Principals</vt:lpstr>
      <vt:lpstr>Other Board Member Conflicts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parents</dc:creator>
  <cp:lastModifiedBy>Patricia Kaelber</cp:lastModifiedBy>
  <cp:revision>2857</cp:revision>
  <cp:lastPrinted>2020-04-21T21:37:53Z</cp:lastPrinted>
  <dcterms:created xsi:type="dcterms:W3CDTF">2006-08-16T00:00:00Z</dcterms:created>
  <dcterms:modified xsi:type="dcterms:W3CDTF">2022-07-09T17:56:15Z</dcterms:modified>
</cp:coreProperties>
</file>