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51"/>
  </p:notesMasterIdLst>
  <p:handoutMasterIdLst>
    <p:handoutMasterId r:id="rId52"/>
  </p:handoutMasterIdLst>
  <p:sldIdLst>
    <p:sldId id="389" r:id="rId5"/>
    <p:sldId id="387" r:id="rId6"/>
    <p:sldId id="496" r:id="rId7"/>
    <p:sldId id="497" r:id="rId8"/>
    <p:sldId id="498" r:id="rId9"/>
    <p:sldId id="499" r:id="rId10"/>
    <p:sldId id="500" r:id="rId11"/>
    <p:sldId id="501" r:id="rId12"/>
    <p:sldId id="502" r:id="rId13"/>
    <p:sldId id="516" r:id="rId14"/>
    <p:sldId id="506" r:id="rId15"/>
    <p:sldId id="507" r:id="rId16"/>
    <p:sldId id="508" r:id="rId17"/>
    <p:sldId id="509" r:id="rId18"/>
    <p:sldId id="510" r:id="rId19"/>
    <p:sldId id="512" r:id="rId20"/>
    <p:sldId id="514" r:id="rId21"/>
    <p:sldId id="515" r:id="rId22"/>
    <p:sldId id="520" r:id="rId23"/>
    <p:sldId id="458" r:id="rId24"/>
    <p:sldId id="521" r:id="rId25"/>
    <p:sldId id="494" r:id="rId26"/>
    <p:sldId id="522" r:id="rId27"/>
    <p:sldId id="511" r:id="rId28"/>
    <p:sldId id="503" r:id="rId29"/>
    <p:sldId id="504" r:id="rId30"/>
    <p:sldId id="505" r:id="rId31"/>
    <p:sldId id="513" r:id="rId32"/>
    <p:sldId id="517" r:id="rId33"/>
    <p:sldId id="518" r:id="rId34"/>
    <p:sldId id="519" r:id="rId35"/>
    <p:sldId id="271" r:id="rId36"/>
    <p:sldId id="529" r:id="rId37"/>
    <p:sldId id="532" r:id="rId38"/>
    <p:sldId id="523" r:id="rId39"/>
    <p:sldId id="524" r:id="rId40"/>
    <p:sldId id="525" r:id="rId41"/>
    <p:sldId id="526" r:id="rId42"/>
    <p:sldId id="528" r:id="rId43"/>
    <p:sldId id="534" r:id="rId44"/>
    <p:sldId id="530" r:id="rId45"/>
    <p:sldId id="531" r:id="rId46"/>
    <p:sldId id="535" r:id="rId47"/>
    <p:sldId id="536" r:id="rId48"/>
    <p:sldId id="388" r:id="rId49"/>
    <p:sldId id="428" r:id="rId50"/>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 Tanksley Jr." initials="CT" lastIdx="6" clrIdx="0">
    <p:extLst>
      <p:ext uri="{19B8F6BF-5375-455C-9EA6-DF929625EA0E}">
        <p15:presenceInfo xmlns:p15="http://schemas.microsoft.com/office/powerpoint/2012/main" userId="Carl Tanksley Jr." providerId="None"/>
      </p:ext>
    </p:extLst>
  </p:cmAuthor>
  <p:cmAuthor id="2" name="Katrina Homel" initials="KH" lastIdx="6" clrIdx="1">
    <p:extLst>
      <p:ext uri="{19B8F6BF-5375-455C-9EA6-DF929625EA0E}">
        <p15:presenceInfo xmlns:p15="http://schemas.microsoft.com/office/powerpoint/2012/main" userId="S::khomel@njsba.org::b21d1564-cbbd-4ad3-965f-3d2d17b02ecd" providerId="AD"/>
      </p:ext>
    </p:extLst>
  </p:cmAuthor>
  <p:cmAuthor id="3" name="John Burns" initials="JB" lastIdx="5" clrIdx="2">
    <p:extLst>
      <p:ext uri="{19B8F6BF-5375-455C-9EA6-DF929625EA0E}">
        <p15:presenceInfo xmlns:p15="http://schemas.microsoft.com/office/powerpoint/2012/main" userId="S::jburns@njsba.org::1032c3ce-606b-4f13-bf5e-33db1c1563e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1F4D78"/>
    <a:srgbClr val="507496"/>
    <a:srgbClr val="496076"/>
    <a:srgbClr val="3366FF"/>
    <a:srgbClr val="600020"/>
    <a:srgbClr val="008000"/>
    <a:srgbClr val="00808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57956" autoAdjust="0"/>
  </p:normalViewPr>
  <p:slideViewPr>
    <p:cSldViewPr snapToGrid="0">
      <p:cViewPr>
        <p:scale>
          <a:sx n="49" d="100"/>
          <a:sy n="49" d="100"/>
        </p:scale>
        <p:origin x="1335" y="27"/>
      </p:cViewPr>
      <p:guideLst>
        <p:guide orient="horz" pos="2160"/>
        <p:guide pos="2880"/>
      </p:guideLst>
    </p:cSldViewPr>
  </p:slideViewPr>
  <p:outlineViewPr>
    <p:cViewPr>
      <p:scale>
        <a:sx n="33" d="100"/>
        <a:sy n="33" d="100"/>
      </p:scale>
      <p:origin x="0" y="-15168"/>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39" cy="469424"/>
          </a:xfrm>
          <a:prstGeom prst="rect">
            <a:avLst/>
          </a:prstGeom>
        </p:spPr>
        <p:txBody>
          <a:bodyPr vert="horz" lIns="94209" tIns="47106" rIns="94209" bIns="47106" rtlCol="0"/>
          <a:lstStyle>
            <a:lvl1pPr algn="l">
              <a:defRPr sz="1300"/>
            </a:lvl1pPr>
          </a:lstStyle>
          <a:p>
            <a:endParaRPr lang="en-US" dirty="0"/>
          </a:p>
        </p:txBody>
      </p:sp>
      <p:sp>
        <p:nvSpPr>
          <p:cNvPr id="3" name="Date Placeholder 2"/>
          <p:cNvSpPr>
            <a:spLocks noGrp="1"/>
          </p:cNvSpPr>
          <p:nvPr>
            <p:ph type="dt" sz="quarter" idx="1"/>
          </p:nvPr>
        </p:nvSpPr>
        <p:spPr>
          <a:xfrm>
            <a:off x="4023092" y="1"/>
            <a:ext cx="3077739" cy="469424"/>
          </a:xfrm>
          <a:prstGeom prst="rect">
            <a:avLst/>
          </a:prstGeom>
        </p:spPr>
        <p:txBody>
          <a:bodyPr vert="horz" lIns="94209" tIns="47106" rIns="94209" bIns="47106" rtlCol="0"/>
          <a:lstStyle>
            <a:lvl1pPr algn="r">
              <a:defRPr sz="1300"/>
            </a:lvl1pPr>
          </a:lstStyle>
          <a:p>
            <a:fld id="{CCC59C14-D9D6-4208-82AA-5FDDC48C028A}" type="datetime1">
              <a:rPr lang="en-US" smtClean="0"/>
              <a:t>7/13/2022</a:t>
            </a:fld>
            <a:endParaRPr lang="en-US" dirty="0"/>
          </a:p>
        </p:txBody>
      </p:sp>
      <p:sp>
        <p:nvSpPr>
          <p:cNvPr id="4" name="Footer Placeholder 3"/>
          <p:cNvSpPr>
            <a:spLocks noGrp="1"/>
          </p:cNvSpPr>
          <p:nvPr>
            <p:ph type="ftr" sz="quarter" idx="2"/>
          </p:nvPr>
        </p:nvSpPr>
        <p:spPr>
          <a:xfrm>
            <a:off x="0" y="8917424"/>
            <a:ext cx="3077739" cy="469424"/>
          </a:xfrm>
          <a:prstGeom prst="rect">
            <a:avLst/>
          </a:prstGeom>
        </p:spPr>
        <p:txBody>
          <a:bodyPr vert="horz" lIns="94209" tIns="47106" rIns="94209" bIns="47106" rtlCol="0" anchor="b"/>
          <a:lstStyle>
            <a:lvl1pPr algn="l">
              <a:defRPr sz="1300"/>
            </a:lvl1pPr>
          </a:lstStyle>
          <a:p>
            <a:endParaRPr lang="en-US" dirty="0"/>
          </a:p>
        </p:txBody>
      </p:sp>
      <p:sp>
        <p:nvSpPr>
          <p:cNvPr id="5" name="Slide Number Placeholder 4"/>
          <p:cNvSpPr>
            <a:spLocks noGrp="1"/>
          </p:cNvSpPr>
          <p:nvPr>
            <p:ph type="sldNum" sz="quarter" idx="3"/>
          </p:nvPr>
        </p:nvSpPr>
        <p:spPr>
          <a:xfrm>
            <a:off x="4023092" y="8917424"/>
            <a:ext cx="3077739" cy="469424"/>
          </a:xfrm>
          <a:prstGeom prst="rect">
            <a:avLst/>
          </a:prstGeom>
        </p:spPr>
        <p:txBody>
          <a:bodyPr vert="horz" lIns="94209" tIns="47106" rIns="94209" bIns="47106" rtlCol="0" anchor="b"/>
          <a:lstStyle>
            <a:lvl1pPr algn="r">
              <a:defRPr sz="1300"/>
            </a:lvl1pPr>
          </a:lstStyle>
          <a:p>
            <a:fld id="{2B818129-E3AF-4856-92EB-A8D00F011A60}" type="slidenum">
              <a:rPr lang="en-US" smtClean="0"/>
              <a:t>‹#›</a:t>
            </a:fld>
            <a:endParaRPr lang="en-US" dirty="0"/>
          </a:p>
        </p:txBody>
      </p:sp>
    </p:spTree>
    <p:extLst>
      <p:ext uri="{BB962C8B-B14F-4D97-AF65-F5344CB8AC3E}">
        <p14:creationId xmlns:p14="http://schemas.microsoft.com/office/powerpoint/2010/main" val="83025403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09" tIns="47106" rIns="94209" bIns="47106" numCol="1" anchor="t" anchorCtr="0" compatLnSpc="1">
            <a:prstTxWarp prst="textNoShape">
              <a:avLst/>
            </a:prstTxWarp>
          </a:bodyPr>
          <a:lstStyle>
            <a:lvl1pPr>
              <a:defRPr sz="1300"/>
            </a:lvl1pPr>
          </a:lstStyle>
          <a:p>
            <a:pPr>
              <a:defRPr/>
            </a:pPr>
            <a:endParaRPr lang="en-US" dirty="0"/>
          </a:p>
        </p:txBody>
      </p:sp>
      <p:sp>
        <p:nvSpPr>
          <p:cNvPr id="8195" name="Rectangle 3"/>
          <p:cNvSpPr>
            <a:spLocks noGrp="1" noChangeArrowheads="1"/>
          </p:cNvSpPr>
          <p:nvPr>
            <p:ph type="dt" idx="1"/>
          </p:nvPr>
        </p:nvSpPr>
        <p:spPr bwMode="auto">
          <a:xfrm>
            <a:off x="4023092" y="1"/>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09" tIns="47106" rIns="94209" bIns="47106" numCol="1" anchor="t" anchorCtr="0" compatLnSpc="1">
            <a:prstTxWarp prst="textNoShape">
              <a:avLst/>
            </a:prstTxWarp>
          </a:bodyPr>
          <a:lstStyle>
            <a:lvl1pPr algn="r">
              <a:defRPr sz="1300"/>
            </a:lvl1pPr>
          </a:lstStyle>
          <a:p>
            <a:pPr>
              <a:defRPr/>
            </a:pPr>
            <a:fld id="{89464564-A28E-49C0-A3EF-2BB5104340A0}" type="datetime1">
              <a:rPr lang="en-US" smtClean="0"/>
              <a:t>7/13/2022</a:t>
            </a:fld>
            <a:endParaRPr lang="en-US" dirty="0"/>
          </a:p>
        </p:txBody>
      </p:sp>
      <p:sp>
        <p:nvSpPr>
          <p:cNvPr id="18436" name="Rectangle 4"/>
          <p:cNvSpPr>
            <a:spLocks noGrp="1" noRot="1" noChangeAspect="1" noChangeArrowheads="1" noTextEdit="1"/>
          </p:cNvSpPr>
          <p:nvPr>
            <p:ph type="sldImg" idx="2"/>
          </p:nvPr>
        </p:nvSpPr>
        <p:spPr bwMode="auto">
          <a:xfrm>
            <a:off x="1203325" y="704850"/>
            <a:ext cx="4695825" cy="35210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10248" y="4459527"/>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09" tIns="47106" rIns="94209" bIns="4710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917424"/>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09" tIns="47106" rIns="94209" bIns="47106" numCol="1" anchor="b" anchorCtr="0" compatLnSpc="1">
            <a:prstTxWarp prst="textNoShape">
              <a:avLst/>
            </a:prstTxWarp>
          </a:bodyPr>
          <a:lstStyle>
            <a:lvl1pPr>
              <a:defRPr sz="1300"/>
            </a:lvl1pPr>
          </a:lstStyle>
          <a:p>
            <a:pPr>
              <a:defRPr/>
            </a:pPr>
            <a:endParaRPr lang="en-US" dirty="0"/>
          </a:p>
        </p:txBody>
      </p:sp>
      <p:sp>
        <p:nvSpPr>
          <p:cNvPr id="8199" name="Rectangle 7"/>
          <p:cNvSpPr>
            <a:spLocks noGrp="1" noChangeArrowheads="1"/>
          </p:cNvSpPr>
          <p:nvPr>
            <p:ph type="sldNum" sz="quarter" idx="5"/>
          </p:nvPr>
        </p:nvSpPr>
        <p:spPr bwMode="auto">
          <a:xfrm>
            <a:off x="4023092" y="8917424"/>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09" tIns="47106" rIns="94209" bIns="47106" numCol="1" anchor="b" anchorCtr="0" compatLnSpc="1">
            <a:prstTxWarp prst="textNoShape">
              <a:avLst/>
            </a:prstTxWarp>
          </a:bodyPr>
          <a:lstStyle>
            <a:lvl1pPr algn="r">
              <a:defRPr sz="1300"/>
            </a:lvl1pPr>
          </a:lstStyle>
          <a:p>
            <a:pPr>
              <a:defRPr/>
            </a:pPr>
            <a:fld id="{D1BBA462-386D-43E7-86B6-3905DBC9501E}" type="slidenum">
              <a:rPr lang="en-US"/>
              <a:pPr>
                <a:defRPr/>
              </a:pPr>
              <a:t>‹#›</a:t>
            </a:fld>
            <a:endParaRPr lang="en-US" dirty="0"/>
          </a:p>
        </p:txBody>
      </p:sp>
    </p:spTree>
    <p:extLst>
      <p:ext uri="{BB962C8B-B14F-4D97-AF65-F5344CB8AC3E}">
        <p14:creationId xmlns:p14="http://schemas.microsoft.com/office/powerpoint/2010/main" val="3669824612"/>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Presentation not for purpose of providing legal advice, no attorney-client relationship</a:t>
            </a:r>
          </a:p>
          <a:p>
            <a:pPr marL="171450" indent="-171450">
              <a:buFont typeface="Arial" panose="020B0604020202020204" pitchFamily="34" charset="0"/>
              <a:buChar char="•"/>
            </a:pPr>
            <a:r>
              <a:rPr lang="en-US" dirty="0"/>
              <a:t>The application and impact of laws can vary widely based on the specific facts involved. </a:t>
            </a:r>
          </a:p>
          <a:p>
            <a:pPr marL="171450" indent="-171450">
              <a:buFont typeface="Arial" panose="020B0604020202020204" pitchFamily="34" charset="0"/>
              <a:buChar char="•"/>
            </a:pPr>
            <a:r>
              <a:rPr lang="en-US" dirty="0"/>
              <a:t>Talk to your board/school attorney to obtain advice with respect to any particular issue or problem</a:t>
            </a:r>
          </a:p>
          <a:p>
            <a:pPr marL="173113" indent="-173113">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62459563-BB9E-441C-8203-171DCE209C9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6876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1" indent="-171431">
              <a:buFont typeface="Arial" panose="020B0604020202020204" pitchFamily="34" charset="0"/>
              <a:buChar char="•"/>
            </a:pPr>
            <a:r>
              <a:rPr lang="en-US" dirty="0"/>
              <a:t>Presentation not for purpose of providing</a:t>
            </a:r>
            <a:r>
              <a:rPr lang="en-US" baseline="0" dirty="0"/>
              <a:t> legal advice, no attorney-client relationship</a:t>
            </a:r>
          </a:p>
          <a:p>
            <a:pPr marL="171431" indent="-171431">
              <a:buFont typeface="Arial" panose="020B0604020202020204" pitchFamily="34" charset="0"/>
              <a:buChar char="•"/>
            </a:pPr>
            <a:r>
              <a:rPr lang="en-US" dirty="0"/>
              <a:t>The application and impact of laws can vary widely based on the specific facts involved. </a:t>
            </a:r>
            <a:endParaRPr lang="en-US" baseline="0" dirty="0"/>
          </a:p>
          <a:p>
            <a:pPr marL="171431" indent="-171431">
              <a:buFont typeface="Arial" panose="020B0604020202020204" pitchFamily="34" charset="0"/>
              <a:buChar char="•"/>
            </a:pPr>
            <a:r>
              <a:rPr lang="en-US" baseline="0" dirty="0"/>
              <a:t>Talk to your board/school attorney to obtain advice with respect to any particular issue or problem</a:t>
            </a:r>
          </a:p>
          <a:p>
            <a:pPr marL="171431" indent="-17143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51AF495F-3E14-4724-90CA-B840D8E821D5}" type="slidenum">
              <a:rPr lang="en-US" altLang="en-US" smtClean="0"/>
              <a:pPr>
                <a:defRPr/>
              </a:pPr>
              <a:t>2</a:t>
            </a:fld>
            <a:endParaRPr lang="en-US" altLang="en-US" dirty="0"/>
          </a:p>
        </p:txBody>
      </p:sp>
    </p:spTree>
    <p:extLst>
      <p:ext uri="{BB962C8B-B14F-4D97-AF65-F5344CB8AC3E}">
        <p14:creationId xmlns:p14="http://schemas.microsoft.com/office/powerpoint/2010/main" val="322185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749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defTabSz="914300">
              <a:defRPr/>
            </a:pPr>
            <a:fld id="{20F86235-46A0-F246-9205-6C6A6B78F291}" type="slidenum">
              <a:rPr lang="en-US">
                <a:solidFill>
                  <a:prstClr val="black"/>
                </a:solidFill>
                <a:latin typeface="Calibri" charset="0"/>
                <a:ea typeface="ＭＳ Ｐゴシック" charset="0"/>
              </a:rPr>
              <a:pPr defTabSz="914300">
                <a:defRPr/>
              </a:pPr>
              <a:t>45</a:t>
            </a:fld>
            <a:endParaRPr lang="en-US" dirty="0">
              <a:solidFill>
                <a:prstClr val="black"/>
              </a:solidFill>
              <a:latin typeface="Calibri" charset="0"/>
              <a:ea typeface="ＭＳ Ｐゴシック" charset="0"/>
            </a:endParaRPr>
          </a:p>
        </p:txBody>
      </p:sp>
    </p:spTree>
    <p:extLst>
      <p:ext uri="{BB962C8B-B14F-4D97-AF65-F5344CB8AC3E}">
        <p14:creationId xmlns:p14="http://schemas.microsoft.com/office/powerpoint/2010/main" val="352279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1" descr="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51" y="0"/>
            <a:ext cx="9235440" cy="6926580"/>
          </a:xfrm>
          <a:prstGeom prst="rect">
            <a:avLst/>
          </a:prstGeom>
        </p:spPr>
      </p:pic>
      <p:sp>
        <p:nvSpPr>
          <p:cNvPr id="3081" name="Rectangle 9"/>
          <p:cNvSpPr>
            <a:spLocks noGrp="1" noChangeArrowheads="1"/>
          </p:cNvSpPr>
          <p:nvPr>
            <p:ph type="ctrTitle" hasCustomPrompt="1"/>
          </p:nvPr>
        </p:nvSpPr>
        <p:spPr>
          <a:xfrm>
            <a:off x="2971800" y="304801"/>
            <a:ext cx="5791200" cy="2743200"/>
          </a:xfrm>
        </p:spPr>
        <p:txBody>
          <a:bodyPr/>
          <a:lstStyle>
            <a:lvl1pPr>
              <a:defRPr sz="4000">
                <a:solidFill>
                  <a:srgbClr val="003366"/>
                </a:solidFill>
              </a:defRPr>
            </a:lvl1pPr>
          </a:lstStyle>
          <a:p>
            <a:pPr lvl="0"/>
            <a:r>
              <a:rPr lang="en-US">
                <a:latin typeface="Arial Black"/>
                <a:cs typeface="Arial Black"/>
              </a:rPr>
              <a:t>Click to Edit Title</a:t>
            </a:r>
            <a:endParaRPr lang="en-US" noProof="0"/>
          </a:p>
        </p:txBody>
      </p:sp>
      <p:sp>
        <p:nvSpPr>
          <p:cNvPr id="3082" name="Rectangle 10"/>
          <p:cNvSpPr>
            <a:spLocks noGrp="1" noChangeArrowheads="1"/>
          </p:cNvSpPr>
          <p:nvPr>
            <p:ph type="subTitle" idx="1"/>
          </p:nvPr>
        </p:nvSpPr>
        <p:spPr>
          <a:xfrm>
            <a:off x="2971800" y="3200400"/>
            <a:ext cx="5791200" cy="1752600"/>
          </a:xfrm>
        </p:spPr>
        <p:txBody>
          <a:bodyPr/>
          <a:lstStyle>
            <a:lvl1pPr marL="0" indent="0" algn="ctr">
              <a:buFontTx/>
              <a:buNone/>
              <a:defRPr/>
            </a:lvl1pPr>
          </a:lstStyle>
          <a:p>
            <a:pPr lvl="0"/>
            <a:r>
              <a:rPr lang="en-US" noProof="0"/>
              <a:t>Click to edit Master subtitle style</a:t>
            </a:r>
          </a:p>
        </p:txBody>
      </p:sp>
      <p:sp>
        <p:nvSpPr>
          <p:cNvPr id="6" name="Text Box 4"/>
          <p:cNvSpPr txBox="1">
            <a:spLocks noChangeArrowheads="1"/>
          </p:cNvSpPr>
          <p:nvPr userDrawn="1"/>
        </p:nvSpPr>
        <p:spPr bwMode="auto">
          <a:xfrm>
            <a:off x="2971800" y="2514600"/>
            <a:ext cx="579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fontAlgn="auto">
              <a:spcBef>
                <a:spcPct val="50000"/>
              </a:spcBef>
              <a:spcAft>
                <a:spcPts val="0"/>
              </a:spcAft>
            </a:pPr>
            <a:r>
              <a:rPr lang="en-US" dirty="0">
                <a:solidFill>
                  <a:srgbClr val="993333"/>
                </a:solidFill>
                <a:latin typeface="Arial"/>
                <a:cs typeface="+mn-cs"/>
              </a:rPr>
              <a:t>____________________________________________</a:t>
            </a:r>
            <a:endParaRPr lang="en-US" dirty="0">
              <a:solidFill>
                <a:srgbClr val="000000"/>
              </a:solidFill>
              <a:latin typeface="Arial"/>
              <a:cs typeface="+mn-cs"/>
            </a:endParaRPr>
          </a:p>
        </p:txBody>
      </p:sp>
    </p:spTree>
    <p:extLst>
      <p:ext uri="{BB962C8B-B14F-4D97-AF65-F5344CB8AC3E}">
        <p14:creationId xmlns:p14="http://schemas.microsoft.com/office/powerpoint/2010/main" val="19569556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60865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9202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10ACAE-9911-40A2-95ED-B300B4956E80}" type="datetimeFigureOut">
              <a:rPr lang="en-US" smtClean="0"/>
              <a:t>7/13/2022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A69F5FD-F537-4F1D-9019-2879AB1EC2FC}" type="slidenum">
              <a:rPr lang="en-US" smtClean="0"/>
              <a:t>‹#›</a:t>
            </a:fld>
            <a:endParaRPr lang="en-US" dirty="0"/>
          </a:p>
        </p:txBody>
      </p:sp>
    </p:spTree>
    <p:extLst>
      <p:ext uri="{BB962C8B-B14F-4D97-AF65-F5344CB8AC3E}">
        <p14:creationId xmlns:p14="http://schemas.microsoft.com/office/powerpoint/2010/main" val="76748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36501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7341639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295400"/>
            <a:ext cx="35052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295400"/>
            <a:ext cx="37338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63103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90600" y="1535113"/>
            <a:ext cx="3506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90600" y="2174875"/>
            <a:ext cx="35067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358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842049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17592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455348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4800600"/>
            <a:ext cx="6629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71600" y="612775"/>
            <a:ext cx="6629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371600" y="5367338"/>
            <a:ext cx="6629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83178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5240" y="7620"/>
            <a:ext cx="9235440" cy="6926580"/>
          </a:xfrm>
          <a:prstGeom prst="rect">
            <a:avLst/>
          </a:prstGeom>
        </p:spPr>
      </p:pic>
      <p:sp>
        <p:nvSpPr>
          <p:cNvPr id="1037" name="Rectangle 13"/>
          <p:cNvSpPr>
            <a:spLocks noGrp="1" noChangeArrowheads="1"/>
          </p:cNvSpPr>
          <p:nvPr>
            <p:ph type="body" idx="1"/>
          </p:nvPr>
        </p:nvSpPr>
        <p:spPr bwMode="auto">
          <a:xfrm>
            <a:off x="990600" y="1295400"/>
            <a:ext cx="76962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8" name="Rectangle 14"/>
          <p:cNvSpPr>
            <a:spLocks noGrp="1" noChangeArrowheads="1"/>
          </p:cNvSpPr>
          <p:nvPr>
            <p:ph type="title"/>
          </p:nvPr>
        </p:nvSpPr>
        <p:spPr bwMode="auto">
          <a:xfrm>
            <a:off x="990600" y="152400"/>
            <a:ext cx="76962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57962268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p:transition/>
  <p:txStyles>
    <p:titleStyle>
      <a:lvl1pPr algn="ctr" rtl="0" eaLnBrk="1" fontAlgn="base" hangingPunct="1">
        <a:spcBef>
          <a:spcPct val="0"/>
        </a:spcBef>
        <a:spcAft>
          <a:spcPct val="0"/>
        </a:spcAft>
        <a:defRPr sz="3600" b="1">
          <a:solidFill>
            <a:srgbClr val="993333"/>
          </a:solidFill>
          <a:latin typeface="+mj-lt"/>
          <a:ea typeface="+mj-ea"/>
          <a:cs typeface="+mj-cs"/>
        </a:defRPr>
      </a:lvl1pPr>
      <a:lvl2pPr algn="ctr" rtl="0" eaLnBrk="1" fontAlgn="base" hangingPunct="1">
        <a:spcBef>
          <a:spcPct val="0"/>
        </a:spcBef>
        <a:spcAft>
          <a:spcPct val="0"/>
        </a:spcAft>
        <a:defRPr sz="3600" b="1">
          <a:solidFill>
            <a:srgbClr val="993333"/>
          </a:solidFill>
          <a:latin typeface="Arial" charset="0"/>
          <a:ea typeface="ＭＳ Ｐゴシック" charset="0"/>
        </a:defRPr>
      </a:lvl2pPr>
      <a:lvl3pPr algn="ctr" rtl="0" eaLnBrk="1" fontAlgn="base" hangingPunct="1">
        <a:spcBef>
          <a:spcPct val="0"/>
        </a:spcBef>
        <a:spcAft>
          <a:spcPct val="0"/>
        </a:spcAft>
        <a:defRPr sz="3600" b="1">
          <a:solidFill>
            <a:srgbClr val="993333"/>
          </a:solidFill>
          <a:latin typeface="Arial" charset="0"/>
          <a:ea typeface="ＭＳ Ｐゴシック" charset="0"/>
        </a:defRPr>
      </a:lvl3pPr>
      <a:lvl4pPr algn="ctr" rtl="0" eaLnBrk="1" fontAlgn="base" hangingPunct="1">
        <a:spcBef>
          <a:spcPct val="0"/>
        </a:spcBef>
        <a:spcAft>
          <a:spcPct val="0"/>
        </a:spcAft>
        <a:defRPr sz="3600" b="1">
          <a:solidFill>
            <a:srgbClr val="993333"/>
          </a:solidFill>
          <a:latin typeface="Arial" charset="0"/>
          <a:ea typeface="ＭＳ Ｐゴシック" charset="0"/>
        </a:defRPr>
      </a:lvl4pPr>
      <a:lvl5pPr algn="ctr" rtl="0" eaLnBrk="1" fontAlgn="base" hangingPunct="1">
        <a:spcBef>
          <a:spcPct val="0"/>
        </a:spcBef>
        <a:spcAft>
          <a:spcPct val="0"/>
        </a:spcAft>
        <a:defRPr sz="3600" b="1">
          <a:solidFill>
            <a:srgbClr val="993333"/>
          </a:solidFill>
          <a:latin typeface="Arial" charset="0"/>
          <a:ea typeface="ＭＳ Ｐゴシック" charset="0"/>
        </a:defRPr>
      </a:lvl5pPr>
      <a:lvl6pPr marL="457200" algn="ctr" rtl="0" eaLnBrk="1" fontAlgn="base" hangingPunct="1">
        <a:spcBef>
          <a:spcPct val="0"/>
        </a:spcBef>
        <a:spcAft>
          <a:spcPct val="0"/>
        </a:spcAft>
        <a:defRPr sz="3600" b="1">
          <a:solidFill>
            <a:srgbClr val="993333"/>
          </a:solidFill>
          <a:latin typeface="Arial" charset="0"/>
          <a:ea typeface="ＭＳ Ｐゴシック" charset="0"/>
        </a:defRPr>
      </a:lvl6pPr>
      <a:lvl7pPr marL="914400" algn="ctr" rtl="0" eaLnBrk="1" fontAlgn="base" hangingPunct="1">
        <a:spcBef>
          <a:spcPct val="0"/>
        </a:spcBef>
        <a:spcAft>
          <a:spcPct val="0"/>
        </a:spcAft>
        <a:defRPr sz="3600" b="1">
          <a:solidFill>
            <a:srgbClr val="993333"/>
          </a:solidFill>
          <a:latin typeface="Arial" charset="0"/>
          <a:ea typeface="ＭＳ Ｐゴシック" charset="0"/>
        </a:defRPr>
      </a:lvl7pPr>
      <a:lvl8pPr marL="1371600" algn="ctr" rtl="0" eaLnBrk="1" fontAlgn="base" hangingPunct="1">
        <a:spcBef>
          <a:spcPct val="0"/>
        </a:spcBef>
        <a:spcAft>
          <a:spcPct val="0"/>
        </a:spcAft>
        <a:defRPr sz="3600" b="1">
          <a:solidFill>
            <a:srgbClr val="993333"/>
          </a:solidFill>
          <a:latin typeface="Arial" charset="0"/>
          <a:ea typeface="ＭＳ Ｐゴシック" charset="0"/>
        </a:defRPr>
      </a:lvl8pPr>
      <a:lvl9pPr marL="1828800" algn="ctr" rtl="0" eaLnBrk="1" fontAlgn="base" hangingPunct="1">
        <a:spcBef>
          <a:spcPct val="0"/>
        </a:spcBef>
        <a:spcAft>
          <a:spcPct val="0"/>
        </a:spcAft>
        <a:defRPr sz="3600" b="1">
          <a:solidFill>
            <a:srgbClr val="993333"/>
          </a:solidFill>
          <a:latin typeface="Arial" charset="0"/>
          <a:ea typeface="ＭＳ Ｐゴシック" charset="0"/>
        </a:defRPr>
      </a:lvl9pPr>
    </p:titleStyle>
    <p:bodyStyle>
      <a:lvl1pPr marL="342900" indent="-342900" algn="l" rtl="0" eaLnBrk="1" fontAlgn="base" hangingPunct="1">
        <a:spcBef>
          <a:spcPct val="20000"/>
        </a:spcBef>
        <a:spcAft>
          <a:spcPct val="0"/>
        </a:spcAft>
        <a:buClr>
          <a:srgbClr val="993333"/>
        </a:buClr>
        <a:buChar char="•"/>
        <a:defRPr sz="3200">
          <a:solidFill>
            <a:srgbClr val="003366"/>
          </a:solidFill>
          <a:latin typeface="+mn-lt"/>
          <a:ea typeface="+mn-ea"/>
          <a:cs typeface="+mn-cs"/>
        </a:defRPr>
      </a:lvl1pPr>
      <a:lvl2pPr marL="742950" indent="-285750" algn="l" rtl="0" eaLnBrk="1" fontAlgn="base" hangingPunct="1">
        <a:spcBef>
          <a:spcPct val="20000"/>
        </a:spcBef>
        <a:spcAft>
          <a:spcPct val="0"/>
        </a:spcAft>
        <a:buClr>
          <a:srgbClr val="993333"/>
        </a:buClr>
        <a:buChar char="–"/>
        <a:defRPr sz="2800">
          <a:solidFill>
            <a:srgbClr val="003366"/>
          </a:solidFill>
          <a:latin typeface="+mn-lt"/>
          <a:ea typeface="+mn-ea"/>
        </a:defRPr>
      </a:lvl2pPr>
      <a:lvl3pPr marL="1143000" indent="-228600" algn="l" rtl="0" eaLnBrk="1" fontAlgn="base" hangingPunct="1">
        <a:spcBef>
          <a:spcPct val="20000"/>
        </a:spcBef>
        <a:spcAft>
          <a:spcPct val="0"/>
        </a:spcAft>
        <a:buClr>
          <a:srgbClr val="993333"/>
        </a:buClr>
        <a:buChar char="•"/>
        <a:defRPr sz="2400">
          <a:solidFill>
            <a:srgbClr val="003366"/>
          </a:solidFill>
          <a:latin typeface="+mn-lt"/>
          <a:ea typeface="+mn-ea"/>
        </a:defRPr>
      </a:lvl3pPr>
      <a:lvl4pPr marL="1600200" indent="-228600" algn="l" rtl="0" eaLnBrk="1" fontAlgn="base" hangingPunct="1">
        <a:spcBef>
          <a:spcPct val="20000"/>
        </a:spcBef>
        <a:spcAft>
          <a:spcPct val="0"/>
        </a:spcAft>
        <a:buClr>
          <a:srgbClr val="993333"/>
        </a:buClr>
        <a:buChar char="–"/>
        <a:defRPr sz="2000">
          <a:solidFill>
            <a:srgbClr val="003366"/>
          </a:solidFill>
          <a:latin typeface="+mn-lt"/>
          <a:ea typeface="+mn-ea"/>
        </a:defRPr>
      </a:lvl4pPr>
      <a:lvl5pPr marL="2057400" indent="-228600" algn="l" rtl="0" eaLnBrk="1" fontAlgn="base" hangingPunct="1">
        <a:spcBef>
          <a:spcPct val="20000"/>
        </a:spcBef>
        <a:spcAft>
          <a:spcPct val="0"/>
        </a:spcAft>
        <a:buClr>
          <a:srgbClr val="993333"/>
        </a:buClr>
        <a:buChar char="»"/>
        <a:defRPr sz="2000">
          <a:solidFill>
            <a:srgbClr val="003366"/>
          </a:solidFill>
          <a:latin typeface="+mn-lt"/>
          <a:ea typeface="+mn-ea"/>
        </a:defRPr>
      </a:lvl5pPr>
      <a:lvl6pPr marL="2514600" indent="-228600" algn="l" rtl="0" eaLnBrk="1" fontAlgn="base" hangingPunct="1">
        <a:spcBef>
          <a:spcPct val="20000"/>
        </a:spcBef>
        <a:spcAft>
          <a:spcPct val="0"/>
        </a:spcAft>
        <a:buClr>
          <a:srgbClr val="993333"/>
        </a:buClr>
        <a:buChar char="»"/>
        <a:defRPr sz="2000">
          <a:solidFill>
            <a:srgbClr val="003366"/>
          </a:solidFill>
          <a:latin typeface="+mn-lt"/>
          <a:ea typeface="+mn-ea"/>
        </a:defRPr>
      </a:lvl6pPr>
      <a:lvl7pPr marL="2971800" indent="-228600" algn="l" rtl="0" eaLnBrk="1" fontAlgn="base" hangingPunct="1">
        <a:spcBef>
          <a:spcPct val="20000"/>
        </a:spcBef>
        <a:spcAft>
          <a:spcPct val="0"/>
        </a:spcAft>
        <a:buClr>
          <a:srgbClr val="993333"/>
        </a:buClr>
        <a:buChar char="»"/>
        <a:defRPr sz="2000">
          <a:solidFill>
            <a:srgbClr val="003366"/>
          </a:solidFill>
          <a:latin typeface="+mn-lt"/>
          <a:ea typeface="+mn-ea"/>
        </a:defRPr>
      </a:lvl7pPr>
      <a:lvl8pPr marL="3429000" indent="-228600" algn="l" rtl="0" eaLnBrk="1" fontAlgn="base" hangingPunct="1">
        <a:spcBef>
          <a:spcPct val="20000"/>
        </a:spcBef>
        <a:spcAft>
          <a:spcPct val="0"/>
        </a:spcAft>
        <a:buClr>
          <a:srgbClr val="993333"/>
        </a:buClr>
        <a:buChar char="»"/>
        <a:defRPr sz="2000">
          <a:solidFill>
            <a:srgbClr val="003366"/>
          </a:solidFill>
          <a:latin typeface="+mn-lt"/>
          <a:ea typeface="+mn-ea"/>
        </a:defRPr>
      </a:lvl8pPr>
      <a:lvl9pPr marL="3886200" indent="-228600" algn="l" rtl="0" eaLnBrk="1" fontAlgn="base" hangingPunct="1">
        <a:spcBef>
          <a:spcPct val="20000"/>
        </a:spcBef>
        <a:spcAft>
          <a:spcPct val="0"/>
        </a:spcAft>
        <a:buClr>
          <a:srgbClr val="993333"/>
        </a:buClr>
        <a:buChar char="»"/>
        <a:defRPr sz="2000">
          <a:solidFill>
            <a:srgbClr val="003366"/>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njsba.org/news-publications/school-board-notes/june-28-2022-vol-xlv-no-45/usdoe-announces-significant-proposed-amendments-to-title-ix-regulation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mailto:Khomel@njsba.org"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hyperlink" Target="mailto:Kasher@njsba.org" TargetMode="External"/><Relationship Id="rId5" Type="http://schemas.openxmlformats.org/officeDocument/2006/relationships/hyperlink" Target="mailto:Jburns@NJSBA.org" TargetMode="External"/><Relationship Id="rId4" Type="http://schemas.openxmlformats.org/officeDocument/2006/relationships/hyperlink" Target="mailto:Ctanksley@NJSBA.org"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ctrTitle"/>
          </p:nvPr>
        </p:nvSpPr>
        <p:spPr>
          <a:xfrm>
            <a:off x="2769472" y="2096815"/>
            <a:ext cx="6477000" cy="1951554"/>
          </a:xfrm>
        </p:spPr>
        <p:txBody>
          <a:bodyPr/>
          <a:lstStyle/>
          <a:p>
            <a:r>
              <a:rPr lang="en-US" sz="4800" dirty="0">
                <a:solidFill>
                  <a:srgbClr val="9A0000"/>
                </a:solidFill>
              </a:rPr>
              <a:t>LEGAL &amp; LEGISLATIVE UPDATE</a:t>
            </a:r>
            <a:br>
              <a:rPr lang="en-US" sz="4800" dirty="0">
                <a:solidFill>
                  <a:srgbClr val="9A0000"/>
                </a:solidFill>
              </a:rPr>
            </a:br>
            <a:r>
              <a:rPr lang="en-US" sz="3200" dirty="0">
                <a:solidFill>
                  <a:srgbClr val="9A0000"/>
                </a:solidFill>
              </a:rPr>
              <a:t>Spring School Law Forum</a:t>
            </a:r>
            <a:br>
              <a:rPr lang="en-US" sz="3200" dirty="0">
                <a:solidFill>
                  <a:srgbClr val="9A0000"/>
                </a:solidFill>
              </a:rPr>
            </a:br>
            <a:r>
              <a:rPr lang="en-US" sz="3200" dirty="0">
                <a:solidFill>
                  <a:srgbClr val="9A0000"/>
                </a:solidFill>
              </a:rPr>
              <a:t>July 13, 2022</a:t>
            </a:r>
            <a:br>
              <a:rPr lang="en-US" sz="3300" dirty="0">
                <a:solidFill>
                  <a:srgbClr val="9A0000"/>
                </a:solidFill>
              </a:rPr>
            </a:br>
            <a:br>
              <a:rPr lang="en-US" sz="3300" dirty="0">
                <a:solidFill>
                  <a:srgbClr val="9A0000"/>
                </a:solidFill>
              </a:rPr>
            </a:br>
            <a:r>
              <a:rPr lang="en-US" sz="2300" dirty="0">
                <a:solidFill>
                  <a:srgbClr val="9A0000"/>
                </a:solidFill>
              </a:rPr>
              <a:t>Kathleen Asher, Esq. and </a:t>
            </a:r>
            <a:br>
              <a:rPr lang="en-US" sz="2300" dirty="0">
                <a:solidFill>
                  <a:srgbClr val="9A0000"/>
                </a:solidFill>
              </a:rPr>
            </a:br>
            <a:r>
              <a:rPr lang="en-US" sz="2300" dirty="0">
                <a:solidFill>
                  <a:srgbClr val="9A0000"/>
                </a:solidFill>
              </a:rPr>
              <a:t>John Burns, Esq. </a:t>
            </a:r>
            <a:br>
              <a:rPr lang="en-US" sz="2300" i="1" dirty="0">
                <a:solidFill>
                  <a:srgbClr val="9A0000"/>
                </a:solidFill>
              </a:rPr>
            </a:br>
            <a:endParaRPr lang="en-US" sz="2300" dirty="0">
              <a:solidFill>
                <a:srgbClr val="9A0000"/>
              </a:solidFill>
              <a:latin typeface="Arial Black"/>
              <a:cs typeface="Arial Black"/>
            </a:endParaRPr>
          </a:p>
        </p:txBody>
      </p:sp>
      <p:sp>
        <p:nvSpPr>
          <p:cNvPr id="2" name="TextBox 1"/>
          <p:cNvSpPr txBox="1"/>
          <p:nvPr/>
        </p:nvSpPr>
        <p:spPr>
          <a:xfrm>
            <a:off x="2895600" y="5257800"/>
            <a:ext cx="5943600" cy="646331"/>
          </a:xfrm>
          <a:prstGeom prst="rect">
            <a:avLst/>
          </a:prstGeom>
          <a:noFill/>
        </p:spPr>
        <p:txBody>
          <a:bodyPr wrap="square" rtlCol="0">
            <a:spAutoFit/>
          </a:bodyPr>
          <a:lstStyle/>
          <a:p>
            <a:pPr lvl="0" eaLnBrk="0" hangingPunct="0">
              <a:defRPr/>
            </a:pPr>
            <a:r>
              <a:rPr lang="en-US" sz="900" dirty="0">
                <a:solidFill>
                  <a:srgbClr val="FFFFFF"/>
                </a:solidFill>
                <a:latin typeface="Arial" panose="020B0604020202020204" pitchFamily="34" charset="0"/>
                <a:ea typeface="ＭＳ Ｐゴシック" panose="020B0600070205080204" pitchFamily="34" charset="-128"/>
                <a:cs typeface="+mn-cs"/>
              </a:rPr>
              <a:t>© 2021 New Jersey School Boards Association</a:t>
            </a:r>
          </a:p>
          <a:p>
            <a:pPr lvl="0" eaLnBrk="0" hangingPunct="0">
              <a:defRPr/>
            </a:pPr>
            <a:r>
              <a:rPr lang="en-US" sz="900" dirty="0">
                <a:solidFill>
                  <a:srgbClr val="FFFFFF"/>
                </a:solidFill>
                <a:latin typeface="Arial" panose="020B0604020202020204" pitchFamily="34" charset="0"/>
                <a:ea typeface="ＭＳ Ｐゴシック" panose="020B0600070205080204" pitchFamily="34" charset="-128"/>
                <a:cs typeface="+mn-cs"/>
              </a:rPr>
              <a:t>    413 West State Street, Trenton, New Jersey 08618</a:t>
            </a:r>
          </a:p>
          <a:p>
            <a:pPr lvl="0" eaLnBrk="0" hangingPunct="0">
              <a:defRPr/>
            </a:pPr>
            <a:r>
              <a:rPr lang="en-US" sz="900" i="1" dirty="0">
                <a:solidFill>
                  <a:srgbClr val="FFFFFF"/>
                </a:solidFill>
                <a:latin typeface="Arial" panose="020B0604020202020204" pitchFamily="34" charset="0"/>
                <a:ea typeface="ＭＳ Ｐゴシック" panose="020B0600070205080204" pitchFamily="34" charset="-128"/>
                <a:cs typeface="+mn-cs"/>
              </a:rPr>
              <a:t>All rights reserved. No part of this document may be reproduced in any form or by any means without permission in writing from NJSBA.</a:t>
            </a:r>
            <a:endParaRPr lang="en-US" sz="900" dirty="0">
              <a:solidFill>
                <a:srgbClr val="FFFFFF"/>
              </a:solidFill>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51955357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C4A07-4D5C-7178-D615-DD407F9FA3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0C7251-A1E3-F4C0-B58A-A26B919EACEE}"/>
              </a:ext>
            </a:extLst>
          </p:cNvPr>
          <p:cNvSpPr>
            <a:spLocks noGrp="1"/>
          </p:cNvSpPr>
          <p:nvPr>
            <p:ph idx="1"/>
          </p:nvPr>
        </p:nvSpPr>
        <p:spPr/>
        <p:txBody>
          <a:bodyPr/>
          <a:lstStyle/>
          <a:p>
            <a:pPr marL="0" indent="0" algn="ctr">
              <a:buNone/>
            </a:pPr>
            <a:r>
              <a:rPr lang="en-US" sz="4400" dirty="0"/>
              <a:t>Third Circuit Court of Appeals</a:t>
            </a:r>
          </a:p>
        </p:txBody>
      </p:sp>
    </p:spTree>
    <p:extLst>
      <p:ext uri="{BB962C8B-B14F-4D97-AF65-F5344CB8AC3E}">
        <p14:creationId xmlns:p14="http://schemas.microsoft.com/office/powerpoint/2010/main" val="57638253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9B6F-B448-B2E1-2D65-89FB18C9CED0}"/>
              </a:ext>
            </a:extLst>
          </p:cNvPr>
          <p:cNvSpPr>
            <a:spLocks noGrp="1"/>
          </p:cNvSpPr>
          <p:nvPr>
            <p:ph type="title"/>
          </p:nvPr>
        </p:nvSpPr>
        <p:spPr/>
        <p:txBody>
          <a:bodyPr/>
          <a:lstStyle/>
          <a:p>
            <a:br>
              <a:rPr lang="en-US" dirty="0"/>
            </a:br>
            <a:r>
              <a:rPr lang="en-US" dirty="0"/>
              <a:t>J.M. v. Summit City Bd. of Educ., 2022 U.S. App. LEXIS 18378​</a:t>
            </a:r>
          </a:p>
        </p:txBody>
      </p:sp>
      <p:sp>
        <p:nvSpPr>
          <p:cNvPr id="3" name="Text Placeholder 2">
            <a:extLst>
              <a:ext uri="{FF2B5EF4-FFF2-40B4-BE49-F238E27FC236}">
                <a16:creationId xmlns:a16="http://schemas.microsoft.com/office/drawing/2014/main" id="{B8EEC0FA-A7ED-FA94-D575-E5C28ADEEF2C}"/>
              </a:ext>
            </a:extLst>
          </p:cNvPr>
          <p:cNvSpPr>
            <a:spLocks noGrp="1"/>
          </p:cNvSpPr>
          <p:nvPr>
            <p:ph type="body" idx="1"/>
          </p:nvPr>
        </p:nvSpPr>
        <p:spPr/>
        <p:txBody>
          <a:bodyPr/>
          <a:lstStyle/>
          <a:p>
            <a:r>
              <a:rPr lang="en-US" dirty="0"/>
              <a:t>A six-year-old boy was ineligible for special education and related services when the school district determined he was not disabled and did not need them​</a:t>
            </a:r>
          </a:p>
          <a:p>
            <a:r>
              <a:rPr lang="en-US" dirty="0"/>
              <a:t>The parents disagreed and sued under the Individuals with Disabilities Education Act (IDEA) and Section 504 of the Rehabilitation Act​</a:t>
            </a:r>
          </a:p>
          <a:p>
            <a:endParaRPr lang="en-US" dirty="0"/>
          </a:p>
          <a:p>
            <a:endParaRPr lang="en-US" dirty="0"/>
          </a:p>
        </p:txBody>
      </p:sp>
    </p:spTree>
    <p:extLst>
      <p:ext uri="{BB962C8B-B14F-4D97-AF65-F5344CB8AC3E}">
        <p14:creationId xmlns:p14="http://schemas.microsoft.com/office/powerpoint/2010/main" val="146900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B34E9-AC3F-70F9-409B-DB7F0760EA9D}"/>
              </a:ext>
            </a:extLst>
          </p:cNvPr>
          <p:cNvSpPr>
            <a:spLocks noGrp="1"/>
          </p:cNvSpPr>
          <p:nvPr>
            <p:ph type="title"/>
          </p:nvPr>
        </p:nvSpPr>
        <p:spPr/>
        <p:txBody>
          <a:bodyPr/>
          <a:lstStyle/>
          <a:p>
            <a:br>
              <a:rPr lang="en-US" dirty="0"/>
            </a:br>
            <a:r>
              <a:rPr lang="en-US" dirty="0"/>
              <a:t>J.M. v. Summit City Bd. of Educ., 2022 U.S. App. LEXIS 18378​</a:t>
            </a:r>
          </a:p>
        </p:txBody>
      </p:sp>
      <p:sp>
        <p:nvSpPr>
          <p:cNvPr id="3" name="Text Placeholder 2">
            <a:extLst>
              <a:ext uri="{FF2B5EF4-FFF2-40B4-BE49-F238E27FC236}">
                <a16:creationId xmlns:a16="http://schemas.microsoft.com/office/drawing/2014/main" id="{A399FD42-6BEC-502E-F345-ACE7A8128494}"/>
              </a:ext>
            </a:extLst>
          </p:cNvPr>
          <p:cNvSpPr>
            <a:spLocks noGrp="1"/>
          </p:cNvSpPr>
          <p:nvPr>
            <p:ph type="body" idx="1"/>
          </p:nvPr>
        </p:nvSpPr>
        <p:spPr/>
        <p:txBody>
          <a:bodyPr/>
          <a:lstStyle/>
          <a:p>
            <a:r>
              <a:rPr lang="en-US" dirty="0"/>
              <a:t>Therefore, they said the school denied their child his right to a free appropriate public education (FAPE)​</a:t>
            </a:r>
          </a:p>
          <a:p>
            <a:r>
              <a:rPr lang="en-US" dirty="0"/>
              <a:t>They claimed the school district failed its obligation to identify, locate, and evaluate children with disabilities​</a:t>
            </a:r>
          </a:p>
          <a:p>
            <a:endParaRPr lang="en-US" dirty="0"/>
          </a:p>
        </p:txBody>
      </p:sp>
    </p:spTree>
    <p:extLst>
      <p:ext uri="{BB962C8B-B14F-4D97-AF65-F5344CB8AC3E}">
        <p14:creationId xmlns:p14="http://schemas.microsoft.com/office/powerpoint/2010/main" val="236740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70BF5-28E5-BB2A-E851-CA55173D855D}"/>
              </a:ext>
            </a:extLst>
          </p:cNvPr>
          <p:cNvSpPr>
            <a:spLocks noGrp="1"/>
          </p:cNvSpPr>
          <p:nvPr>
            <p:ph type="title"/>
          </p:nvPr>
        </p:nvSpPr>
        <p:spPr>
          <a:xfrm>
            <a:off x="1146242" y="269132"/>
            <a:ext cx="7696200" cy="647700"/>
          </a:xfrm>
        </p:spPr>
        <p:txBody>
          <a:bodyPr/>
          <a:lstStyle/>
          <a:p>
            <a:r>
              <a:rPr lang="en-US" dirty="0"/>
              <a:t>J.M. v. Summit City Bd. of Educ., 2022 U.S. App. LEXIS 18378​</a:t>
            </a:r>
          </a:p>
        </p:txBody>
      </p:sp>
      <p:sp>
        <p:nvSpPr>
          <p:cNvPr id="3" name="Text Placeholder 2">
            <a:extLst>
              <a:ext uri="{FF2B5EF4-FFF2-40B4-BE49-F238E27FC236}">
                <a16:creationId xmlns:a16="http://schemas.microsoft.com/office/drawing/2014/main" id="{8E6BAB27-41A7-AA96-7883-C4E18E727154}"/>
              </a:ext>
            </a:extLst>
          </p:cNvPr>
          <p:cNvSpPr>
            <a:spLocks noGrp="1"/>
          </p:cNvSpPr>
          <p:nvPr>
            <p:ph type="body" idx="1"/>
          </p:nvPr>
        </p:nvSpPr>
        <p:spPr/>
        <p:txBody>
          <a:bodyPr/>
          <a:lstStyle/>
          <a:p>
            <a:r>
              <a:rPr lang="en-US" dirty="0"/>
              <a:t>Determination of ineligibility in 2016 came from many sources: psychologist reports, testing, observation, several intervention programs, etc.​</a:t>
            </a:r>
          </a:p>
          <a:p>
            <a:r>
              <a:rPr lang="en-US" dirty="0"/>
              <a:t>He displayed signs of progress and understanding, and only lacked in a few areas​</a:t>
            </a:r>
          </a:p>
          <a:p>
            <a:endParaRPr lang="en-US" dirty="0"/>
          </a:p>
        </p:txBody>
      </p:sp>
    </p:spTree>
    <p:extLst>
      <p:ext uri="{BB962C8B-B14F-4D97-AF65-F5344CB8AC3E}">
        <p14:creationId xmlns:p14="http://schemas.microsoft.com/office/powerpoint/2010/main" val="3033601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826F6-552F-D32C-D55E-99FE5806A102}"/>
              </a:ext>
            </a:extLst>
          </p:cNvPr>
          <p:cNvSpPr>
            <a:spLocks noGrp="1"/>
          </p:cNvSpPr>
          <p:nvPr>
            <p:ph type="title"/>
          </p:nvPr>
        </p:nvSpPr>
        <p:spPr/>
        <p:txBody>
          <a:bodyPr/>
          <a:lstStyle/>
          <a:p>
            <a:r>
              <a:rPr lang="en-US" dirty="0"/>
              <a:t>J.M. v. Summit City Bd. of Educ., 2022 U.S. App. LEXIS 18378​</a:t>
            </a:r>
          </a:p>
        </p:txBody>
      </p:sp>
      <p:sp>
        <p:nvSpPr>
          <p:cNvPr id="3" name="Text Placeholder 2">
            <a:extLst>
              <a:ext uri="{FF2B5EF4-FFF2-40B4-BE49-F238E27FC236}">
                <a16:creationId xmlns:a16="http://schemas.microsoft.com/office/drawing/2014/main" id="{5E4CF6D6-1EC3-9FEB-ACB3-06A4DDDAFBBB}"/>
              </a:ext>
            </a:extLst>
          </p:cNvPr>
          <p:cNvSpPr>
            <a:spLocks noGrp="1"/>
          </p:cNvSpPr>
          <p:nvPr>
            <p:ph type="body" idx="1"/>
          </p:nvPr>
        </p:nvSpPr>
        <p:spPr/>
        <p:txBody>
          <a:bodyPr/>
          <a:lstStyle/>
          <a:p>
            <a:r>
              <a:rPr lang="en-US" dirty="0"/>
              <a:t>In 2017, the boy was diagnosed with autism and ADHD; after receiving that diagnosis, the school district determined he qualified for special education​</a:t>
            </a:r>
          </a:p>
          <a:p>
            <a:endParaRPr lang="en-US" dirty="0"/>
          </a:p>
        </p:txBody>
      </p:sp>
    </p:spTree>
    <p:extLst>
      <p:ext uri="{BB962C8B-B14F-4D97-AF65-F5344CB8AC3E}">
        <p14:creationId xmlns:p14="http://schemas.microsoft.com/office/powerpoint/2010/main" val="1507541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20096-F24A-FB86-3E41-E7284977D3BD}"/>
              </a:ext>
            </a:extLst>
          </p:cNvPr>
          <p:cNvSpPr>
            <a:spLocks noGrp="1"/>
          </p:cNvSpPr>
          <p:nvPr>
            <p:ph type="title"/>
          </p:nvPr>
        </p:nvSpPr>
        <p:spPr/>
        <p:txBody>
          <a:bodyPr/>
          <a:lstStyle/>
          <a:p>
            <a:r>
              <a:rPr lang="en-US" dirty="0"/>
              <a:t>J.M. v. Summit City Bd. of Educ., 2022 U.S. App. LEXIS 18378​</a:t>
            </a:r>
          </a:p>
        </p:txBody>
      </p:sp>
      <p:sp>
        <p:nvSpPr>
          <p:cNvPr id="3" name="Text Placeholder 2">
            <a:extLst>
              <a:ext uri="{FF2B5EF4-FFF2-40B4-BE49-F238E27FC236}">
                <a16:creationId xmlns:a16="http://schemas.microsoft.com/office/drawing/2014/main" id="{369A79BE-3391-04F9-D7E9-00BA070B402A}"/>
              </a:ext>
            </a:extLst>
          </p:cNvPr>
          <p:cNvSpPr>
            <a:spLocks noGrp="1"/>
          </p:cNvSpPr>
          <p:nvPr>
            <p:ph type="body" idx="1"/>
          </p:nvPr>
        </p:nvSpPr>
        <p:spPr/>
        <p:txBody>
          <a:bodyPr/>
          <a:lstStyle/>
          <a:p>
            <a:r>
              <a:rPr lang="en-US" dirty="0"/>
              <a:t>Schools have an obligation to 1) identify children in need of special education services (Child-Find), and 2) to provide FAPE to disabled students​</a:t>
            </a:r>
          </a:p>
          <a:p>
            <a:r>
              <a:rPr lang="en-US" dirty="0"/>
              <a:t>Once a school district has such a reasonable suspicion that a child has a disability, it has a reasonable time to evaluate specific problems a potentially disabled student has​</a:t>
            </a:r>
          </a:p>
          <a:p>
            <a:endParaRPr lang="en-US" dirty="0"/>
          </a:p>
        </p:txBody>
      </p:sp>
    </p:spTree>
    <p:extLst>
      <p:ext uri="{BB962C8B-B14F-4D97-AF65-F5344CB8AC3E}">
        <p14:creationId xmlns:p14="http://schemas.microsoft.com/office/powerpoint/2010/main" val="979152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2BA32-CFD2-5F36-FE69-D254B76702E4}"/>
              </a:ext>
            </a:extLst>
          </p:cNvPr>
          <p:cNvSpPr>
            <a:spLocks noGrp="1"/>
          </p:cNvSpPr>
          <p:nvPr>
            <p:ph type="title"/>
          </p:nvPr>
        </p:nvSpPr>
        <p:spPr/>
        <p:txBody>
          <a:bodyPr/>
          <a:lstStyle/>
          <a:p>
            <a:r>
              <a:rPr lang="en-US" dirty="0"/>
              <a:t>J.M. v. Summit City Bd. of Educ., 2022 U.S. App. LEXIS 18378​</a:t>
            </a:r>
          </a:p>
        </p:txBody>
      </p:sp>
      <p:sp>
        <p:nvSpPr>
          <p:cNvPr id="3" name="Text Placeholder 2">
            <a:extLst>
              <a:ext uri="{FF2B5EF4-FFF2-40B4-BE49-F238E27FC236}">
                <a16:creationId xmlns:a16="http://schemas.microsoft.com/office/drawing/2014/main" id="{7D207FBE-BC0B-06EA-D9D1-6C581A89E34C}"/>
              </a:ext>
            </a:extLst>
          </p:cNvPr>
          <p:cNvSpPr>
            <a:spLocks noGrp="1"/>
          </p:cNvSpPr>
          <p:nvPr>
            <p:ph type="body" idx="1"/>
          </p:nvPr>
        </p:nvSpPr>
        <p:spPr/>
        <p:txBody>
          <a:bodyPr/>
          <a:lstStyle/>
          <a:p>
            <a:r>
              <a:rPr lang="en-US" dirty="0"/>
              <a:t>The parents claims rested on the Child-Find obligation, saying the school violated it by misconstruing data and not further evaluating the child​</a:t>
            </a:r>
          </a:p>
          <a:p>
            <a:endParaRPr lang="en-US" dirty="0"/>
          </a:p>
        </p:txBody>
      </p:sp>
    </p:spTree>
    <p:extLst>
      <p:ext uri="{BB962C8B-B14F-4D97-AF65-F5344CB8AC3E}">
        <p14:creationId xmlns:p14="http://schemas.microsoft.com/office/powerpoint/2010/main" val="2214128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5C01B-E1BA-9638-C211-DF5059FA67F5}"/>
              </a:ext>
            </a:extLst>
          </p:cNvPr>
          <p:cNvSpPr>
            <a:spLocks noGrp="1"/>
          </p:cNvSpPr>
          <p:nvPr>
            <p:ph type="title"/>
          </p:nvPr>
        </p:nvSpPr>
        <p:spPr/>
        <p:txBody>
          <a:bodyPr/>
          <a:lstStyle/>
          <a:p>
            <a:r>
              <a:rPr lang="en-US" dirty="0"/>
              <a:t>J.M. v. Summit City Bd. of Educ., 2022 U.S. App. LEXIS 18378​</a:t>
            </a:r>
          </a:p>
        </p:txBody>
      </p:sp>
      <p:sp>
        <p:nvSpPr>
          <p:cNvPr id="3" name="Text Placeholder 2">
            <a:extLst>
              <a:ext uri="{FF2B5EF4-FFF2-40B4-BE49-F238E27FC236}">
                <a16:creationId xmlns:a16="http://schemas.microsoft.com/office/drawing/2014/main" id="{C679B841-41D4-6DDB-6988-6E0082939611}"/>
              </a:ext>
            </a:extLst>
          </p:cNvPr>
          <p:cNvSpPr>
            <a:spLocks noGrp="1"/>
          </p:cNvSpPr>
          <p:nvPr>
            <p:ph type="body" idx="1"/>
          </p:nvPr>
        </p:nvSpPr>
        <p:spPr/>
        <p:txBody>
          <a:bodyPr/>
          <a:lstStyle/>
          <a:p>
            <a:r>
              <a:rPr lang="en-US" dirty="0"/>
              <a:t>By using the severe-discrepancy approach (seeing if the child has any severe discrepancy using tests and behavioral patterns, the school reasonably did not fail in its obligation. They also did not fail in its response-to-intervention approach (seeing how the child interacts to intervention programs).​</a:t>
            </a:r>
          </a:p>
          <a:p>
            <a:endParaRPr lang="en-US" dirty="0"/>
          </a:p>
          <a:p>
            <a:r>
              <a:rPr lang="en-US" dirty="0"/>
              <a:t>Result: 3rd Circuit Court of Appeals agreed with the lower courts findings that the school did not violate its obligations​</a:t>
            </a:r>
          </a:p>
          <a:p>
            <a:endParaRPr lang="en-US" dirty="0"/>
          </a:p>
        </p:txBody>
      </p:sp>
    </p:spTree>
    <p:extLst>
      <p:ext uri="{BB962C8B-B14F-4D97-AF65-F5344CB8AC3E}">
        <p14:creationId xmlns:p14="http://schemas.microsoft.com/office/powerpoint/2010/main" val="221574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3195F-111E-DE00-4FE9-9B220A4DA88D}"/>
              </a:ext>
            </a:extLst>
          </p:cNvPr>
          <p:cNvSpPr>
            <a:spLocks noGrp="1"/>
          </p:cNvSpPr>
          <p:nvPr>
            <p:ph type="title"/>
          </p:nvPr>
        </p:nvSpPr>
        <p:spPr/>
        <p:txBody>
          <a:bodyPr/>
          <a:lstStyle/>
          <a:p>
            <a:r>
              <a:rPr lang="en-US" dirty="0"/>
              <a:t>J.M. v. Summit City Bd. of Educ., 2022 U.S. App. LEXIS 18378​</a:t>
            </a:r>
          </a:p>
        </p:txBody>
      </p:sp>
      <p:sp>
        <p:nvSpPr>
          <p:cNvPr id="3" name="Text Placeholder 2">
            <a:extLst>
              <a:ext uri="{FF2B5EF4-FFF2-40B4-BE49-F238E27FC236}">
                <a16:creationId xmlns:a16="http://schemas.microsoft.com/office/drawing/2014/main" id="{8A26E981-E365-4DE7-E2BB-F1F28D57B70A}"/>
              </a:ext>
            </a:extLst>
          </p:cNvPr>
          <p:cNvSpPr>
            <a:spLocks noGrp="1"/>
          </p:cNvSpPr>
          <p:nvPr>
            <p:ph type="body" idx="1"/>
          </p:nvPr>
        </p:nvSpPr>
        <p:spPr>
          <a:xfrm>
            <a:off x="990600" y="1295400"/>
            <a:ext cx="7093085" cy="9210472"/>
          </a:xfrm>
        </p:spPr>
        <p:txBody>
          <a:bodyPr/>
          <a:lstStyle/>
          <a:p>
            <a:r>
              <a:rPr lang="en-US" dirty="0"/>
              <a:t>Result: 3rd Circuit Court of Appeals agreed with the lower courts findings that the school did not violate its obligations​</a:t>
            </a:r>
          </a:p>
          <a:p>
            <a:endParaRPr lang="en-US" dirty="0"/>
          </a:p>
        </p:txBody>
      </p:sp>
    </p:spTree>
    <p:extLst>
      <p:ext uri="{BB962C8B-B14F-4D97-AF65-F5344CB8AC3E}">
        <p14:creationId xmlns:p14="http://schemas.microsoft.com/office/powerpoint/2010/main" val="62771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65E91-0AFC-DB91-8C3E-374733AEC3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FD72E0A-2AA7-F778-2779-8404A3803172}"/>
              </a:ext>
            </a:extLst>
          </p:cNvPr>
          <p:cNvSpPr>
            <a:spLocks noGrp="1"/>
          </p:cNvSpPr>
          <p:nvPr>
            <p:ph type="body" idx="1"/>
          </p:nvPr>
        </p:nvSpPr>
        <p:spPr/>
        <p:txBody>
          <a:bodyPr/>
          <a:lstStyle/>
          <a:p>
            <a:pPr marL="0" indent="0" algn="ctr">
              <a:buNone/>
            </a:pPr>
            <a:r>
              <a:rPr lang="en-US" sz="5400" dirty="0"/>
              <a:t>New Jersey </a:t>
            </a:r>
          </a:p>
          <a:p>
            <a:pPr marL="0" indent="0" algn="ctr">
              <a:buNone/>
            </a:pPr>
            <a:r>
              <a:rPr lang="en-US" sz="5400" dirty="0"/>
              <a:t>Supreme Court</a:t>
            </a:r>
          </a:p>
        </p:txBody>
      </p:sp>
    </p:spTree>
    <p:extLst>
      <p:ext uri="{BB962C8B-B14F-4D97-AF65-F5344CB8AC3E}">
        <p14:creationId xmlns:p14="http://schemas.microsoft.com/office/powerpoint/2010/main" val="3470434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914400" y="1341437"/>
            <a:ext cx="8229600" cy="4830763"/>
          </a:xfrm>
        </p:spPr>
        <p:txBody>
          <a:bodyPr/>
          <a:lstStyle/>
          <a:p>
            <a:r>
              <a:rPr lang="en-US" sz="2000" dirty="0"/>
              <a:t>The content discussed in or distributed at this presentation is for informational purposes only and not for the purpose of providing legal advice. Use of and access to this information does not create an attorney-client relationship or other confidential relationship between any attorney employed by the New Jersey School Boards Association (NJSBA) and the viewer or audience, either individually or collectively. The application and impact of laws can vary widely based on the specific facts involved. No action should be taken in reliance on information discussed in or distributed at this presentation, and the NJSBA disclaims all liability for actions taken or not taken based on such content to the fullest extent permitted by law. You should contact your board/school attorney to obtain advice with respect to any particular issue or problem. </a:t>
            </a:r>
          </a:p>
        </p:txBody>
      </p:sp>
      <p:sp>
        <p:nvSpPr>
          <p:cNvPr id="4" name="Rectangle 3"/>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5" name="Rectangle 4"/>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57394905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u="sng" dirty="0">
                <a:solidFill>
                  <a:srgbClr val="993333"/>
                </a:solidFill>
                <a:latin typeface="+mj-lt"/>
                <a:ea typeface="+mj-ea"/>
                <a:cs typeface="+mj-cs"/>
              </a:rPr>
              <a:t>Simadiris v. Paterson Pub. Sch. Dist.</a:t>
            </a:r>
          </a:p>
        </p:txBody>
      </p:sp>
      <p:sp>
        <p:nvSpPr>
          <p:cNvPr id="3" name="Text Placeholder 2"/>
          <p:cNvSpPr>
            <a:spLocks noGrp="1"/>
          </p:cNvSpPr>
          <p:nvPr>
            <p:ph type="body" idx="1"/>
          </p:nvPr>
        </p:nvSpPr>
        <p:spPr>
          <a:xfrm>
            <a:off x="990600" y="896818"/>
            <a:ext cx="7696200" cy="4830763"/>
          </a:xfrm>
        </p:spPr>
        <p:txBody>
          <a:bodyPr/>
          <a:lstStyle/>
          <a:p>
            <a:r>
              <a:rPr lang="en-US" b="0" i="0" u="none" strike="noStrike" baseline="0" dirty="0">
                <a:solidFill>
                  <a:srgbClr val="2E74B5"/>
                </a:solidFill>
                <a:latin typeface="Times New Roman" panose="02020603050405020304" pitchFamily="18" charset="0"/>
              </a:rPr>
              <a:t>UPDATE – Petition for Cert. Denied by </a:t>
            </a:r>
            <a:r>
              <a:rPr lang="en-US" dirty="0">
                <a:solidFill>
                  <a:srgbClr val="2E74B5"/>
                </a:solidFill>
                <a:latin typeface="Times New Roman" panose="02020603050405020304" pitchFamily="18" charset="0"/>
              </a:rPr>
              <a:t>NJ Supreme Court </a:t>
            </a:r>
            <a:r>
              <a:rPr lang="en-US" b="0" i="0" u="none" strike="noStrike" baseline="0" dirty="0">
                <a:solidFill>
                  <a:srgbClr val="2E74B5"/>
                </a:solidFill>
                <a:latin typeface="Times New Roman" panose="02020603050405020304" pitchFamily="18" charset="0"/>
              </a:rPr>
              <a:t>September 21, 2021 -</a:t>
            </a:r>
          </a:p>
          <a:p>
            <a:endParaRPr lang="en-US" b="0" i="0" u="none" strike="noStrike" baseline="0" dirty="0">
              <a:solidFill>
                <a:srgbClr val="2E74B5"/>
              </a:solidFill>
              <a:latin typeface="Times New Roman" panose="02020603050405020304" pitchFamily="18" charset="0"/>
            </a:endParaRPr>
          </a:p>
          <a:p>
            <a:r>
              <a:rPr lang="en-US" b="0" i="0" u="none" strike="noStrike" baseline="0" dirty="0">
                <a:solidFill>
                  <a:srgbClr val="2E74B5"/>
                </a:solidFill>
                <a:latin typeface="Times New Roman" panose="02020603050405020304" pitchFamily="18" charset="0"/>
              </a:rPr>
              <a:t>Appellate Division - Employment</a:t>
            </a:r>
          </a:p>
          <a:p>
            <a:pPr lvl="1"/>
            <a:r>
              <a:rPr lang="en-US" b="0" i="0" u="none" strike="noStrike" baseline="0" dirty="0">
                <a:solidFill>
                  <a:srgbClr val="1F4D78"/>
                </a:solidFill>
                <a:latin typeface="Times New Roman" panose="02020603050405020304" pitchFamily="18" charset="0"/>
              </a:rPr>
              <a:t>Appellate Division overturned decision of trial court in matter where teacher challenged board's vote to certify tenure charges in closed session, arguing that she was entitled to a Rice notice.</a:t>
            </a:r>
            <a:r>
              <a:rPr lang="en-US" sz="1200" b="0" i="0" u="none" strike="noStrike" baseline="0" dirty="0">
                <a:solidFill>
                  <a:srgbClr val="1F4D78"/>
                </a:solidFill>
                <a:latin typeface="Times New Roman" panose="02020603050405020304" pitchFamily="18" charset="0"/>
              </a:rPr>
              <a:t> </a:t>
            </a:r>
          </a:p>
          <a:p>
            <a:pPr lvl="1"/>
            <a:endParaRPr lang="en-US" sz="1200" dirty="0">
              <a:solidFill>
                <a:srgbClr val="1F4D78"/>
              </a:solidFill>
              <a:latin typeface="Times New Roman" panose="02020603050405020304" pitchFamily="18" charset="0"/>
            </a:endParaRPr>
          </a:p>
        </p:txBody>
      </p:sp>
    </p:spTree>
    <p:extLst>
      <p:ext uri="{BB962C8B-B14F-4D97-AF65-F5344CB8AC3E}">
        <p14:creationId xmlns:p14="http://schemas.microsoft.com/office/powerpoint/2010/main" val="939266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DA28B-F1D1-9E47-84FA-6EBCE40DA4BC}"/>
              </a:ext>
            </a:extLst>
          </p:cNvPr>
          <p:cNvSpPr>
            <a:spLocks noGrp="1"/>
          </p:cNvSpPr>
          <p:nvPr>
            <p:ph type="title"/>
          </p:nvPr>
        </p:nvSpPr>
        <p:spPr/>
        <p:txBody>
          <a:bodyPr/>
          <a:lstStyle/>
          <a:p>
            <a:r>
              <a:rPr lang="en-US" dirty="0" err="1"/>
              <a:t>Simadiris</a:t>
            </a:r>
            <a:r>
              <a:rPr lang="en-US" dirty="0"/>
              <a:t> v. Paterson Pub. Sch. Dist.</a:t>
            </a:r>
          </a:p>
        </p:txBody>
      </p:sp>
      <p:sp>
        <p:nvSpPr>
          <p:cNvPr id="3" name="Text Placeholder 2">
            <a:extLst>
              <a:ext uri="{FF2B5EF4-FFF2-40B4-BE49-F238E27FC236}">
                <a16:creationId xmlns:a16="http://schemas.microsoft.com/office/drawing/2014/main" id="{B6087B87-E2D2-461F-9BFD-D2809F51852E}"/>
              </a:ext>
            </a:extLst>
          </p:cNvPr>
          <p:cNvSpPr>
            <a:spLocks noGrp="1"/>
          </p:cNvSpPr>
          <p:nvPr>
            <p:ph type="body" idx="1"/>
          </p:nvPr>
        </p:nvSpPr>
        <p:spPr/>
        <p:txBody>
          <a:bodyPr/>
          <a:lstStyle/>
          <a:p>
            <a:r>
              <a:rPr lang="en-US" dirty="0"/>
              <a:t>The court found that the Tenure Employee Hearing Law, which exempts discussion of tenure charges from open public meeting proceedings, was an exception to the Rice notice requirement. 1/21/2021</a:t>
            </a:r>
          </a:p>
          <a:p>
            <a:endParaRPr lang="en-US" dirty="0"/>
          </a:p>
        </p:txBody>
      </p:sp>
    </p:spTree>
    <p:extLst>
      <p:ext uri="{BB962C8B-B14F-4D97-AF65-F5344CB8AC3E}">
        <p14:creationId xmlns:p14="http://schemas.microsoft.com/office/powerpoint/2010/main" val="7640193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DF75-2E3E-4C9A-8C77-B0AFC9E7F83C}"/>
              </a:ext>
            </a:extLst>
          </p:cNvPr>
          <p:cNvSpPr>
            <a:spLocks noGrp="1"/>
          </p:cNvSpPr>
          <p:nvPr>
            <p:ph type="title"/>
          </p:nvPr>
        </p:nvSpPr>
        <p:spPr/>
        <p:txBody>
          <a:bodyPr/>
          <a:lstStyle/>
          <a:p>
            <a:r>
              <a:rPr lang="en-US" sz="3600" b="1" u="sng" dirty="0">
                <a:solidFill>
                  <a:srgbClr val="993333"/>
                </a:solidFill>
                <a:latin typeface="+mj-lt"/>
                <a:ea typeface="+mj-ea"/>
                <a:cs typeface="+mj-cs"/>
              </a:rPr>
              <a:t>Schwartz v. Princeton</a:t>
            </a:r>
          </a:p>
        </p:txBody>
      </p:sp>
      <p:sp>
        <p:nvSpPr>
          <p:cNvPr id="3" name="Text Placeholder 2">
            <a:extLst>
              <a:ext uri="{FF2B5EF4-FFF2-40B4-BE49-F238E27FC236}">
                <a16:creationId xmlns:a16="http://schemas.microsoft.com/office/drawing/2014/main" id="{79F7E42F-138C-480E-8F58-EBBB5CDB20F6}"/>
              </a:ext>
            </a:extLst>
          </p:cNvPr>
          <p:cNvSpPr>
            <a:spLocks noGrp="1"/>
          </p:cNvSpPr>
          <p:nvPr>
            <p:ph type="body" idx="1"/>
          </p:nvPr>
        </p:nvSpPr>
        <p:spPr>
          <a:xfrm>
            <a:off x="990600" y="926432"/>
            <a:ext cx="7696200" cy="5199731"/>
          </a:xfrm>
        </p:spPr>
        <p:txBody>
          <a:bodyPr/>
          <a:lstStyle/>
          <a:p>
            <a:r>
              <a:rPr lang="en-US" dirty="0"/>
              <a:t>Update – Petition for Cert. Denied </a:t>
            </a:r>
          </a:p>
          <a:p>
            <a:pPr marL="0" indent="0">
              <a:buNone/>
            </a:pPr>
            <a:r>
              <a:rPr lang="en-US"/>
              <a:t>    November </a:t>
            </a:r>
            <a:r>
              <a:rPr lang="en-US" dirty="0"/>
              <a:t>3, 2021</a:t>
            </a:r>
          </a:p>
          <a:p>
            <a:endParaRPr lang="en-US" dirty="0"/>
          </a:p>
          <a:p>
            <a:r>
              <a:rPr lang="en-US" dirty="0"/>
              <a:t>Appellate Division – OPMA</a:t>
            </a:r>
            <a:endParaRPr lang="en-US" sz="1200" dirty="0"/>
          </a:p>
          <a:p>
            <a:pPr lvl="1"/>
            <a:endParaRPr lang="en-US" sz="1200" dirty="0"/>
          </a:p>
          <a:p>
            <a:pPr lvl="1"/>
            <a:r>
              <a:rPr lang="en-US" dirty="0"/>
              <a:t>Court determined that Board did not violate </a:t>
            </a:r>
            <a:r>
              <a:rPr lang="en-US" dirty="0" err="1"/>
              <a:t>OPMA</a:t>
            </a:r>
            <a:r>
              <a:rPr lang="en-US" dirty="0"/>
              <a:t> when it voted to renew sending-receiving relationship while using electronic voting equipment</a:t>
            </a:r>
            <a:endParaRPr lang="en-US" sz="1200" dirty="0"/>
          </a:p>
          <a:p>
            <a:pPr lvl="1"/>
            <a:endParaRPr lang="en-US" sz="1200"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B17AC7AC-F7CC-CFF2-D07E-7A5EB5DAFC8B}"/>
                  </a:ext>
                </a:extLst>
              </p:cNvPr>
              <p:cNvGraphicFramePr>
                <a:graphicFrameLocks noChangeAspect="1"/>
              </p:cNvGraphicFramePr>
              <p:nvPr>
                <p:extLst>
                  <p:ext uri="{D42A27DB-BD31-4B8C-83A1-F6EECF244321}">
                    <p14:modId xmlns:p14="http://schemas.microsoft.com/office/powerpoint/2010/main" val="4101093720"/>
                  </p:ext>
                </p:extLst>
              </p:nvPr>
            </p:nvGraphicFramePr>
            <p:xfrm>
              <a:off x="-5121613" y="2547431"/>
              <a:ext cx="2286000" cy="1714500"/>
            </p:xfrm>
            <a:graphic>
              <a:graphicData uri="http://schemas.microsoft.com/office/powerpoint/2016/slidezoom">
                <pslz:sldZm>
                  <pslz:sldZmObj sldId="458" cId="939266567">
                    <pslz:zmPr id="{DC04E5E6-72B0-4D22-AFAC-E564B2FA34DF}"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B17AC7AC-F7CC-CFF2-D07E-7A5EB5DAFC8B}"/>
                  </a:ext>
                </a:extLst>
              </p:cNvPr>
              <p:cNvPicPr>
                <a:picLocks noGrp="1" noRot="1" noChangeAspect="1" noMove="1" noResize="1" noEditPoints="1" noAdjustHandles="1" noChangeArrowheads="1" noChangeShapeType="1"/>
              </p:cNvPicPr>
              <p:nvPr/>
            </p:nvPicPr>
            <p:blipFill>
              <a:blip r:embed="rId4"/>
              <a:stretch>
                <a:fillRect/>
              </a:stretch>
            </p:blipFill>
            <p:spPr>
              <a:xfrm>
                <a:off x="-5121613" y="2547431"/>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8911489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E42C-9905-CA5D-F9D0-EB6A57F39CBB}"/>
              </a:ext>
            </a:extLst>
          </p:cNvPr>
          <p:cNvSpPr>
            <a:spLocks noGrp="1"/>
          </p:cNvSpPr>
          <p:nvPr>
            <p:ph type="title"/>
          </p:nvPr>
        </p:nvSpPr>
        <p:spPr/>
        <p:txBody>
          <a:bodyPr/>
          <a:lstStyle/>
          <a:p>
            <a:r>
              <a:rPr lang="en-US" sz="3600" b="1" u="sng" dirty="0">
                <a:solidFill>
                  <a:srgbClr val="993333"/>
                </a:solidFill>
                <a:latin typeface="+mj-lt"/>
                <a:ea typeface="+mj-ea"/>
                <a:cs typeface="+mj-cs"/>
              </a:rPr>
              <a:t>Schwartz v. Princeton</a:t>
            </a:r>
            <a:endParaRPr lang="en-US" dirty="0"/>
          </a:p>
        </p:txBody>
      </p:sp>
      <p:sp>
        <p:nvSpPr>
          <p:cNvPr id="3" name="Text Placeholder 2">
            <a:extLst>
              <a:ext uri="{FF2B5EF4-FFF2-40B4-BE49-F238E27FC236}">
                <a16:creationId xmlns:a16="http://schemas.microsoft.com/office/drawing/2014/main" id="{DE199040-C942-7B7B-9439-5290973A337E}"/>
              </a:ext>
            </a:extLst>
          </p:cNvPr>
          <p:cNvSpPr>
            <a:spLocks noGrp="1"/>
          </p:cNvSpPr>
          <p:nvPr>
            <p:ph type="body" idx="1"/>
          </p:nvPr>
        </p:nvSpPr>
        <p:spPr/>
        <p:txBody>
          <a:bodyPr/>
          <a:lstStyle/>
          <a:p>
            <a:pPr lvl="2"/>
            <a:r>
              <a:rPr lang="en-US" sz="3600" dirty="0"/>
              <a:t>Glare on the screen prevented clear view of the voting results for public attending the meeting remotely</a:t>
            </a:r>
          </a:p>
          <a:p>
            <a:pPr lvl="2"/>
            <a:r>
              <a:rPr lang="en-US" sz="3600" dirty="0"/>
              <a:t>Procedures re: sending district duties to terminate are inapplicable to receiving district termination</a:t>
            </a:r>
          </a:p>
          <a:p>
            <a:endParaRPr lang="en-US" dirty="0"/>
          </a:p>
        </p:txBody>
      </p:sp>
    </p:spTree>
    <p:extLst>
      <p:ext uri="{BB962C8B-B14F-4D97-AF65-F5344CB8AC3E}">
        <p14:creationId xmlns:p14="http://schemas.microsoft.com/office/powerpoint/2010/main" val="3141678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7C91-3E87-7924-A023-99B6DD4B425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DF50F7-A9AD-4F02-D520-77D649CB0F09}"/>
              </a:ext>
            </a:extLst>
          </p:cNvPr>
          <p:cNvSpPr>
            <a:spLocks noGrp="1"/>
          </p:cNvSpPr>
          <p:nvPr>
            <p:ph idx="1"/>
          </p:nvPr>
        </p:nvSpPr>
        <p:spPr/>
        <p:txBody>
          <a:bodyPr/>
          <a:lstStyle/>
          <a:p>
            <a:pPr marL="0" indent="0" algn="ctr">
              <a:buNone/>
            </a:pPr>
            <a:r>
              <a:rPr lang="en-US" sz="4400" dirty="0"/>
              <a:t>New Jersey Superior Court Appellate Division</a:t>
            </a:r>
          </a:p>
        </p:txBody>
      </p:sp>
    </p:spTree>
    <p:extLst>
      <p:ext uri="{BB962C8B-B14F-4D97-AF65-F5344CB8AC3E}">
        <p14:creationId xmlns:p14="http://schemas.microsoft.com/office/powerpoint/2010/main" val="41209891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0D68-3CE7-77CC-1406-B516EC3A57DC}"/>
              </a:ext>
            </a:extLst>
          </p:cNvPr>
          <p:cNvSpPr>
            <a:spLocks noGrp="1"/>
          </p:cNvSpPr>
          <p:nvPr>
            <p:ph type="title"/>
          </p:nvPr>
        </p:nvSpPr>
        <p:spPr>
          <a:xfrm>
            <a:off x="990600" y="710118"/>
            <a:ext cx="7696200" cy="89981"/>
          </a:xfrm>
        </p:spPr>
        <p:txBody>
          <a:bodyPr/>
          <a:lstStyle/>
          <a:p>
            <a:r>
              <a:rPr lang="en-US" sz="2800" dirty="0"/>
              <a:t>C.V. v. Waterford Township Board of Education​</a:t>
            </a:r>
            <a:br>
              <a:rPr lang="en-US" sz="2800" dirty="0"/>
            </a:br>
            <a:r>
              <a:rPr lang="en-US" sz="2800" dirty="0"/>
              <a:t>2022 N.J. Super. LEXIS 87​</a:t>
            </a:r>
          </a:p>
        </p:txBody>
      </p:sp>
      <p:sp>
        <p:nvSpPr>
          <p:cNvPr id="3" name="Text Placeholder 2">
            <a:extLst>
              <a:ext uri="{FF2B5EF4-FFF2-40B4-BE49-F238E27FC236}">
                <a16:creationId xmlns:a16="http://schemas.microsoft.com/office/drawing/2014/main" id="{06CD6ABB-238E-7B4F-7C6F-583F45C5C06D}"/>
              </a:ext>
            </a:extLst>
          </p:cNvPr>
          <p:cNvSpPr>
            <a:spLocks noGrp="1"/>
          </p:cNvSpPr>
          <p:nvPr>
            <p:ph type="body" idx="1"/>
          </p:nvPr>
        </p:nvSpPr>
        <p:spPr>
          <a:xfrm>
            <a:off x="1682884" y="1295400"/>
            <a:ext cx="7003915" cy="9200745"/>
          </a:xfrm>
        </p:spPr>
        <p:txBody>
          <a:bodyPr/>
          <a:lstStyle/>
          <a:p>
            <a:r>
              <a:rPr lang="en-US" sz="2800" dirty="0"/>
              <a:t>A five year old girl was sexually assaulted by a bus aide on the ride to and from school from December, 2009 until April, 2010​</a:t>
            </a:r>
          </a:p>
          <a:p>
            <a:endParaRPr lang="en-US" sz="2800" dirty="0"/>
          </a:p>
          <a:p>
            <a:r>
              <a:rPr lang="en-US" sz="2800" dirty="0"/>
              <a:t>The girl’s parents filed a complaint against the transportation company owners asserting negligence and violations of the NJ LAD (Law Against Discrimination)​</a:t>
            </a:r>
          </a:p>
          <a:p>
            <a:endParaRPr lang="en-US" dirty="0"/>
          </a:p>
          <a:p>
            <a:r>
              <a:rPr lang="en-US" dirty="0"/>
              <a:t>​</a:t>
            </a:r>
          </a:p>
        </p:txBody>
      </p:sp>
    </p:spTree>
    <p:extLst>
      <p:ext uri="{BB962C8B-B14F-4D97-AF65-F5344CB8AC3E}">
        <p14:creationId xmlns:p14="http://schemas.microsoft.com/office/powerpoint/2010/main" val="1028600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599B8-9513-0927-F99F-ADD43554E8D7}"/>
              </a:ext>
            </a:extLst>
          </p:cNvPr>
          <p:cNvSpPr>
            <a:spLocks noGrp="1"/>
          </p:cNvSpPr>
          <p:nvPr>
            <p:ph type="title"/>
          </p:nvPr>
        </p:nvSpPr>
        <p:spPr>
          <a:xfrm>
            <a:off x="990600" y="359923"/>
            <a:ext cx="7696200" cy="758758"/>
          </a:xfrm>
        </p:spPr>
        <p:txBody>
          <a:bodyPr/>
          <a:lstStyle/>
          <a:p>
            <a:r>
              <a:rPr lang="en-US" sz="2800" dirty="0"/>
              <a:t>C.V. v. Waterford Township Board of Education​</a:t>
            </a:r>
            <a:br>
              <a:rPr lang="en-US" sz="2800" dirty="0"/>
            </a:br>
            <a:r>
              <a:rPr lang="en-US" sz="2800" dirty="0"/>
              <a:t>2022 N.J. Super. LEXIS 87​</a:t>
            </a:r>
          </a:p>
        </p:txBody>
      </p:sp>
      <p:sp>
        <p:nvSpPr>
          <p:cNvPr id="3" name="Text Placeholder 2">
            <a:extLst>
              <a:ext uri="{FF2B5EF4-FFF2-40B4-BE49-F238E27FC236}">
                <a16:creationId xmlns:a16="http://schemas.microsoft.com/office/drawing/2014/main" id="{914DCD26-99B2-85A8-3B92-B880CD496994}"/>
              </a:ext>
            </a:extLst>
          </p:cNvPr>
          <p:cNvSpPr>
            <a:spLocks noGrp="1"/>
          </p:cNvSpPr>
          <p:nvPr>
            <p:ph type="body" idx="1"/>
          </p:nvPr>
        </p:nvSpPr>
        <p:spPr/>
        <p:txBody>
          <a:bodyPr/>
          <a:lstStyle/>
          <a:p>
            <a:r>
              <a:rPr lang="en-US" sz="2800" dirty="0"/>
              <a:t>The court reasoned that there is no LAD violation when there is no evidence his actions were based solely on the victim’s status as a member of a protected group​</a:t>
            </a:r>
          </a:p>
          <a:p>
            <a:endParaRPr lang="en-US" sz="2800" dirty="0"/>
          </a:p>
          <a:p>
            <a:r>
              <a:rPr lang="en-US" sz="2800" dirty="0"/>
              <a:t>There many be an LAD violation in cases similar to this, but in this particular case, no evidence of discrimination​</a:t>
            </a:r>
          </a:p>
          <a:p>
            <a:endParaRPr lang="en-US" sz="2800" dirty="0"/>
          </a:p>
          <a:p>
            <a:endParaRPr lang="en-US" sz="2800" dirty="0"/>
          </a:p>
          <a:p>
            <a:pPr marL="0" indent="0">
              <a:buNone/>
            </a:pPr>
            <a:endParaRPr lang="en-US" dirty="0"/>
          </a:p>
        </p:txBody>
      </p:sp>
    </p:spTree>
    <p:extLst>
      <p:ext uri="{BB962C8B-B14F-4D97-AF65-F5344CB8AC3E}">
        <p14:creationId xmlns:p14="http://schemas.microsoft.com/office/powerpoint/2010/main" val="2141099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73536-77FE-218F-11AC-30A6B30CEF25}"/>
              </a:ext>
            </a:extLst>
          </p:cNvPr>
          <p:cNvSpPr>
            <a:spLocks noGrp="1"/>
          </p:cNvSpPr>
          <p:nvPr>
            <p:ph type="title"/>
          </p:nvPr>
        </p:nvSpPr>
        <p:spPr>
          <a:xfrm>
            <a:off x="1126787" y="731836"/>
            <a:ext cx="7696200" cy="126629"/>
          </a:xfrm>
        </p:spPr>
        <p:txBody>
          <a:bodyPr/>
          <a:lstStyle/>
          <a:p>
            <a:r>
              <a:rPr lang="en-US" sz="2800" dirty="0"/>
              <a:t>C.V. v. Waterford Township Board of Education​</a:t>
            </a:r>
            <a:br>
              <a:rPr lang="en-US" sz="2800" dirty="0"/>
            </a:br>
            <a:r>
              <a:rPr lang="en-US" sz="2800" dirty="0"/>
              <a:t>2022 N.J. Super. LEXIS 87​</a:t>
            </a:r>
            <a:br>
              <a:rPr lang="en-US" sz="2800" dirty="0"/>
            </a:br>
            <a:endParaRPr lang="en-US" sz="2800" dirty="0"/>
          </a:p>
        </p:txBody>
      </p:sp>
      <p:sp>
        <p:nvSpPr>
          <p:cNvPr id="3" name="Text Placeholder 2">
            <a:extLst>
              <a:ext uri="{FF2B5EF4-FFF2-40B4-BE49-F238E27FC236}">
                <a16:creationId xmlns:a16="http://schemas.microsoft.com/office/drawing/2014/main" id="{B967290F-7FEC-8A4D-8F17-71ED54546150}"/>
              </a:ext>
            </a:extLst>
          </p:cNvPr>
          <p:cNvSpPr>
            <a:spLocks noGrp="1"/>
          </p:cNvSpPr>
          <p:nvPr>
            <p:ph type="body" idx="1"/>
          </p:nvPr>
        </p:nvSpPr>
        <p:spPr/>
        <p:txBody>
          <a:bodyPr/>
          <a:lstStyle/>
          <a:p>
            <a:endParaRPr lang="en-US" dirty="0"/>
          </a:p>
          <a:p>
            <a:r>
              <a:rPr lang="en-US" dirty="0"/>
              <a:t>The Appellate Division agreed with the lower court, finding no evidence of a LAD violation</a:t>
            </a:r>
          </a:p>
          <a:p>
            <a:endParaRPr lang="en-US" dirty="0"/>
          </a:p>
        </p:txBody>
      </p:sp>
    </p:spTree>
    <p:extLst>
      <p:ext uri="{BB962C8B-B14F-4D97-AF65-F5344CB8AC3E}">
        <p14:creationId xmlns:p14="http://schemas.microsoft.com/office/powerpoint/2010/main" val="36115985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F861D-EEFC-BB9D-26B8-C40DF438083E}"/>
              </a:ext>
            </a:extLst>
          </p:cNvPr>
          <p:cNvSpPr>
            <a:spLocks noGrp="1"/>
          </p:cNvSpPr>
          <p:nvPr>
            <p:ph type="title"/>
          </p:nvPr>
        </p:nvSpPr>
        <p:spPr/>
        <p:txBody>
          <a:bodyPr/>
          <a:lstStyle/>
          <a:p>
            <a:r>
              <a:rPr lang="en-US" sz="3200" dirty="0" err="1"/>
              <a:t>Parsells</a:t>
            </a:r>
            <a:r>
              <a:rPr lang="en-US" sz="3200" dirty="0"/>
              <a:t> v. Bd. of Educ. of Somerville, 2022 N.J. Super. LEXIS 81​</a:t>
            </a:r>
          </a:p>
        </p:txBody>
      </p:sp>
      <p:sp>
        <p:nvSpPr>
          <p:cNvPr id="3" name="Text Placeholder 2">
            <a:extLst>
              <a:ext uri="{FF2B5EF4-FFF2-40B4-BE49-F238E27FC236}">
                <a16:creationId xmlns:a16="http://schemas.microsoft.com/office/drawing/2014/main" id="{07E94E75-6150-F260-26ED-4A8A905AAE02}"/>
              </a:ext>
            </a:extLst>
          </p:cNvPr>
          <p:cNvSpPr>
            <a:spLocks noGrp="1"/>
          </p:cNvSpPr>
          <p:nvPr>
            <p:ph type="body" idx="1"/>
          </p:nvPr>
        </p:nvSpPr>
        <p:spPr/>
        <p:txBody>
          <a:bodyPr/>
          <a:lstStyle/>
          <a:p>
            <a:r>
              <a:rPr lang="en-US" dirty="0" err="1"/>
              <a:t>Parsells</a:t>
            </a:r>
            <a:r>
              <a:rPr lang="en-US" dirty="0"/>
              <a:t> was a tenured, full-time teacher employed by the Board who requested to be moved to a part-time position to spend time with her newborn son; eventually went on maternity leave and was later denied returning to full-time job despite tenure​</a:t>
            </a:r>
          </a:p>
          <a:p>
            <a:endParaRPr lang="en-US" dirty="0"/>
          </a:p>
        </p:txBody>
      </p:sp>
    </p:spTree>
    <p:extLst>
      <p:ext uri="{BB962C8B-B14F-4D97-AF65-F5344CB8AC3E}">
        <p14:creationId xmlns:p14="http://schemas.microsoft.com/office/powerpoint/2010/main" val="24067242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0451E-42B9-6CC0-5BA3-33E8B25CE57B}"/>
              </a:ext>
            </a:extLst>
          </p:cNvPr>
          <p:cNvSpPr>
            <a:spLocks noGrp="1"/>
          </p:cNvSpPr>
          <p:nvPr>
            <p:ph type="title"/>
          </p:nvPr>
        </p:nvSpPr>
        <p:spPr/>
        <p:txBody>
          <a:bodyPr/>
          <a:lstStyle/>
          <a:p>
            <a:r>
              <a:rPr lang="en-US" sz="3200" dirty="0" err="1"/>
              <a:t>Parsells</a:t>
            </a:r>
            <a:r>
              <a:rPr lang="en-US" sz="3200" dirty="0"/>
              <a:t> v. Bd. of Educ. of Somerville</a:t>
            </a:r>
            <a:br>
              <a:rPr lang="en-US" sz="3200" dirty="0"/>
            </a:br>
            <a:r>
              <a:rPr lang="en-US" sz="3200" dirty="0"/>
              <a:t>2022 N.J Super. LEXIS 81​</a:t>
            </a:r>
          </a:p>
        </p:txBody>
      </p:sp>
      <p:sp>
        <p:nvSpPr>
          <p:cNvPr id="3" name="Text Placeholder 2">
            <a:extLst>
              <a:ext uri="{FF2B5EF4-FFF2-40B4-BE49-F238E27FC236}">
                <a16:creationId xmlns:a16="http://schemas.microsoft.com/office/drawing/2014/main" id="{A4A9D232-2D95-0770-9DDC-22F2218B998A}"/>
              </a:ext>
            </a:extLst>
          </p:cNvPr>
          <p:cNvSpPr>
            <a:spLocks noGrp="1"/>
          </p:cNvSpPr>
          <p:nvPr>
            <p:ph type="body" idx="1"/>
          </p:nvPr>
        </p:nvSpPr>
        <p:spPr/>
        <p:txBody>
          <a:bodyPr/>
          <a:lstStyle/>
          <a:p>
            <a:r>
              <a:rPr lang="en-US" dirty="0"/>
              <a:t>Initial decision said </a:t>
            </a:r>
            <a:r>
              <a:rPr lang="en-US" dirty="0" err="1"/>
              <a:t>Parsells</a:t>
            </a:r>
            <a:r>
              <a:rPr lang="en-US" dirty="0"/>
              <a:t> voluntarily went from full-time to part-time, making her ineligible to return to full-time without interviews and being selected by the Board​</a:t>
            </a:r>
          </a:p>
          <a:p>
            <a:r>
              <a:rPr lang="en-US" dirty="0"/>
              <a:t>Commissioner found </a:t>
            </a:r>
            <a:r>
              <a:rPr lang="en-US" dirty="0" err="1"/>
              <a:t>Parsells</a:t>
            </a:r>
            <a:r>
              <a:rPr lang="en-US" dirty="0"/>
              <a:t> did not knowingly voluntarily waive right to full-time position, including salary and benefits​</a:t>
            </a:r>
          </a:p>
          <a:p>
            <a:endParaRPr lang="en-US" dirty="0"/>
          </a:p>
        </p:txBody>
      </p:sp>
    </p:spTree>
    <p:extLst>
      <p:ext uri="{BB962C8B-B14F-4D97-AF65-F5344CB8AC3E}">
        <p14:creationId xmlns:p14="http://schemas.microsoft.com/office/powerpoint/2010/main" val="3076042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2EEB4-C964-8275-C1A3-69A2A1BE638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A9A39C7-9293-200E-9650-3DEEC7537968}"/>
              </a:ext>
            </a:extLst>
          </p:cNvPr>
          <p:cNvSpPr>
            <a:spLocks noGrp="1"/>
          </p:cNvSpPr>
          <p:nvPr>
            <p:ph idx="1"/>
          </p:nvPr>
        </p:nvSpPr>
        <p:spPr/>
        <p:txBody>
          <a:bodyPr/>
          <a:lstStyle/>
          <a:p>
            <a:pPr marL="0" indent="0" algn="ctr">
              <a:buNone/>
            </a:pPr>
            <a:r>
              <a:rPr lang="en-US" sz="4800" dirty="0"/>
              <a:t>United States </a:t>
            </a:r>
          </a:p>
          <a:p>
            <a:pPr marL="0" indent="0" algn="ctr">
              <a:buNone/>
            </a:pPr>
            <a:r>
              <a:rPr lang="en-US" sz="4800" dirty="0"/>
              <a:t>Supreme Court</a:t>
            </a:r>
          </a:p>
          <a:p>
            <a:endParaRPr lang="en-US" dirty="0"/>
          </a:p>
        </p:txBody>
      </p:sp>
    </p:spTree>
    <p:extLst>
      <p:ext uri="{BB962C8B-B14F-4D97-AF65-F5344CB8AC3E}">
        <p14:creationId xmlns:p14="http://schemas.microsoft.com/office/powerpoint/2010/main" val="221506355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3D9-51F9-94AD-F960-82D81AB5D074}"/>
              </a:ext>
            </a:extLst>
          </p:cNvPr>
          <p:cNvSpPr>
            <a:spLocks noGrp="1"/>
          </p:cNvSpPr>
          <p:nvPr>
            <p:ph type="title"/>
          </p:nvPr>
        </p:nvSpPr>
        <p:spPr/>
        <p:txBody>
          <a:bodyPr/>
          <a:lstStyle/>
          <a:p>
            <a:r>
              <a:rPr lang="en-US" dirty="0"/>
              <a:t>​</a:t>
            </a:r>
            <a:br>
              <a:rPr lang="en-US" dirty="0"/>
            </a:br>
            <a:r>
              <a:rPr lang="en-US" sz="3200" dirty="0" err="1"/>
              <a:t>Parsells</a:t>
            </a:r>
            <a:r>
              <a:rPr lang="en-US" sz="3200" dirty="0"/>
              <a:t> v. Bd. of Educ. of Somerville, 2022 N.J. Super. LEXIS 81​</a:t>
            </a:r>
          </a:p>
        </p:txBody>
      </p:sp>
      <p:sp>
        <p:nvSpPr>
          <p:cNvPr id="3" name="Text Placeholder 2">
            <a:extLst>
              <a:ext uri="{FF2B5EF4-FFF2-40B4-BE49-F238E27FC236}">
                <a16:creationId xmlns:a16="http://schemas.microsoft.com/office/drawing/2014/main" id="{09889DAF-7D0F-900E-F657-F1E7F13DF988}"/>
              </a:ext>
            </a:extLst>
          </p:cNvPr>
          <p:cNvSpPr>
            <a:spLocks noGrp="1"/>
          </p:cNvSpPr>
          <p:nvPr>
            <p:ph type="body" idx="1"/>
          </p:nvPr>
        </p:nvSpPr>
        <p:spPr/>
        <p:txBody>
          <a:bodyPr/>
          <a:lstStyle/>
          <a:p>
            <a:r>
              <a:rPr lang="en-US" dirty="0"/>
              <a:t>Result: Superior Court Appellate Division agrees with Commissioner​</a:t>
            </a:r>
          </a:p>
          <a:p>
            <a:endParaRPr lang="en-US" dirty="0"/>
          </a:p>
          <a:p>
            <a:r>
              <a:rPr lang="en-US" dirty="0"/>
              <a:t>1) School boards must provide advance notice to their tenured full-time teachers that they may not get their full-time job back if they voluntarily take a part-time teaching job ​</a:t>
            </a:r>
          </a:p>
          <a:p>
            <a:endParaRPr lang="en-US" dirty="0"/>
          </a:p>
        </p:txBody>
      </p:sp>
    </p:spTree>
    <p:extLst>
      <p:ext uri="{BB962C8B-B14F-4D97-AF65-F5344CB8AC3E}">
        <p14:creationId xmlns:p14="http://schemas.microsoft.com/office/powerpoint/2010/main" val="449726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952A-E770-000F-1ACA-0B10AB0629CD}"/>
              </a:ext>
            </a:extLst>
          </p:cNvPr>
          <p:cNvSpPr>
            <a:spLocks noGrp="1"/>
          </p:cNvSpPr>
          <p:nvPr>
            <p:ph type="title"/>
          </p:nvPr>
        </p:nvSpPr>
        <p:spPr/>
        <p:txBody>
          <a:bodyPr/>
          <a:lstStyle/>
          <a:p>
            <a:r>
              <a:rPr lang="en-US" sz="3200" dirty="0" err="1"/>
              <a:t>Parsells</a:t>
            </a:r>
            <a:r>
              <a:rPr lang="en-US" sz="3200" dirty="0"/>
              <a:t> v. Bd. of Educ. of Somerville, 2022 N.J. Super. LEXIS 81​</a:t>
            </a:r>
          </a:p>
        </p:txBody>
      </p:sp>
      <p:sp>
        <p:nvSpPr>
          <p:cNvPr id="3" name="Text Placeholder 2">
            <a:extLst>
              <a:ext uri="{FF2B5EF4-FFF2-40B4-BE49-F238E27FC236}">
                <a16:creationId xmlns:a16="http://schemas.microsoft.com/office/drawing/2014/main" id="{D7BED53F-3DD2-666E-5AD1-ED64BF519788}"/>
              </a:ext>
            </a:extLst>
          </p:cNvPr>
          <p:cNvSpPr>
            <a:spLocks noGrp="1"/>
          </p:cNvSpPr>
          <p:nvPr>
            <p:ph type="body" idx="1"/>
          </p:nvPr>
        </p:nvSpPr>
        <p:spPr/>
        <p:txBody>
          <a:bodyPr/>
          <a:lstStyle/>
          <a:p>
            <a:r>
              <a:rPr lang="en-US" dirty="0"/>
              <a:t>2) The Board was best positioned to have accurate information about the consequences of a decision by a tenured full-time teacher who elected to transition to part-time employment​</a:t>
            </a:r>
          </a:p>
          <a:p>
            <a:r>
              <a:rPr lang="en-US" dirty="0"/>
              <a:t>3) Tenured full-time teachers, a class of employee with substantial protections under the Tenure Act, were entitled to advance notice​</a:t>
            </a:r>
          </a:p>
          <a:p>
            <a:endParaRPr lang="en-US" dirty="0"/>
          </a:p>
        </p:txBody>
      </p:sp>
    </p:spTree>
    <p:extLst>
      <p:ext uri="{BB962C8B-B14F-4D97-AF65-F5344CB8AC3E}">
        <p14:creationId xmlns:p14="http://schemas.microsoft.com/office/powerpoint/2010/main" val="2460944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COMMISSIONER OF EDUCATION</a:t>
            </a:r>
          </a:p>
          <a:p>
            <a:pPr marL="0" indent="0" algn="ctr">
              <a:buNone/>
            </a:pPr>
            <a:r>
              <a:rPr lang="en-US" dirty="0"/>
              <a:t>DECISIONS</a:t>
            </a:r>
          </a:p>
        </p:txBody>
      </p:sp>
    </p:spTree>
    <p:extLst>
      <p:ext uri="{BB962C8B-B14F-4D97-AF65-F5344CB8AC3E}">
        <p14:creationId xmlns:p14="http://schemas.microsoft.com/office/powerpoint/2010/main" val="39666228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78CD-CD0C-5FAB-D230-599C166766AC}"/>
              </a:ext>
            </a:extLst>
          </p:cNvPr>
          <p:cNvSpPr>
            <a:spLocks noGrp="1"/>
          </p:cNvSpPr>
          <p:nvPr>
            <p:ph type="title"/>
          </p:nvPr>
        </p:nvSpPr>
        <p:spPr/>
        <p:txBody>
          <a:bodyPr/>
          <a:lstStyle/>
          <a:p>
            <a:r>
              <a:rPr lang="en-US" dirty="0"/>
              <a:t>Van </a:t>
            </a:r>
            <a:r>
              <a:rPr lang="en-US" dirty="0" err="1"/>
              <a:t>Syckle</a:t>
            </a:r>
            <a:r>
              <a:rPr lang="en-US" dirty="0"/>
              <a:t> v. BOE of West Essex Regional School District</a:t>
            </a:r>
          </a:p>
        </p:txBody>
      </p:sp>
      <p:sp>
        <p:nvSpPr>
          <p:cNvPr id="3" name="Content Placeholder 2">
            <a:extLst>
              <a:ext uri="{FF2B5EF4-FFF2-40B4-BE49-F238E27FC236}">
                <a16:creationId xmlns:a16="http://schemas.microsoft.com/office/drawing/2014/main" id="{162BB9E9-30D2-4521-DE4B-302B5F229669}"/>
              </a:ext>
            </a:extLst>
          </p:cNvPr>
          <p:cNvSpPr>
            <a:spLocks noGrp="1"/>
          </p:cNvSpPr>
          <p:nvPr>
            <p:ph idx="1"/>
          </p:nvPr>
        </p:nvSpPr>
        <p:spPr/>
        <p:txBody>
          <a:bodyPr/>
          <a:lstStyle/>
          <a:p>
            <a:r>
              <a:rPr lang="en-US" dirty="0"/>
              <a:t>June 23, 2022 – Commissioner of Education affirmed BOE and ALJ’s decision – Dismissed petition</a:t>
            </a:r>
          </a:p>
          <a:p>
            <a:r>
              <a:rPr lang="en-US" dirty="0"/>
              <a:t>Does N.J.S.A. 18A:16-16 require school district to provide health insurance to retirees.</a:t>
            </a:r>
          </a:p>
          <a:p>
            <a:r>
              <a:rPr lang="en-US" dirty="0"/>
              <a:t>No. It “may” but does not have to. </a:t>
            </a:r>
          </a:p>
          <a:p>
            <a:r>
              <a:rPr lang="en-US" dirty="0"/>
              <a:t>If it does, it must follow N.J.S.A. 18A:16-18 and -19</a:t>
            </a:r>
          </a:p>
          <a:p>
            <a:endParaRPr lang="en-US" dirty="0"/>
          </a:p>
        </p:txBody>
      </p:sp>
    </p:spTree>
    <p:extLst>
      <p:ext uri="{BB962C8B-B14F-4D97-AF65-F5344CB8AC3E}">
        <p14:creationId xmlns:p14="http://schemas.microsoft.com/office/powerpoint/2010/main" val="76009753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78CD-CD0C-5FAB-D230-599C166766AC}"/>
              </a:ext>
            </a:extLst>
          </p:cNvPr>
          <p:cNvSpPr>
            <a:spLocks noGrp="1"/>
          </p:cNvSpPr>
          <p:nvPr>
            <p:ph type="title"/>
          </p:nvPr>
        </p:nvSpPr>
        <p:spPr/>
        <p:txBody>
          <a:bodyPr/>
          <a:lstStyle/>
          <a:p>
            <a:r>
              <a:rPr lang="en-US" dirty="0"/>
              <a:t>Van </a:t>
            </a:r>
            <a:r>
              <a:rPr lang="en-US" dirty="0" err="1"/>
              <a:t>Syckle</a:t>
            </a:r>
            <a:r>
              <a:rPr lang="en-US" dirty="0"/>
              <a:t> v. BOE of West Essex Regional School District</a:t>
            </a:r>
          </a:p>
        </p:txBody>
      </p:sp>
      <p:sp>
        <p:nvSpPr>
          <p:cNvPr id="3" name="Content Placeholder 2">
            <a:extLst>
              <a:ext uri="{FF2B5EF4-FFF2-40B4-BE49-F238E27FC236}">
                <a16:creationId xmlns:a16="http://schemas.microsoft.com/office/drawing/2014/main" id="{162BB9E9-30D2-4521-DE4B-302B5F229669}"/>
              </a:ext>
            </a:extLst>
          </p:cNvPr>
          <p:cNvSpPr>
            <a:spLocks noGrp="1"/>
          </p:cNvSpPr>
          <p:nvPr>
            <p:ph idx="1"/>
          </p:nvPr>
        </p:nvSpPr>
        <p:spPr/>
        <p:txBody>
          <a:bodyPr/>
          <a:lstStyle/>
          <a:p>
            <a:r>
              <a:rPr lang="en-US" dirty="0"/>
              <a:t>No. It “may” but does not have to. </a:t>
            </a:r>
          </a:p>
          <a:p>
            <a:r>
              <a:rPr lang="en-US" dirty="0"/>
              <a:t>If it does, it must follow N.J.S.A. 18A:16-18 and -19</a:t>
            </a:r>
          </a:p>
          <a:p>
            <a:r>
              <a:rPr lang="en-US" dirty="0"/>
              <a:t>Look to the Collective Bargaining Agreement</a:t>
            </a:r>
          </a:p>
          <a:p>
            <a:endParaRPr lang="en-US" dirty="0"/>
          </a:p>
        </p:txBody>
      </p:sp>
    </p:spTree>
    <p:extLst>
      <p:ext uri="{BB962C8B-B14F-4D97-AF65-F5344CB8AC3E}">
        <p14:creationId xmlns:p14="http://schemas.microsoft.com/office/powerpoint/2010/main" val="138849193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5037F-7D04-32DD-EC55-9BC134B4DB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58060D5-3E8B-41A8-324D-85FB916F7D67}"/>
              </a:ext>
            </a:extLst>
          </p:cNvPr>
          <p:cNvSpPr>
            <a:spLocks noGrp="1"/>
          </p:cNvSpPr>
          <p:nvPr>
            <p:ph idx="1"/>
          </p:nvPr>
        </p:nvSpPr>
        <p:spPr/>
        <p:txBody>
          <a:bodyPr/>
          <a:lstStyle/>
          <a:p>
            <a:pPr marL="0" indent="0" algn="ctr">
              <a:buNone/>
            </a:pPr>
            <a:r>
              <a:rPr lang="en-US" dirty="0"/>
              <a:t>Teach NJ Decisions</a:t>
            </a:r>
          </a:p>
        </p:txBody>
      </p:sp>
    </p:spTree>
    <p:extLst>
      <p:ext uri="{BB962C8B-B14F-4D97-AF65-F5344CB8AC3E}">
        <p14:creationId xmlns:p14="http://schemas.microsoft.com/office/powerpoint/2010/main" val="213915952"/>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C13F-098C-70BE-4076-3953FD72EC6D}"/>
              </a:ext>
            </a:extLst>
          </p:cNvPr>
          <p:cNvSpPr>
            <a:spLocks noGrp="1"/>
          </p:cNvSpPr>
          <p:nvPr>
            <p:ph type="title"/>
          </p:nvPr>
        </p:nvSpPr>
        <p:spPr/>
        <p:txBody>
          <a:bodyPr/>
          <a:lstStyle/>
          <a:p>
            <a:br>
              <a:rPr lang="en-US" dirty="0"/>
            </a:br>
            <a:br>
              <a:rPr lang="en-US" dirty="0"/>
            </a:br>
            <a:r>
              <a:rPr lang="en-US" dirty="0"/>
              <a:t>I/M/O Tenure Charges Roselle Borough BOE and </a:t>
            </a:r>
            <a:r>
              <a:rPr lang="en-US" dirty="0" err="1"/>
              <a:t>Lovena</a:t>
            </a:r>
            <a:r>
              <a:rPr lang="en-US" dirty="0"/>
              <a:t> Batts Teacher</a:t>
            </a:r>
          </a:p>
        </p:txBody>
      </p:sp>
      <p:sp>
        <p:nvSpPr>
          <p:cNvPr id="3" name="Content Placeholder 2">
            <a:extLst>
              <a:ext uri="{FF2B5EF4-FFF2-40B4-BE49-F238E27FC236}">
                <a16:creationId xmlns:a16="http://schemas.microsoft.com/office/drawing/2014/main" id="{F8ED824B-3FE4-A5DC-CF64-E6763195C8FB}"/>
              </a:ext>
            </a:extLst>
          </p:cNvPr>
          <p:cNvSpPr>
            <a:spLocks noGrp="1"/>
          </p:cNvSpPr>
          <p:nvPr>
            <p:ph idx="1"/>
          </p:nvPr>
        </p:nvSpPr>
        <p:spPr/>
        <p:txBody>
          <a:bodyPr/>
          <a:lstStyle/>
          <a:p>
            <a:endParaRPr lang="en-US" dirty="0"/>
          </a:p>
          <a:p>
            <a:r>
              <a:rPr lang="en-US" dirty="0"/>
              <a:t>Board brought tenure charges against teacher for incapacity – due to chronic and excessive absenteeism and failure to establish her ability to be able to return to work.  Also charged with other just cause for failure to provide medical documentation and communicate with the district</a:t>
            </a:r>
          </a:p>
        </p:txBody>
      </p:sp>
    </p:spTree>
    <p:extLst>
      <p:ext uri="{BB962C8B-B14F-4D97-AF65-F5344CB8AC3E}">
        <p14:creationId xmlns:p14="http://schemas.microsoft.com/office/powerpoint/2010/main" val="260381921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3C13F-098C-70BE-4076-3953FD72EC6D}"/>
              </a:ext>
            </a:extLst>
          </p:cNvPr>
          <p:cNvSpPr>
            <a:spLocks noGrp="1"/>
          </p:cNvSpPr>
          <p:nvPr>
            <p:ph type="title"/>
          </p:nvPr>
        </p:nvSpPr>
        <p:spPr/>
        <p:txBody>
          <a:bodyPr/>
          <a:lstStyle/>
          <a:p>
            <a:br>
              <a:rPr lang="en-US" dirty="0"/>
            </a:br>
            <a:br>
              <a:rPr lang="en-US" dirty="0"/>
            </a:br>
            <a:r>
              <a:rPr lang="en-US" dirty="0"/>
              <a:t>I/M/O Tenure Charges Roselle Borough BOE and </a:t>
            </a:r>
            <a:r>
              <a:rPr lang="en-US" dirty="0" err="1"/>
              <a:t>Lovena</a:t>
            </a:r>
            <a:r>
              <a:rPr lang="en-US" dirty="0"/>
              <a:t> Batts Teacher</a:t>
            </a:r>
          </a:p>
        </p:txBody>
      </p:sp>
      <p:sp>
        <p:nvSpPr>
          <p:cNvPr id="3" name="Content Placeholder 2">
            <a:extLst>
              <a:ext uri="{FF2B5EF4-FFF2-40B4-BE49-F238E27FC236}">
                <a16:creationId xmlns:a16="http://schemas.microsoft.com/office/drawing/2014/main" id="{F8ED824B-3FE4-A5DC-CF64-E6763195C8FB}"/>
              </a:ext>
            </a:extLst>
          </p:cNvPr>
          <p:cNvSpPr>
            <a:spLocks noGrp="1"/>
          </p:cNvSpPr>
          <p:nvPr>
            <p:ph idx="1"/>
          </p:nvPr>
        </p:nvSpPr>
        <p:spPr/>
        <p:txBody>
          <a:bodyPr/>
          <a:lstStyle/>
          <a:p>
            <a:endParaRPr lang="en-US" dirty="0"/>
          </a:p>
          <a:p>
            <a:r>
              <a:rPr lang="en-US" dirty="0"/>
              <a:t>400 days absent alleged by the board </a:t>
            </a:r>
          </a:p>
          <a:p>
            <a:r>
              <a:rPr lang="en-US" dirty="0"/>
              <a:t>117 days absent alleged by respondent</a:t>
            </a:r>
          </a:p>
          <a:p>
            <a:r>
              <a:rPr lang="en-US" dirty="0"/>
              <a:t>Disputes over communications and district’s lack of response. </a:t>
            </a:r>
          </a:p>
          <a:p>
            <a:r>
              <a:rPr lang="en-US" dirty="0"/>
              <a:t>District’s failure to warn about tenure charges.  Cutting off health insurance is not a sufficient warning.</a:t>
            </a:r>
          </a:p>
          <a:p>
            <a:pPr marL="0" indent="0">
              <a:buNone/>
            </a:pPr>
            <a:endParaRPr lang="en-US" dirty="0"/>
          </a:p>
        </p:txBody>
      </p:sp>
    </p:spTree>
    <p:extLst>
      <p:ext uri="{BB962C8B-B14F-4D97-AF65-F5344CB8AC3E}">
        <p14:creationId xmlns:p14="http://schemas.microsoft.com/office/powerpoint/2010/main" val="12764013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0EE4-523B-4237-B7D9-222805A4881D}"/>
              </a:ext>
            </a:extLst>
          </p:cNvPr>
          <p:cNvSpPr>
            <a:spLocks noGrp="1"/>
          </p:cNvSpPr>
          <p:nvPr>
            <p:ph type="title"/>
          </p:nvPr>
        </p:nvSpPr>
        <p:spPr/>
        <p:txBody>
          <a:bodyPr/>
          <a:lstStyle/>
          <a:p>
            <a:br>
              <a:rPr lang="en-US" dirty="0"/>
            </a:br>
            <a:br>
              <a:rPr lang="en-US" dirty="0"/>
            </a:br>
            <a:r>
              <a:rPr lang="en-US" dirty="0"/>
              <a:t>I/M/O Tenure Charges Roselle Borough BOE and </a:t>
            </a:r>
            <a:r>
              <a:rPr lang="en-US" dirty="0" err="1"/>
              <a:t>Lovena</a:t>
            </a:r>
            <a:r>
              <a:rPr lang="en-US" dirty="0"/>
              <a:t> Batts Teacher</a:t>
            </a:r>
          </a:p>
        </p:txBody>
      </p:sp>
      <p:sp>
        <p:nvSpPr>
          <p:cNvPr id="3" name="Content Placeholder 2">
            <a:extLst>
              <a:ext uri="{FF2B5EF4-FFF2-40B4-BE49-F238E27FC236}">
                <a16:creationId xmlns:a16="http://schemas.microsoft.com/office/drawing/2014/main" id="{B4B086DC-0ADF-C279-6428-2044EC1C8984}"/>
              </a:ext>
            </a:extLst>
          </p:cNvPr>
          <p:cNvSpPr>
            <a:spLocks noGrp="1"/>
          </p:cNvSpPr>
          <p:nvPr>
            <p:ph idx="1"/>
          </p:nvPr>
        </p:nvSpPr>
        <p:spPr>
          <a:xfrm>
            <a:off x="990600" y="1295400"/>
            <a:ext cx="7696200" cy="8266889"/>
          </a:xfrm>
        </p:spPr>
        <p:txBody>
          <a:bodyPr/>
          <a:lstStyle/>
          <a:p>
            <a:endParaRPr lang="en-US" dirty="0"/>
          </a:p>
          <a:p>
            <a:r>
              <a:rPr lang="en-US" dirty="0"/>
              <a:t>No Disciplinary History</a:t>
            </a:r>
          </a:p>
          <a:p>
            <a:r>
              <a:rPr lang="en-US" dirty="0"/>
              <a:t>20 years of exemplary service including glowing evaluations and awards. </a:t>
            </a:r>
          </a:p>
          <a:p>
            <a:r>
              <a:rPr lang="en-US" dirty="0"/>
              <a:t>No progressive discipline</a:t>
            </a:r>
          </a:p>
          <a:p>
            <a:r>
              <a:rPr lang="en-US" dirty="0"/>
              <a:t>Never asked if she needed accommodations</a:t>
            </a:r>
          </a:p>
          <a:p>
            <a:r>
              <a:rPr lang="en-US" dirty="0"/>
              <a:t>Full reinstatement and Back pay to September 1, 2019</a:t>
            </a:r>
          </a:p>
        </p:txBody>
      </p:sp>
    </p:spTree>
    <p:extLst>
      <p:ext uri="{BB962C8B-B14F-4D97-AF65-F5344CB8AC3E}">
        <p14:creationId xmlns:p14="http://schemas.microsoft.com/office/powerpoint/2010/main" val="284721358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8961-89E7-B4B5-8A6B-9AA0DB251CB1}"/>
              </a:ext>
            </a:extLst>
          </p:cNvPr>
          <p:cNvSpPr>
            <a:spLocks noGrp="1"/>
          </p:cNvSpPr>
          <p:nvPr>
            <p:ph type="title"/>
          </p:nvPr>
        </p:nvSpPr>
        <p:spPr/>
        <p:txBody>
          <a:bodyPr/>
          <a:lstStyle/>
          <a:p>
            <a:r>
              <a:rPr lang="en-US" dirty="0"/>
              <a:t>I/M/O Tenure Hearing </a:t>
            </a:r>
            <a:r>
              <a:rPr lang="en-US" dirty="0" err="1"/>
              <a:t>Bellevile</a:t>
            </a:r>
            <a:r>
              <a:rPr lang="en-US" dirty="0"/>
              <a:t> BOE </a:t>
            </a:r>
            <a:r>
              <a:rPr lang="en-US" dirty="0" err="1"/>
              <a:t>v.Lopez</a:t>
            </a:r>
            <a:r>
              <a:rPr lang="en-US" dirty="0"/>
              <a:t> and Johns </a:t>
            </a:r>
          </a:p>
        </p:txBody>
      </p:sp>
      <p:sp>
        <p:nvSpPr>
          <p:cNvPr id="3" name="Content Placeholder 2">
            <a:extLst>
              <a:ext uri="{FF2B5EF4-FFF2-40B4-BE49-F238E27FC236}">
                <a16:creationId xmlns:a16="http://schemas.microsoft.com/office/drawing/2014/main" id="{B5A4CB6A-1744-8A35-4569-5FA2370E9DB2}"/>
              </a:ext>
            </a:extLst>
          </p:cNvPr>
          <p:cNvSpPr>
            <a:spLocks noGrp="1"/>
          </p:cNvSpPr>
          <p:nvPr>
            <p:ph idx="1"/>
          </p:nvPr>
        </p:nvSpPr>
        <p:spPr/>
        <p:txBody>
          <a:bodyPr/>
          <a:lstStyle/>
          <a:p>
            <a:r>
              <a:rPr lang="en-US" dirty="0"/>
              <a:t>Tenured Custodians – removed for leaving daily approximately 1 hour and 15 minutes early (assigned hours 3 – 11:30 – leaving at 10:15)</a:t>
            </a:r>
          </a:p>
          <a:p>
            <a:r>
              <a:rPr lang="en-US" dirty="0"/>
              <a:t>District Sought Removal</a:t>
            </a:r>
          </a:p>
          <a:p>
            <a:r>
              <a:rPr lang="en-US" dirty="0"/>
              <a:t>Failure to Follow Procedures; Theft by Deception; Unjust Enrichment; Breach of Contract; Endangerment; Pattern of Misbehavior</a:t>
            </a:r>
          </a:p>
          <a:p>
            <a:endParaRPr lang="en-US" dirty="0"/>
          </a:p>
        </p:txBody>
      </p:sp>
    </p:spTree>
    <p:extLst>
      <p:ext uri="{BB962C8B-B14F-4D97-AF65-F5344CB8AC3E}">
        <p14:creationId xmlns:p14="http://schemas.microsoft.com/office/powerpoint/2010/main" val="248572498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00C17-FEBD-70E9-FFFB-4EA3342F4B71}"/>
              </a:ext>
            </a:extLst>
          </p:cNvPr>
          <p:cNvSpPr>
            <a:spLocks noGrp="1"/>
          </p:cNvSpPr>
          <p:nvPr>
            <p:ph type="title"/>
          </p:nvPr>
        </p:nvSpPr>
        <p:spPr/>
        <p:txBody>
          <a:bodyPr/>
          <a:lstStyle/>
          <a:p>
            <a:r>
              <a:rPr lang="en-US" i="0" u="none" strike="noStrike" dirty="0">
                <a:solidFill>
                  <a:srgbClr val="C00000"/>
                </a:solidFill>
                <a:effectLst/>
                <a:latin typeface="Calibri Light" panose="020F0302020204030204" pitchFamily="34" charset="0"/>
              </a:rPr>
              <a:t>Carson v. Makin</a:t>
            </a:r>
            <a:r>
              <a:rPr lang="en-US" i="0" dirty="0">
                <a:solidFill>
                  <a:srgbClr val="C00000"/>
                </a:solidFill>
                <a:effectLst/>
                <a:latin typeface="Calibri Light" panose="020F0302020204030204" pitchFamily="34" charset="0"/>
              </a:rPr>
              <a:t>​</a:t>
            </a:r>
            <a:br>
              <a:rPr lang="en-US" i="0" dirty="0">
                <a:solidFill>
                  <a:srgbClr val="C00000"/>
                </a:solidFill>
                <a:effectLst/>
                <a:latin typeface="Calibri Light" panose="020F0302020204030204" pitchFamily="34" charset="0"/>
              </a:rPr>
            </a:br>
            <a:r>
              <a:rPr lang="en-US" i="0" u="none" strike="noStrike" dirty="0">
                <a:solidFill>
                  <a:srgbClr val="C00000"/>
                </a:solidFill>
                <a:effectLst/>
                <a:latin typeface="Calibri Light" panose="020F0302020204030204" pitchFamily="34" charset="0"/>
              </a:rPr>
              <a:t> 142 S. Ct. 1987 (2022)</a:t>
            </a:r>
            <a:r>
              <a:rPr lang="en-US" i="0" dirty="0">
                <a:solidFill>
                  <a:srgbClr val="C00000"/>
                </a:solidFill>
                <a:effectLst/>
                <a:latin typeface="Calibri Light" panose="020F0302020204030204" pitchFamily="34" charset="0"/>
              </a:rPr>
              <a:t>​</a:t>
            </a:r>
            <a:endParaRPr lang="en-US" dirty="0">
              <a:solidFill>
                <a:srgbClr val="C00000"/>
              </a:solidFill>
            </a:endParaRPr>
          </a:p>
        </p:txBody>
      </p:sp>
      <p:sp>
        <p:nvSpPr>
          <p:cNvPr id="3" name="Content Placeholder 2">
            <a:extLst>
              <a:ext uri="{FF2B5EF4-FFF2-40B4-BE49-F238E27FC236}">
                <a16:creationId xmlns:a16="http://schemas.microsoft.com/office/drawing/2014/main" id="{06953CD8-959C-03B6-B119-0149AE4DA058}"/>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dirty="0">
                <a:solidFill>
                  <a:schemeClr val="accent2"/>
                </a:solidFill>
                <a:effectLst/>
                <a:latin typeface="lato" panose="020F0502020204030203" pitchFamily="34" charset="0"/>
              </a:rPr>
              <a:t>Maine offers program for parents to receive tuition assistance when their school district does not provide a public secondary school of their own</a:t>
            </a:r>
            <a:r>
              <a:rPr lang="en-US" b="0" i="0" dirty="0">
                <a:solidFill>
                  <a:schemeClr val="accent2"/>
                </a:solidFill>
                <a:effectLst/>
                <a:latin typeface="lato" panose="020F0502020204030203" pitchFamily="34" charset="0"/>
              </a:rPr>
              <a:t>​</a:t>
            </a:r>
            <a:endParaRPr lang="en-US" b="0" i="0" dirty="0">
              <a:solidFill>
                <a:schemeClr val="accent2"/>
              </a:solidFill>
              <a:effectLst/>
              <a:latin typeface="Arial" panose="020B0604020202020204" pitchFamily="34" charset="0"/>
            </a:endParaRPr>
          </a:p>
          <a:p>
            <a:pPr algn="l" rtl="0" fontAlgn="base">
              <a:buFont typeface="Arial" panose="020B0604020202020204" pitchFamily="34" charset="0"/>
              <a:buChar char="•"/>
            </a:pPr>
            <a:endParaRPr lang="en-US" dirty="0">
              <a:solidFill>
                <a:schemeClr val="accent2"/>
              </a:solidFill>
              <a:latin typeface="lato" panose="020F0502020204030203" pitchFamily="34" charset="0"/>
            </a:endParaRPr>
          </a:p>
          <a:p>
            <a:pPr algn="l" rtl="0" fontAlgn="base">
              <a:buFont typeface="Arial" panose="020B0604020202020204" pitchFamily="34" charset="0"/>
              <a:buChar char="•"/>
            </a:pPr>
            <a:r>
              <a:rPr lang="en-US" b="0" i="0" u="none" strike="noStrike" dirty="0">
                <a:solidFill>
                  <a:schemeClr val="accent2"/>
                </a:solidFill>
                <a:effectLst/>
                <a:latin typeface="lato" panose="020F0502020204030203" pitchFamily="34" charset="0"/>
              </a:rPr>
              <a:t>Maine law said selected secondary school could not be religiously affiliated</a:t>
            </a:r>
            <a:r>
              <a:rPr lang="en-US" b="0" i="0" dirty="0">
                <a:solidFill>
                  <a:schemeClr val="accent2"/>
                </a:solidFill>
                <a:effectLst/>
                <a:latin typeface="lato" panose="020F0502020204030203" pitchFamily="34" charset="0"/>
              </a:rPr>
              <a:t>​</a:t>
            </a:r>
            <a:endParaRPr lang="en-US" b="0" i="0" dirty="0">
              <a:solidFill>
                <a:schemeClr val="accent2"/>
              </a:solidFill>
              <a:effectLst/>
              <a:latin typeface="Arial" panose="020B0604020202020204" pitchFamily="34" charset="0"/>
            </a:endParaRPr>
          </a:p>
          <a:p>
            <a:pPr marL="0" indent="0" algn="l" rtl="0" fontAlgn="base">
              <a:buNone/>
            </a:pPr>
            <a:endParaRPr lang="en-US" b="0" i="0" dirty="0">
              <a:solidFill>
                <a:schemeClr val="accent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12110255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8961-89E7-B4B5-8A6B-9AA0DB251CB1}"/>
              </a:ext>
            </a:extLst>
          </p:cNvPr>
          <p:cNvSpPr>
            <a:spLocks noGrp="1"/>
          </p:cNvSpPr>
          <p:nvPr>
            <p:ph type="title"/>
          </p:nvPr>
        </p:nvSpPr>
        <p:spPr/>
        <p:txBody>
          <a:bodyPr/>
          <a:lstStyle/>
          <a:p>
            <a:r>
              <a:rPr lang="en-US" dirty="0"/>
              <a:t>I/M/O Tenure Hearing </a:t>
            </a:r>
            <a:r>
              <a:rPr lang="en-US" dirty="0" err="1"/>
              <a:t>Bellevile</a:t>
            </a:r>
            <a:r>
              <a:rPr lang="en-US" dirty="0"/>
              <a:t> BOE </a:t>
            </a:r>
            <a:r>
              <a:rPr lang="en-US" dirty="0" err="1"/>
              <a:t>v.Lopez</a:t>
            </a:r>
            <a:r>
              <a:rPr lang="en-US" dirty="0"/>
              <a:t> and Johns </a:t>
            </a:r>
          </a:p>
        </p:txBody>
      </p:sp>
      <p:sp>
        <p:nvSpPr>
          <p:cNvPr id="3" name="Content Placeholder 2">
            <a:extLst>
              <a:ext uri="{FF2B5EF4-FFF2-40B4-BE49-F238E27FC236}">
                <a16:creationId xmlns:a16="http://schemas.microsoft.com/office/drawing/2014/main" id="{B5A4CB6A-1744-8A35-4569-5FA2370E9DB2}"/>
              </a:ext>
            </a:extLst>
          </p:cNvPr>
          <p:cNvSpPr>
            <a:spLocks noGrp="1"/>
          </p:cNvSpPr>
          <p:nvPr>
            <p:ph idx="1"/>
          </p:nvPr>
        </p:nvSpPr>
        <p:spPr/>
        <p:txBody>
          <a:bodyPr/>
          <a:lstStyle/>
          <a:p>
            <a:r>
              <a:rPr lang="en-US" dirty="0"/>
              <a:t>Misunderstanding over whether another employee told them to leave when work was done for safety reasons and if he had the authority to do so.</a:t>
            </a:r>
          </a:p>
          <a:p>
            <a:r>
              <a:rPr lang="en-US" dirty="0"/>
              <a:t>Both reinstated but given unpaid suspension. While serious, not enough to warrant removal. </a:t>
            </a:r>
          </a:p>
          <a:p>
            <a:r>
              <a:rPr lang="en-US" dirty="0"/>
              <a:t>April 18, 2022</a:t>
            </a:r>
          </a:p>
        </p:txBody>
      </p:sp>
    </p:spTree>
    <p:extLst>
      <p:ext uri="{BB962C8B-B14F-4D97-AF65-F5344CB8AC3E}">
        <p14:creationId xmlns:p14="http://schemas.microsoft.com/office/powerpoint/2010/main" val="11717648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D8F04-11E3-4EAA-C65F-B6082AAF2082}"/>
              </a:ext>
            </a:extLst>
          </p:cNvPr>
          <p:cNvSpPr>
            <a:spLocks noGrp="1"/>
          </p:cNvSpPr>
          <p:nvPr>
            <p:ph type="title"/>
          </p:nvPr>
        </p:nvSpPr>
        <p:spPr/>
        <p:txBody>
          <a:bodyPr/>
          <a:lstStyle/>
          <a:p>
            <a:r>
              <a:rPr lang="en-US" dirty="0"/>
              <a:t>Title IX – Stay Tuned</a:t>
            </a:r>
          </a:p>
        </p:txBody>
      </p:sp>
      <p:sp>
        <p:nvSpPr>
          <p:cNvPr id="3" name="Content Placeholder 2">
            <a:extLst>
              <a:ext uri="{FF2B5EF4-FFF2-40B4-BE49-F238E27FC236}">
                <a16:creationId xmlns:a16="http://schemas.microsoft.com/office/drawing/2014/main" id="{16A90199-FD26-B8B0-7281-0B9F24D1211A}"/>
              </a:ext>
            </a:extLst>
          </p:cNvPr>
          <p:cNvSpPr>
            <a:spLocks noGrp="1"/>
          </p:cNvSpPr>
          <p:nvPr>
            <p:ph idx="1"/>
          </p:nvPr>
        </p:nvSpPr>
        <p:spPr/>
        <p:txBody>
          <a:bodyPr/>
          <a:lstStyle/>
          <a:p>
            <a:r>
              <a:rPr lang="en-US" dirty="0"/>
              <a:t>Title IX Regulations – Announced June 23, 2022 on the 50</a:t>
            </a:r>
            <a:r>
              <a:rPr lang="en-US" baseline="30000" dirty="0"/>
              <a:t>th</a:t>
            </a:r>
            <a:r>
              <a:rPr lang="en-US" dirty="0"/>
              <a:t> Anniversary of Title IX.</a:t>
            </a:r>
          </a:p>
          <a:p>
            <a:r>
              <a:rPr lang="en-US" dirty="0"/>
              <a:t>700 Pages. </a:t>
            </a:r>
          </a:p>
          <a:p>
            <a:r>
              <a:rPr lang="en-US" dirty="0"/>
              <a:t>USDOE Resources </a:t>
            </a:r>
          </a:p>
          <a:p>
            <a:r>
              <a:rPr lang="en-US" dirty="0"/>
              <a:t>NJSBA School Board Notes</a:t>
            </a:r>
          </a:p>
          <a:p>
            <a:r>
              <a:rPr lang="en-US" dirty="0"/>
              <a:t>Kindler and Gentler</a:t>
            </a:r>
          </a:p>
          <a:p>
            <a:pPr marL="0" indent="0">
              <a:buNone/>
            </a:pPr>
            <a:endParaRPr lang="en-US" dirty="0"/>
          </a:p>
        </p:txBody>
      </p:sp>
    </p:spTree>
    <p:extLst>
      <p:ext uri="{BB962C8B-B14F-4D97-AF65-F5344CB8AC3E}">
        <p14:creationId xmlns:p14="http://schemas.microsoft.com/office/powerpoint/2010/main" val="124950138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7860-B48D-F981-014E-896E4E7203EE}"/>
              </a:ext>
            </a:extLst>
          </p:cNvPr>
          <p:cNvSpPr>
            <a:spLocks noGrp="1"/>
          </p:cNvSpPr>
          <p:nvPr>
            <p:ph type="title"/>
          </p:nvPr>
        </p:nvSpPr>
        <p:spPr/>
        <p:txBody>
          <a:bodyPr/>
          <a:lstStyle/>
          <a:p>
            <a:r>
              <a:rPr lang="en-US" dirty="0"/>
              <a:t>Title IX – Stay Tuned</a:t>
            </a:r>
          </a:p>
        </p:txBody>
      </p:sp>
      <p:sp>
        <p:nvSpPr>
          <p:cNvPr id="3" name="Content Placeholder 2">
            <a:extLst>
              <a:ext uri="{FF2B5EF4-FFF2-40B4-BE49-F238E27FC236}">
                <a16:creationId xmlns:a16="http://schemas.microsoft.com/office/drawing/2014/main" id="{C33844D6-E661-0FCE-D58D-114E75771968}"/>
              </a:ext>
            </a:extLst>
          </p:cNvPr>
          <p:cNvSpPr>
            <a:spLocks noGrp="1"/>
          </p:cNvSpPr>
          <p:nvPr>
            <p:ph idx="1"/>
          </p:nvPr>
        </p:nvSpPr>
        <p:spPr/>
        <p:txBody>
          <a:bodyPr/>
          <a:lstStyle/>
          <a:p>
            <a:r>
              <a:rPr lang="en-US" dirty="0"/>
              <a:t>Less Litigious more focused on services and remedies than strict evidence rules, etc.</a:t>
            </a:r>
          </a:p>
          <a:p>
            <a:r>
              <a:rPr lang="en-US" dirty="0"/>
              <a:t>Potential change in the definition….Severe or Pervasive….not both….increase in claims and violation substantiations</a:t>
            </a:r>
          </a:p>
          <a:p>
            <a:endParaRPr lang="en-US" dirty="0"/>
          </a:p>
        </p:txBody>
      </p:sp>
    </p:spTree>
    <p:extLst>
      <p:ext uri="{BB962C8B-B14F-4D97-AF65-F5344CB8AC3E}">
        <p14:creationId xmlns:p14="http://schemas.microsoft.com/office/powerpoint/2010/main" val="75813529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7860-B48D-F981-014E-896E4E7203EE}"/>
              </a:ext>
            </a:extLst>
          </p:cNvPr>
          <p:cNvSpPr>
            <a:spLocks noGrp="1"/>
          </p:cNvSpPr>
          <p:nvPr>
            <p:ph type="title"/>
          </p:nvPr>
        </p:nvSpPr>
        <p:spPr/>
        <p:txBody>
          <a:bodyPr/>
          <a:lstStyle/>
          <a:p>
            <a:r>
              <a:rPr lang="en-US" dirty="0"/>
              <a:t>Title IX – Stay Tuned</a:t>
            </a:r>
          </a:p>
        </p:txBody>
      </p:sp>
      <p:sp>
        <p:nvSpPr>
          <p:cNvPr id="3" name="Content Placeholder 2">
            <a:extLst>
              <a:ext uri="{FF2B5EF4-FFF2-40B4-BE49-F238E27FC236}">
                <a16:creationId xmlns:a16="http://schemas.microsoft.com/office/drawing/2014/main" id="{C33844D6-E661-0FCE-D58D-114E75771968}"/>
              </a:ext>
            </a:extLst>
          </p:cNvPr>
          <p:cNvSpPr>
            <a:spLocks noGrp="1"/>
          </p:cNvSpPr>
          <p:nvPr>
            <p:ph idx="1"/>
          </p:nvPr>
        </p:nvSpPr>
        <p:spPr/>
        <p:txBody>
          <a:bodyPr/>
          <a:lstStyle/>
          <a:p>
            <a:pPr marL="0" indent="0">
              <a:buNone/>
            </a:pPr>
            <a:r>
              <a:rPr lang="en-US" dirty="0"/>
              <a:t>June 28, 2022 School Board Notes – Links to all of the DOE Resources</a:t>
            </a:r>
          </a:p>
          <a:p>
            <a:pPr marL="0" indent="0">
              <a:buNone/>
            </a:pPr>
            <a:r>
              <a:rPr lang="en-US" dirty="0">
                <a:hlinkClick r:id="rId2"/>
              </a:rPr>
              <a:t>USDOE Announces Significant Proposed Amendments to Title IX Regulations - New Jersey School Boards Association (njsba.org)</a:t>
            </a:r>
            <a:endParaRPr lang="en-US" dirty="0"/>
          </a:p>
        </p:txBody>
      </p:sp>
    </p:spTree>
    <p:extLst>
      <p:ext uri="{BB962C8B-B14F-4D97-AF65-F5344CB8AC3E}">
        <p14:creationId xmlns:p14="http://schemas.microsoft.com/office/powerpoint/2010/main" val="95830446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7860-B48D-F981-014E-896E4E7203EE}"/>
              </a:ext>
            </a:extLst>
          </p:cNvPr>
          <p:cNvSpPr>
            <a:spLocks noGrp="1"/>
          </p:cNvSpPr>
          <p:nvPr>
            <p:ph type="title"/>
          </p:nvPr>
        </p:nvSpPr>
        <p:spPr/>
        <p:txBody>
          <a:bodyPr/>
          <a:lstStyle/>
          <a:p>
            <a:r>
              <a:rPr lang="en-US" dirty="0"/>
              <a:t>Title IX – Stay Tuned</a:t>
            </a:r>
          </a:p>
        </p:txBody>
      </p:sp>
      <p:sp>
        <p:nvSpPr>
          <p:cNvPr id="3" name="Content Placeholder 2">
            <a:extLst>
              <a:ext uri="{FF2B5EF4-FFF2-40B4-BE49-F238E27FC236}">
                <a16:creationId xmlns:a16="http://schemas.microsoft.com/office/drawing/2014/main" id="{C33844D6-E661-0FCE-D58D-114E75771968}"/>
              </a:ext>
            </a:extLst>
          </p:cNvPr>
          <p:cNvSpPr>
            <a:spLocks noGrp="1"/>
          </p:cNvSpPr>
          <p:nvPr>
            <p:ph idx="1"/>
          </p:nvPr>
        </p:nvSpPr>
        <p:spPr/>
        <p:txBody>
          <a:bodyPr/>
          <a:lstStyle/>
          <a:p>
            <a:pPr marL="0" indent="0">
              <a:buNone/>
            </a:pPr>
            <a:r>
              <a:rPr lang="en-US" dirty="0"/>
              <a:t>Good news: Final Regulations are not due out until May/June 2023</a:t>
            </a:r>
          </a:p>
          <a:p>
            <a:pPr marL="0" indent="0">
              <a:buNone/>
            </a:pPr>
            <a:endParaRPr lang="en-US" dirty="0"/>
          </a:p>
          <a:p>
            <a:pPr marL="0" indent="0">
              <a:buNone/>
            </a:pPr>
            <a:r>
              <a:rPr lang="en-US" dirty="0"/>
              <a:t>Bad News: They will be effective for the 2023-24 school year. </a:t>
            </a:r>
          </a:p>
          <a:p>
            <a:pPr marL="0" indent="0">
              <a:buNone/>
            </a:pPr>
            <a:endParaRPr lang="en-US" dirty="0"/>
          </a:p>
          <a:p>
            <a:pPr marL="0" indent="0">
              <a:buNone/>
            </a:pPr>
            <a:r>
              <a:rPr lang="en-US" dirty="0"/>
              <a:t>Wait and Hurry-Up</a:t>
            </a:r>
          </a:p>
        </p:txBody>
      </p:sp>
    </p:spTree>
    <p:extLst>
      <p:ext uri="{BB962C8B-B14F-4D97-AF65-F5344CB8AC3E}">
        <p14:creationId xmlns:p14="http://schemas.microsoft.com/office/powerpoint/2010/main" val="224029194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0700" y="304800"/>
            <a:ext cx="6286500" cy="571500"/>
          </a:xfrm>
        </p:spPr>
        <p:txBody>
          <a:bodyPr/>
          <a:lstStyle/>
          <a:p>
            <a:pPr>
              <a:defRPr/>
            </a:pPr>
            <a:r>
              <a:rPr lang="en-US" dirty="0"/>
              <a:t>Legal and Labor Relations</a:t>
            </a:r>
          </a:p>
        </p:txBody>
      </p:sp>
      <p:sp>
        <p:nvSpPr>
          <p:cNvPr id="6" name="Content Placeholder 2"/>
          <p:cNvSpPr txBox="1">
            <a:spLocks/>
          </p:cNvSpPr>
          <p:nvPr/>
        </p:nvSpPr>
        <p:spPr bwMode="auto">
          <a:xfrm>
            <a:off x="685800" y="914400"/>
            <a:ext cx="8534400" cy="381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bodyPr>
          <a:lstStyle>
            <a:lvl1pPr marL="342900" indent="-342900" algn="l" rtl="0" eaLnBrk="0" fontAlgn="base" hangingPunct="0">
              <a:spcBef>
                <a:spcPct val="20000"/>
              </a:spcBef>
              <a:spcAft>
                <a:spcPct val="0"/>
              </a:spcAft>
              <a:buClr>
                <a:srgbClr val="993333"/>
              </a:buClr>
              <a:buChar char="•"/>
              <a:defRPr sz="3200">
                <a:solidFill>
                  <a:srgbClr val="003366"/>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993333"/>
              </a:buClr>
              <a:buChar char="–"/>
              <a:defRPr sz="2800">
                <a:solidFill>
                  <a:srgbClr val="003366"/>
                </a:solidFill>
                <a:latin typeface="+mn-lt"/>
                <a:ea typeface="MS PGothic" pitchFamily="34" charset="-128"/>
                <a:cs typeface="ＭＳ Ｐゴシック" charset="0"/>
              </a:defRPr>
            </a:lvl2pPr>
            <a:lvl3pPr marL="1143000" indent="-228600" algn="l" rtl="0" eaLnBrk="0" fontAlgn="base" hangingPunct="0">
              <a:spcBef>
                <a:spcPct val="20000"/>
              </a:spcBef>
              <a:spcAft>
                <a:spcPct val="0"/>
              </a:spcAft>
              <a:buClr>
                <a:srgbClr val="993333"/>
              </a:buClr>
              <a:buChar char="•"/>
              <a:defRPr sz="2400">
                <a:solidFill>
                  <a:srgbClr val="003366"/>
                </a:solidFill>
                <a:latin typeface="+mn-lt"/>
                <a:ea typeface="MS PGothic" pitchFamily="34" charset="-128"/>
                <a:cs typeface="ＭＳ Ｐゴシック" charset="0"/>
              </a:defRPr>
            </a:lvl3pPr>
            <a:lvl4pPr marL="1600200" indent="-228600" algn="l" rtl="0" eaLnBrk="0" fontAlgn="base" hangingPunct="0">
              <a:spcBef>
                <a:spcPct val="20000"/>
              </a:spcBef>
              <a:spcAft>
                <a:spcPct val="0"/>
              </a:spcAft>
              <a:buClr>
                <a:srgbClr val="993333"/>
              </a:buClr>
              <a:buChar char="–"/>
              <a:defRPr sz="2000">
                <a:solidFill>
                  <a:srgbClr val="003366"/>
                </a:solidFill>
                <a:latin typeface="+mn-lt"/>
                <a:ea typeface="MS PGothic" pitchFamily="34" charset="-128"/>
                <a:cs typeface="ＭＳ Ｐゴシック" charset="0"/>
              </a:defRPr>
            </a:lvl4pPr>
            <a:lvl5pPr marL="2057400" indent="-228600" algn="l" rtl="0" eaLnBrk="0" fontAlgn="base" hangingPunct="0">
              <a:spcBef>
                <a:spcPct val="20000"/>
              </a:spcBef>
              <a:spcAft>
                <a:spcPct val="0"/>
              </a:spcAft>
              <a:buClr>
                <a:srgbClr val="993333"/>
              </a:buClr>
              <a:buChar char="»"/>
              <a:defRPr sz="2000">
                <a:solidFill>
                  <a:srgbClr val="003366"/>
                </a:solidFill>
                <a:latin typeface="+mn-lt"/>
                <a:ea typeface="MS PGothic" pitchFamily="34" charset="-128"/>
                <a:cs typeface="ＭＳ Ｐゴシック" charset="0"/>
              </a:defRPr>
            </a:lvl5pPr>
            <a:lvl6pPr marL="2514600" indent="-228600" algn="l" rtl="0" fontAlgn="base">
              <a:spcBef>
                <a:spcPct val="20000"/>
              </a:spcBef>
              <a:spcAft>
                <a:spcPct val="0"/>
              </a:spcAft>
              <a:buClr>
                <a:srgbClr val="993333"/>
              </a:buClr>
              <a:buChar char="»"/>
              <a:defRPr sz="2000">
                <a:solidFill>
                  <a:srgbClr val="003366"/>
                </a:solidFill>
                <a:latin typeface="+mn-lt"/>
                <a:ea typeface="+mn-ea"/>
              </a:defRPr>
            </a:lvl6pPr>
            <a:lvl7pPr marL="2971800" indent="-228600" algn="l" rtl="0" fontAlgn="base">
              <a:spcBef>
                <a:spcPct val="20000"/>
              </a:spcBef>
              <a:spcAft>
                <a:spcPct val="0"/>
              </a:spcAft>
              <a:buClr>
                <a:srgbClr val="993333"/>
              </a:buClr>
              <a:buChar char="»"/>
              <a:defRPr sz="2000">
                <a:solidFill>
                  <a:srgbClr val="003366"/>
                </a:solidFill>
                <a:latin typeface="+mn-lt"/>
                <a:ea typeface="+mn-ea"/>
              </a:defRPr>
            </a:lvl7pPr>
            <a:lvl8pPr marL="3429000" indent="-228600" algn="l" rtl="0" fontAlgn="base">
              <a:spcBef>
                <a:spcPct val="20000"/>
              </a:spcBef>
              <a:spcAft>
                <a:spcPct val="0"/>
              </a:spcAft>
              <a:buClr>
                <a:srgbClr val="993333"/>
              </a:buClr>
              <a:buChar char="»"/>
              <a:defRPr sz="2000">
                <a:solidFill>
                  <a:srgbClr val="003366"/>
                </a:solidFill>
                <a:latin typeface="+mn-lt"/>
                <a:ea typeface="+mn-ea"/>
              </a:defRPr>
            </a:lvl8pPr>
            <a:lvl9pPr marL="3886200" indent="-228600" algn="l" rtl="0" fontAlgn="base">
              <a:spcBef>
                <a:spcPct val="20000"/>
              </a:spcBef>
              <a:spcAft>
                <a:spcPct val="0"/>
              </a:spcAft>
              <a:buClr>
                <a:srgbClr val="993333"/>
              </a:buClr>
              <a:buChar char="»"/>
              <a:defRPr sz="2000">
                <a:solidFill>
                  <a:srgbClr val="003366"/>
                </a:solidFill>
                <a:latin typeface="+mn-lt"/>
                <a:ea typeface="+mn-ea"/>
              </a:defRPr>
            </a:lvl9pPr>
          </a:lstStyle>
          <a:p>
            <a:pPr>
              <a:defRPr/>
            </a:pPr>
            <a:endParaRPr lang="en-US" sz="1800" b="1" kern="0" dirty="0">
              <a:solidFill>
                <a:srgbClr val="073D76"/>
              </a:solidFill>
            </a:endParaRPr>
          </a:p>
          <a:p>
            <a:pPr marL="0" indent="0">
              <a:buNone/>
              <a:defRPr/>
            </a:pPr>
            <a:endParaRPr lang="en-US" sz="1800" b="1" kern="0" dirty="0">
              <a:solidFill>
                <a:srgbClr val="073D76"/>
              </a:solidFill>
            </a:endParaRPr>
          </a:p>
          <a:p>
            <a:pPr marL="0" indent="0">
              <a:buNone/>
              <a:defRPr/>
            </a:pPr>
            <a:endParaRPr lang="en-US" sz="1800" b="1" kern="0" dirty="0">
              <a:solidFill>
                <a:srgbClr val="073D76"/>
              </a:solidFill>
            </a:endParaRPr>
          </a:p>
          <a:p>
            <a:pPr>
              <a:defRPr/>
            </a:pPr>
            <a:r>
              <a:rPr lang="en-US" sz="1800" b="1" kern="0" dirty="0">
                <a:solidFill>
                  <a:srgbClr val="073D76"/>
                </a:solidFill>
              </a:rPr>
              <a:t>Carl Tanksley, Jr., Esq., </a:t>
            </a:r>
          </a:p>
          <a:p>
            <a:pPr>
              <a:defRPr/>
            </a:pPr>
            <a:r>
              <a:rPr lang="en-US" sz="1800" b="1" kern="0" dirty="0">
                <a:solidFill>
                  <a:srgbClr val="073D76"/>
                </a:solidFill>
              </a:rPr>
              <a:t>General Counsel </a:t>
            </a:r>
          </a:p>
          <a:p>
            <a:pPr lvl="1">
              <a:defRPr/>
            </a:pPr>
            <a:r>
              <a:rPr lang="en-US" sz="1800" b="1" kern="0" dirty="0">
                <a:solidFill>
                  <a:srgbClr val="073D76"/>
                </a:solidFill>
              </a:rPr>
              <a:t>(609) 278-5245</a:t>
            </a:r>
          </a:p>
          <a:p>
            <a:pPr lvl="1">
              <a:defRPr/>
            </a:pPr>
            <a:r>
              <a:rPr lang="en-US" sz="1800" b="1" kern="0" dirty="0">
                <a:solidFill>
                  <a:srgbClr val="073D76"/>
                </a:solidFill>
                <a:hlinkClick r:id="rId4"/>
              </a:rPr>
              <a:t>Ctanksley@NJSBA.org</a:t>
            </a:r>
            <a:endParaRPr lang="en-US" sz="1800" b="1" kern="0" dirty="0">
              <a:solidFill>
                <a:srgbClr val="073D76"/>
              </a:solidFill>
            </a:endParaRPr>
          </a:p>
          <a:p>
            <a:pPr marL="457200" lvl="1" indent="0">
              <a:buNone/>
              <a:defRPr/>
            </a:pPr>
            <a:endParaRPr lang="en-US" sz="1800" b="1" kern="0" dirty="0">
              <a:solidFill>
                <a:srgbClr val="073D76"/>
              </a:solidFill>
            </a:endParaRPr>
          </a:p>
          <a:p>
            <a:pPr>
              <a:defRPr/>
            </a:pPr>
            <a:r>
              <a:rPr lang="en-US" sz="1800" b="1" kern="0" dirty="0">
                <a:solidFill>
                  <a:srgbClr val="073D76"/>
                </a:solidFill>
              </a:rPr>
              <a:t>John Burns, Esq., Senior Legislative Counsel</a:t>
            </a:r>
          </a:p>
          <a:p>
            <a:pPr lvl="1">
              <a:defRPr/>
            </a:pPr>
            <a:r>
              <a:rPr lang="en-US" sz="1800" b="1" kern="0" dirty="0">
                <a:solidFill>
                  <a:srgbClr val="073D76"/>
                </a:solidFill>
              </a:rPr>
              <a:t>(609) 278-5275</a:t>
            </a:r>
          </a:p>
          <a:p>
            <a:pPr lvl="1">
              <a:defRPr/>
            </a:pPr>
            <a:r>
              <a:rPr lang="en-US" sz="1800" b="1" kern="0" dirty="0">
                <a:solidFill>
                  <a:srgbClr val="073D76"/>
                </a:solidFill>
                <a:hlinkClick r:id="rId5"/>
              </a:rPr>
              <a:t>Jburns@NJSBA.org</a:t>
            </a: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marL="233363" indent="-233363">
              <a:defRPr/>
            </a:pPr>
            <a:endParaRPr lang="en-US" sz="1800" b="1" kern="0" dirty="0">
              <a:solidFill>
                <a:srgbClr val="073D76"/>
              </a:solidFill>
            </a:endParaRPr>
          </a:p>
          <a:p>
            <a:pPr marL="233363" indent="-233363">
              <a:defRPr/>
            </a:pPr>
            <a:endParaRPr lang="en-US" sz="1800" b="1" kern="0" dirty="0">
              <a:solidFill>
                <a:srgbClr val="073D76"/>
              </a:solidFill>
            </a:endParaRPr>
          </a:p>
          <a:p>
            <a:pPr marL="233363" indent="-233363">
              <a:defRPr/>
            </a:pPr>
            <a:endParaRPr lang="en-US" sz="1800" b="1" kern="0" dirty="0">
              <a:solidFill>
                <a:srgbClr val="073D76"/>
              </a:solidFill>
            </a:endParaRPr>
          </a:p>
          <a:p>
            <a:pPr marL="233363" indent="-233363">
              <a:defRPr/>
            </a:pPr>
            <a:endParaRPr lang="en-US" sz="1800" b="1" kern="0" dirty="0">
              <a:solidFill>
                <a:srgbClr val="073D76"/>
              </a:solidFill>
            </a:endParaRPr>
          </a:p>
          <a:p>
            <a:pPr marL="233363" indent="-233363">
              <a:defRPr/>
            </a:pPr>
            <a:endParaRPr lang="en-US" sz="1800" b="1" kern="0" dirty="0">
              <a:solidFill>
                <a:srgbClr val="073D76"/>
              </a:solidFill>
            </a:endParaRPr>
          </a:p>
          <a:p>
            <a:pPr marL="233363" indent="-233363">
              <a:defRPr/>
            </a:pPr>
            <a:r>
              <a:rPr lang="en-US" sz="1800" b="1" kern="0" dirty="0">
                <a:solidFill>
                  <a:srgbClr val="073D76"/>
                </a:solidFill>
              </a:rPr>
              <a:t>Kathleen Asher, Esq., Senior Manager, Legal and Labor Relations</a:t>
            </a:r>
          </a:p>
          <a:p>
            <a:pPr lvl="1">
              <a:defRPr/>
            </a:pPr>
            <a:r>
              <a:rPr lang="en-US" sz="1800" b="1" kern="0" dirty="0">
                <a:solidFill>
                  <a:srgbClr val="073D76"/>
                </a:solidFill>
              </a:rPr>
              <a:t>(609) 278-5222</a:t>
            </a:r>
          </a:p>
          <a:p>
            <a:pPr lvl="1">
              <a:defRPr/>
            </a:pPr>
            <a:r>
              <a:rPr lang="en-US" sz="1800" b="1" kern="0" dirty="0">
                <a:solidFill>
                  <a:srgbClr val="073D76"/>
                </a:solidFill>
                <a:hlinkClick r:id="rId6"/>
              </a:rPr>
              <a:t>Kasher@njsba.org</a:t>
            </a:r>
            <a:endParaRPr lang="en-US" sz="1800" b="1" kern="0" dirty="0">
              <a:solidFill>
                <a:srgbClr val="073D76"/>
              </a:solidFill>
            </a:endParaRPr>
          </a:p>
          <a:p>
            <a:pPr>
              <a:defRPr/>
            </a:pPr>
            <a:endParaRPr lang="en-US" sz="1800" b="1" kern="0" dirty="0">
              <a:solidFill>
                <a:srgbClr val="073D76"/>
              </a:solidFill>
            </a:endParaRPr>
          </a:p>
          <a:p>
            <a:pPr>
              <a:defRPr/>
            </a:pPr>
            <a:r>
              <a:rPr lang="en-US" sz="1800" b="1" kern="0" dirty="0">
                <a:solidFill>
                  <a:srgbClr val="073D76"/>
                </a:solidFill>
              </a:rPr>
              <a:t>Katrina Homel, Esq., Legal Counsel</a:t>
            </a:r>
          </a:p>
          <a:p>
            <a:pPr lvl="1">
              <a:defRPr/>
            </a:pPr>
            <a:r>
              <a:rPr lang="en-US" sz="1800" b="1" kern="0" dirty="0">
                <a:solidFill>
                  <a:srgbClr val="073D76"/>
                </a:solidFill>
              </a:rPr>
              <a:t>(609) 278-5293</a:t>
            </a:r>
          </a:p>
          <a:p>
            <a:pPr lvl="1">
              <a:defRPr/>
            </a:pPr>
            <a:r>
              <a:rPr lang="en-US" sz="1800" b="1" kern="0" dirty="0">
                <a:solidFill>
                  <a:srgbClr val="073D76"/>
                </a:solidFill>
                <a:hlinkClick r:id="rId7"/>
              </a:rPr>
              <a:t>Khomel@njsba.org</a:t>
            </a: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lvl="1">
              <a:defRPr/>
            </a:pPr>
            <a:endParaRPr lang="en-US" sz="1800" b="1" kern="0" dirty="0">
              <a:solidFill>
                <a:srgbClr val="073D76"/>
              </a:solidFill>
            </a:endParaRPr>
          </a:p>
          <a:p>
            <a:pPr>
              <a:defRPr/>
            </a:pPr>
            <a:endParaRPr lang="en-US" sz="2200" b="1" kern="0" dirty="0">
              <a:solidFill>
                <a:srgbClr val="073D76"/>
              </a:solidFill>
            </a:endParaRPr>
          </a:p>
          <a:p>
            <a:pPr lvl="1">
              <a:defRPr/>
            </a:pPr>
            <a:endParaRPr lang="en-US" sz="1800" b="1" kern="0" dirty="0">
              <a:solidFill>
                <a:srgbClr val="073D76"/>
              </a:solidFill>
            </a:endParaRPr>
          </a:p>
        </p:txBody>
      </p:sp>
    </p:spTree>
    <p:custDataLst>
      <p:tags r:id="rId1"/>
    </p:custDataLst>
    <p:extLst>
      <p:ext uri="{BB962C8B-B14F-4D97-AF65-F5344CB8AC3E}">
        <p14:creationId xmlns:p14="http://schemas.microsoft.com/office/powerpoint/2010/main" val="338216141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B0C6-3605-44B3-88FC-7F2E3985F358}"/>
              </a:ext>
            </a:extLst>
          </p:cNvPr>
          <p:cNvSpPr>
            <a:spLocks noGrp="1"/>
          </p:cNvSpPr>
          <p:nvPr>
            <p:ph type="title"/>
          </p:nvPr>
        </p:nvSpPr>
        <p:spPr>
          <a:xfrm>
            <a:off x="990600" y="540589"/>
            <a:ext cx="7696200" cy="647700"/>
          </a:xfrm>
        </p:spPr>
        <p:txBody>
          <a:bodyPr/>
          <a:lstStyle/>
          <a:p>
            <a:r>
              <a:rPr lang="en-US" sz="5400" dirty="0">
                <a:cs typeface="Arial"/>
              </a:rPr>
              <a:t>Questions ???</a:t>
            </a:r>
            <a:endParaRPr lang="en-US" sz="5400" dirty="0"/>
          </a:p>
        </p:txBody>
      </p:sp>
      <p:pic>
        <p:nvPicPr>
          <p:cNvPr id="4" name="Picture 4" descr="Infinite question marks in 3D rendering">
            <a:extLst>
              <a:ext uri="{FF2B5EF4-FFF2-40B4-BE49-F238E27FC236}">
                <a16:creationId xmlns:a16="http://schemas.microsoft.com/office/drawing/2014/main" id="{4559961B-D937-4453-AE82-73346BE57066}"/>
              </a:ext>
            </a:extLst>
          </p:cNvPr>
          <p:cNvPicPr>
            <a:picLocks noGrp="1" noChangeAspect="1"/>
          </p:cNvPicPr>
          <p:nvPr>
            <p:ph idx="1"/>
          </p:nvPr>
        </p:nvPicPr>
        <p:blipFill>
          <a:blip r:embed="rId2"/>
          <a:stretch>
            <a:fillRect/>
          </a:stretch>
        </p:blipFill>
        <p:spPr>
          <a:xfrm>
            <a:off x="2145362" y="1771448"/>
            <a:ext cx="5559206" cy="3706137"/>
          </a:xfrm>
        </p:spPr>
      </p:pic>
    </p:spTree>
    <p:extLst>
      <p:ext uri="{BB962C8B-B14F-4D97-AF65-F5344CB8AC3E}">
        <p14:creationId xmlns:p14="http://schemas.microsoft.com/office/powerpoint/2010/main" val="25565679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1E362-B2FE-1B9E-83B7-F46AD9C9CB0E}"/>
              </a:ext>
            </a:extLst>
          </p:cNvPr>
          <p:cNvSpPr>
            <a:spLocks noGrp="1"/>
          </p:cNvSpPr>
          <p:nvPr>
            <p:ph type="title"/>
          </p:nvPr>
        </p:nvSpPr>
        <p:spPr/>
        <p:txBody>
          <a:bodyPr/>
          <a:lstStyle/>
          <a:p>
            <a:r>
              <a:rPr lang="en-US" i="0" u="none" strike="noStrike" dirty="0">
                <a:solidFill>
                  <a:srgbClr val="C00000"/>
                </a:solidFill>
                <a:effectLst/>
                <a:latin typeface="Calibri Light" panose="020F0302020204030204" pitchFamily="34" charset="0"/>
              </a:rPr>
              <a:t>Carson v. Makin</a:t>
            </a:r>
            <a:r>
              <a:rPr lang="en-US" i="0" dirty="0">
                <a:solidFill>
                  <a:srgbClr val="C00000"/>
                </a:solidFill>
                <a:effectLst/>
                <a:latin typeface="Calibri Light" panose="020F0302020204030204" pitchFamily="34" charset="0"/>
              </a:rPr>
              <a:t>​</a:t>
            </a:r>
            <a:br>
              <a:rPr lang="en-US" i="0" dirty="0">
                <a:solidFill>
                  <a:srgbClr val="C00000"/>
                </a:solidFill>
                <a:effectLst/>
                <a:latin typeface="Calibri Light" panose="020F0302020204030204" pitchFamily="34" charset="0"/>
              </a:rPr>
            </a:br>
            <a:r>
              <a:rPr lang="en-US" i="0" u="none" strike="noStrike" dirty="0">
                <a:solidFill>
                  <a:srgbClr val="C00000"/>
                </a:solidFill>
                <a:effectLst/>
                <a:latin typeface="Calibri Light" panose="020F0302020204030204" pitchFamily="34" charset="0"/>
              </a:rPr>
              <a:t> 142 S. Ct. 1987 (2022)</a:t>
            </a:r>
            <a:endParaRPr lang="en-US" dirty="0">
              <a:solidFill>
                <a:srgbClr val="C00000"/>
              </a:solidFill>
            </a:endParaRPr>
          </a:p>
        </p:txBody>
      </p:sp>
      <p:sp>
        <p:nvSpPr>
          <p:cNvPr id="3" name="Content Placeholder 2">
            <a:extLst>
              <a:ext uri="{FF2B5EF4-FFF2-40B4-BE49-F238E27FC236}">
                <a16:creationId xmlns:a16="http://schemas.microsoft.com/office/drawing/2014/main" id="{AAAA962E-B1B9-1CEF-E10D-FD46859C5EDA}"/>
              </a:ext>
            </a:extLst>
          </p:cNvPr>
          <p:cNvSpPr>
            <a:spLocks noGrp="1"/>
          </p:cNvSpPr>
          <p:nvPr>
            <p:ph idx="1"/>
          </p:nvPr>
        </p:nvSpPr>
        <p:spPr/>
        <p:txBody>
          <a:bodyPr/>
          <a:lstStyle/>
          <a:p>
            <a:endParaRPr lang="en-US"/>
          </a:p>
        </p:txBody>
      </p:sp>
      <p:sp>
        <p:nvSpPr>
          <p:cNvPr id="7" name="TextBox 6">
            <a:extLst>
              <a:ext uri="{FF2B5EF4-FFF2-40B4-BE49-F238E27FC236}">
                <a16:creationId xmlns:a16="http://schemas.microsoft.com/office/drawing/2014/main" id="{5EDC1523-9A90-43EB-547A-2084E85CCFD0}"/>
              </a:ext>
            </a:extLst>
          </p:cNvPr>
          <p:cNvSpPr txBox="1"/>
          <p:nvPr/>
        </p:nvSpPr>
        <p:spPr>
          <a:xfrm>
            <a:off x="1196502" y="1420238"/>
            <a:ext cx="7412477" cy="3816429"/>
          </a:xfrm>
          <a:prstGeom prst="rect">
            <a:avLst/>
          </a:prstGeom>
          <a:noFill/>
        </p:spPr>
        <p:txBody>
          <a:bodyPr wrap="square">
            <a:spAutoFit/>
          </a:bodyPr>
          <a:lstStyle/>
          <a:p>
            <a:pPr algn="l" rtl="0" fontAlgn="base">
              <a:buFont typeface="Arial" panose="020B0604020202020204" pitchFamily="34" charset="0"/>
              <a:buChar char="•"/>
            </a:pPr>
            <a:r>
              <a:rPr lang="en-US" sz="2800" b="0" i="0" u="none" strike="noStrike" dirty="0">
                <a:solidFill>
                  <a:schemeClr val="accent2"/>
                </a:solidFill>
                <a:effectLst/>
                <a:latin typeface="lato" panose="020F0502020204030203" pitchFamily="34" charset="0"/>
              </a:rPr>
              <a:t>Parents from two families sued the Maine Dep. of Ed. alleging the violation of the 1st Amendment (Free Exercise and Establishment Clauses)</a:t>
            </a:r>
            <a:r>
              <a:rPr lang="en-US" sz="2800" b="0" i="0" dirty="0">
                <a:solidFill>
                  <a:schemeClr val="accent2"/>
                </a:solidFill>
                <a:effectLst/>
                <a:latin typeface="lato" panose="020F0502020204030203" pitchFamily="34" charset="0"/>
              </a:rPr>
              <a:t>​</a:t>
            </a:r>
          </a:p>
          <a:p>
            <a:pPr algn="l" rtl="0" fontAlgn="base">
              <a:buFont typeface="Arial" panose="020B0604020202020204" pitchFamily="34" charset="0"/>
              <a:buChar char="•"/>
            </a:pPr>
            <a:endParaRPr lang="en-US" sz="2800" b="0" i="0" dirty="0">
              <a:solidFill>
                <a:schemeClr val="accent2"/>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chemeClr val="accent2"/>
                </a:solidFill>
                <a:effectLst/>
                <a:latin typeface="lato" panose="020F0502020204030203" pitchFamily="34" charset="0"/>
              </a:rPr>
              <a:t>Would have used tuition assistance to send children to religious affiliated schools, but couldn’t under Maine law</a:t>
            </a:r>
            <a:r>
              <a:rPr lang="en-US" sz="2800" b="0" i="0" dirty="0">
                <a:solidFill>
                  <a:schemeClr val="accent2"/>
                </a:solidFill>
                <a:effectLst/>
                <a:latin typeface="lato" panose="020F0502020204030203" pitchFamily="34" charset="0"/>
              </a:rPr>
              <a:t>​</a:t>
            </a:r>
            <a:endParaRPr lang="en-US" sz="2800" b="0" i="0" dirty="0">
              <a:solidFill>
                <a:schemeClr val="accent2"/>
              </a:solidFill>
              <a:effectLst/>
              <a:latin typeface="Arial" panose="020B0604020202020204" pitchFamily="34" charset="0"/>
            </a:endParaRPr>
          </a:p>
          <a:p>
            <a:pPr algn="l" rtl="0" fontAlgn="base"/>
            <a:r>
              <a:rPr lang="en-US" b="0" i="0" dirty="0">
                <a:solidFill>
                  <a:schemeClr val="accent2"/>
                </a:solidFill>
                <a:effectLst/>
                <a:latin typeface="lato" panose="020F0502020204030203" pitchFamily="34" charset="0"/>
              </a:rPr>
              <a:t>​</a:t>
            </a:r>
            <a:endParaRPr lang="en-US" b="0" i="0" dirty="0">
              <a:solidFill>
                <a:schemeClr val="accent2"/>
              </a:solidFill>
              <a:effectLst/>
              <a:latin typeface="Arial" panose="020B0604020202020204" pitchFamily="34" charset="0"/>
            </a:endParaRPr>
          </a:p>
        </p:txBody>
      </p:sp>
    </p:spTree>
    <p:extLst>
      <p:ext uri="{BB962C8B-B14F-4D97-AF65-F5344CB8AC3E}">
        <p14:creationId xmlns:p14="http://schemas.microsoft.com/office/powerpoint/2010/main" val="33423652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3DA8B-58D1-8057-9483-5FC0A598B752}"/>
              </a:ext>
            </a:extLst>
          </p:cNvPr>
          <p:cNvSpPr>
            <a:spLocks noGrp="1"/>
          </p:cNvSpPr>
          <p:nvPr>
            <p:ph type="title"/>
          </p:nvPr>
        </p:nvSpPr>
        <p:spPr/>
        <p:txBody>
          <a:bodyPr/>
          <a:lstStyle/>
          <a:p>
            <a:r>
              <a:rPr lang="en-US" i="0" u="none" strike="noStrike" dirty="0">
                <a:solidFill>
                  <a:srgbClr val="C00000"/>
                </a:solidFill>
                <a:effectLst/>
                <a:latin typeface="Calibri Light" panose="020F0302020204030204" pitchFamily="34" charset="0"/>
              </a:rPr>
              <a:t>Carson v. Makin</a:t>
            </a:r>
            <a:r>
              <a:rPr lang="en-US" i="0" dirty="0">
                <a:solidFill>
                  <a:srgbClr val="C00000"/>
                </a:solidFill>
                <a:effectLst/>
                <a:latin typeface="Calibri Light" panose="020F0302020204030204" pitchFamily="34" charset="0"/>
              </a:rPr>
              <a:t>​</a:t>
            </a:r>
            <a:br>
              <a:rPr lang="en-US" i="0" dirty="0">
                <a:solidFill>
                  <a:srgbClr val="C00000"/>
                </a:solidFill>
                <a:effectLst/>
                <a:latin typeface="Calibri Light" panose="020F0302020204030204" pitchFamily="34" charset="0"/>
              </a:rPr>
            </a:br>
            <a:r>
              <a:rPr lang="en-US" i="0" u="none" strike="noStrike" dirty="0">
                <a:solidFill>
                  <a:srgbClr val="C00000"/>
                </a:solidFill>
                <a:effectLst/>
                <a:latin typeface="Calibri Light" panose="020F0302020204030204" pitchFamily="34" charset="0"/>
              </a:rPr>
              <a:t> 142 S. Ct. 1987 (2022)</a:t>
            </a:r>
            <a:endParaRPr lang="en-US" dirty="0">
              <a:solidFill>
                <a:srgbClr val="C00000"/>
              </a:solidFill>
            </a:endParaRPr>
          </a:p>
        </p:txBody>
      </p:sp>
      <p:sp>
        <p:nvSpPr>
          <p:cNvPr id="3" name="Content Placeholder 2">
            <a:extLst>
              <a:ext uri="{FF2B5EF4-FFF2-40B4-BE49-F238E27FC236}">
                <a16:creationId xmlns:a16="http://schemas.microsoft.com/office/drawing/2014/main" id="{F9E77362-8C9F-DF3B-4DF3-3540D0390B19}"/>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6ADAF164-DF7F-B699-93C3-16644A886297}"/>
              </a:ext>
            </a:extLst>
          </p:cNvPr>
          <p:cNvSpPr txBox="1"/>
          <p:nvPr/>
        </p:nvSpPr>
        <p:spPr>
          <a:xfrm>
            <a:off x="1410511" y="1295400"/>
            <a:ext cx="6742890" cy="3139321"/>
          </a:xfrm>
          <a:prstGeom prst="rect">
            <a:avLst/>
          </a:prstGeom>
          <a:noFill/>
        </p:spPr>
        <p:txBody>
          <a:bodyPr wrap="square">
            <a:spAutoFit/>
          </a:bodyPr>
          <a:lstStyle/>
          <a:p>
            <a:pPr algn="l" rtl="0" fontAlgn="base">
              <a:buFont typeface="Arial" panose="020B0604020202020204" pitchFamily="34" charset="0"/>
              <a:buChar char="•"/>
            </a:pPr>
            <a:r>
              <a:rPr lang="en-US" sz="2200" b="0" i="0" u="none" strike="noStrike" dirty="0">
                <a:solidFill>
                  <a:schemeClr val="accent2"/>
                </a:solidFill>
                <a:effectLst/>
                <a:latin typeface="lato" panose="020F0502020204030203" pitchFamily="34" charset="0"/>
              </a:rPr>
              <a:t>Supreme Court said that a neutral benefit program in which public funds flow to religious organizations through the independent choices of private benefit recipients does not offend 1st Amendment</a:t>
            </a:r>
            <a:r>
              <a:rPr lang="en-US" sz="2200" b="0" i="0" dirty="0">
                <a:solidFill>
                  <a:schemeClr val="accent2"/>
                </a:solidFill>
                <a:effectLst/>
                <a:latin typeface="lato" panose="020F0502020204030203" pitchFamily="34" charset="0"/>
              </a:rPr>
              <a:t>​</a:t>
            </a:r>
            <a:endParaRPr lang="en-US" sz="2200" b="0" i="0" dirty="0">
              <a:solidFill>
                <a:schemeClr val="accent2"/>
              </a:solidFill>
              <a:effectLst/>
              <a:latin typeface="Arial" panose="020B0604020202020204" pitchFamily="34" charset="0"/>
            </a:endParaRPr>
          </a:p>
          <a:p>
            <a:pPr algn="l" rtl="0" fontAlgn="base"/>
            <a:r>
              <a:rPr lang="en-US" sz="2200" b="0" i="0" dirty="0">
                <a:solidFill>
                  <a:schemeClr val="accent2"/>
                </a:solidFill>
                <a:effectLst/>
                <a:latin typeface="lato" panose="020F0502020204030203" pitchFamily="34" charset="0"/>
              </a:rPr>
              <a:t>​</a:t>
            </a:r>
            <a:endParaRPr lang="en-US" sz="2200" b="0" i="0" dirty="0">
              <a:solidFill>
                <a:schemeClr val="accent2"/>
              </a:solidFill>
              <a:effectLst/>
              <a:latin typeface="Arial" panose="020B0604020202020204" pitchFamily="34" charset="0"/>
            </a:endParaRPr>
          </a:p>
          <a:p>
            <a:pPr algn="l" rtl="0" fontAlgn="base">
              <a:buFont typeface="Arial" panose="020B0604020202020204" pitchFamily="34" charset="0"/>
              <a:buChar char="•"/>
            </a:pPr>
            <a:r>
              <a:rPr lang="en-US" sz="2200" b="0" i="0" u="none" strike="noStrike" dirty="0">
                <a:solidFill>
                  <a:schemeClr val="accent2"/>
                </a:solidFill>
                <a:effectLst/>
                <a:latin typeface="lato" panose="020F0502020204030203" pitchFamily="34" charset="0"/>
              </a:rPr>
              <a:t>Result: The nonreligious affiliation requirement </a:t>
            </a:r>
            <a:r>
              <a:rPr lang="en-US" sz="2200" b="1" i="0" u="none" strike="noStrike" dirty="0">
                <a:solidFill>
                  <a:schemeClr val="accent2"/>
                </a:solidFill>
                <a:effectLst/>
                <a:latin typeface="lato" panose="020F0502020204030203" pitchFamily="34" charset="0"/>
              </a:rPr>
              <a:t>violated the 1st Amendment </a:t>
            </a:r>
            <a:r>
              <a:rPr lang="en-US" sz="2200" b="0" i="0" u="none" strike="noStrike" dirty="0">
                <a:solidFill>
                  <a:schemeClr val="accent2"/>
                </a:solidFill>
                <a:effectLst/>
                <a:latin typeface="lato" panose="020F0502020204030203" pitchFamily="34" charset="0"/>
              </a:rPr>
              <a:t>because the secondary schools are </a:t>
            </a:r>
            <a:r>
              <a:rPr lang="en-US" sz="2200" b="1" i="0" u="none" strike="noStrike" dirty="0">
                <a:solidFill>
                  <a:schemeClr val="accent2"/>
                </a:solidFill>
                <a:effectLst/>
                <a:latin typeface="lato" panose="020F0502020204030203" pitchFamily="34" charset="0"/>
              </a:rPr>
              <a:t>being disqualified solely for religious character</a:t>
            </a:r>
            <a:r>
              <a:rPr lang="en-US" sz="2200" b="0" i="0" u="none" strike="noStrike" dirty="0">
                <a:solidFill>
                  <a:schemeClr val="accent2"/>
                </a:solidFill>
                <a:effectLst/>
                <a:latin typeface="lato" panose="020F0502020204030203" pitchFamily="34" charset="0"/>
              </a:rPr>
              <a:t>.</a:t>
            </a:r>
            <a:endParaRPr lang="en-US" sz="2200" b="0" i="0" dirty="0">
              <a:solidFill>
                <a:schemeClr val="accent2"/>
              </a:solidFill>
              <a:effectLst/>
              <a:latin typeface="Arial" panose="020B0604020202020204" pitchFamily="34" charset="0"/>
            </a:endParaRPr>
          </a:p>
        </p:txBody>
      </p:sp>
    </p:spTree>
    <p:extLst>
      <p:ext uri="{BB962C8B-B14F-4D97-AF65-F5344CB8AC3E}">
        <p14:creationId xmlns:p14="http://schemas.microsoft.com/office/powerpoint/2010/main" val="95338577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B191-E26B-493A-A5E1-1B638B337E3C}"/>
              </a:ext>
            </a:extLst>
          </p:cNvPr>
          <p:cNvSpPr>
            <a:spLocks noGrp="1"/>
          </p:cNvSpPr>
          <p:nvPr>
            <p:ph type="title"/>
          </p:nvPr>
        </p:nvSpPr>
        <p:spPr>
          <a:xfrm>
            <a:off x="1079770" y="218334"/>
            <a:ext cx="7607030" cy="535289"/>
          </a:xfrm>
        </p:spPr>
        <p:txBody>
          <a:bodyPr/>
          <a:lstStyle/>
          <a:p>
            <a:r>
              <a:rPr lang="en-US" i="0" u="none" strike="noStrike" dirty="0">
                <a:solidFill>
                  <a:srgbClr val="C00000"/>
                </a:solidFill>
                <a:effectLst/>
                <a:latin typeface="Calibri Light" panose="020F0302020204030204" pitchFamily="34" charset="0"/>
              </a:rPr>
              <a:t>Kennedy v. Bremerton School District</a:t>
            </a:r>
            <a:r>
              <a:rPr lang="en-US" i="0" dirty="0">
                <a:solidFill>
                  <a:srgbClr val="C00000"/>
                </a:solidFill>
                <a:effectLst/>
                <a:latin typeface="Calibri Light" panose="020F0302020204030204" pitchFamily="34" charset="0"/>
              </a:rPr>
              <a:t>​</a:t>
            </a:r>
            <a:br>
              <a:rPr lang="en-US" i="0" dirty="0">
                <a:solidFill>
                  <a:srgbClr val="C00000"/>
                </a:solidFill>
                <a:effectLst/>
                <a:latin typeface="Calibri Light" panose="020F0302020204030204" pitchFamily="34" charset="0"/>
              </a:rPr>
            </a:br>
            <a:r>
              <a:rPr lang="en-US" i="0" u="none" strike="noStrike" dirty="0">
                <a:solidFill>
                  <a:srgbClr val="C00000"/>
                </a:solidFill>
                <a:effectLst/>
                <a:latin typeface="Calibri Light" panose="020F0302020204030204" pitchFamily="34" charset="0"/>
              </a:rPr>
              <a:t>2022 U.S. LEXIS 3218</a:t>
            </a:r>
            <a:endParaRPr lang="en-US" dirty="0">
              <a:solidFill>
                <a:srgbClr val="C00000"/>
              </a:solidFill>
            </a:endParaRPr>
          </a:p>
        </p:txBody>
      </p:sp>
      <p:sp>
        <p:nvSpPr>
          <p:cNvPr id="3" name="Content Placeholder 2">
            <a:extLst>
              <a:ext uri="{FF2B5EF4-FFF2-40B4-BE49-F238E27FC236}">
                <a16:creationId xmlns:a16="http://schemas.microsoft.com/office/drawing/2014/main" id="{1471E738-2AE3-3ABE-A86B-E20FE18808C7}"/>
              </a:ext>
            </a:extLst>
          </p:cNvPr>
          <p:cNvSpPr>
            <a:spLocks noGrp="1"/>
          </p:cNvSpPr>
          <p:nvPr>
            <p:ph idx="1"/>
          </p:nvPr>
        </p:nvSpPr>
        <p:spPr/>
        <p:txBody>
          <a:bodyPr/>
          <a:lstStyle/>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High school football coach lost his job after the Bremerton School District discovered his practice of praying at midfield after football games, and warned him to stop to no avail</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The coach sued, arguing the District violated his 1st Amendment rights (Free Speech and Free Exercise Clauses)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27474583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C50B5-16BF-D1BC-C8ED-D8DB4DA85646}"/>
              </a:ext>
            </a:extLst>
          </p:cNvPr>
          <p:cNvSpPr>
            <a:spLocks noGrp="1"/>
          </p:cNvSpPr>
          <p:nvPr>
            <p:ph type="title"/>
          </p:nvPr>
        </p:nvSpPr>
        <p:spPr/>
        <p:txBody>
          <a:bodyPr/>
          <a:lstStyle/>
          <a:p>
            <a:r>
              <a:rPr lang="en-US" i="0" u="none" strike="noStrike" dirty="0">
                <a:solidFill>
                  <a:srgbClr val="C00000"/>
                </a:solidFill>
                <a:effectLst/>
                <a:latin typeface="Calibri Light" panose="020F0302020204030204" pitchFamily="34" charset="0"/>
              </a:rPr>
              <a:t>Kennedy v. Bremerton School District</a:t>
            </a:r>
            <a:r>
              <a:rPr lang="en-US" i="0" dirty="0">
                <a:solidFill>
                  <a:srgbClr val="C00000"/>
                </a:solidFill>
                <a:effectLst/>
                <a:latin typeface="Calibri Light" panose="020F0302020204030204" pitchFamily="34" charset="0"/>
              </a:rPr>
              <a:t>​</a:t>
            </a:r>
            <a:br>
              <a:rPr lang="en-US" i="0" dirty="0">
                <a:solidFill>
                  <a:srgbClr val="C00000"/>
                </a:solidFill>
                <a:effectLst/>
                <a:latin typeface="Calibri Light" panose="020F0302020204030204" pitchFamily="34" charset="0"/>
              </a:rPr>
            </a:br>
            <a:r>
              <a:rPr lang="en-US" i="0" u="none" strike="noStrike" dirty="0">
                <a:solidFill>
                  <a:srgbClr val="C00000"/>
                </a:solidFill>
                <a:effectLst/>
                <a:latin typeface="Calibri Light" panose="020F0302020204030204" pitchFamily="34" charset="0"/>
              </a:rPr>
              <a:t>2022 U.S. LEXIS 3218</a:t>
            </a:r>
            <a:endParaRPr lang="en-US" dirty="0">
              <a:solidFill>
                <a:srgbClr val="C00000"/>
              </a:solidFill>
            </a:endParaRPr>
          </a:p>
        </p:txBody>
      </p:sp>
      <p:sp>
        <p:nvSpPr>
          <p:cNvPr id="3" name="Content Placeholder 2">
            <a:extLst>
              <a:ext uri="{FF2B5EF4-FFF2-40B4-BE49-F238E27FC236}">
                <a16:creationId xmlns:a16="http://schemas.microsoft.com/office/drawing/2014/main" id="{304CC43D-C4F8-2558-31F1-2830BA52916D}"/>
              </a:ext>
            </a:extLst>
          </p:cNvPr>
          <p:cNvSpPr>
            <a:spLocks noGrp="1"/>
          </p:cNvSpPr>
          <p:nvPr>
            <p:ph idx="1"/>
          </p:nvPr>
        </p:nvSpPr>
        <p:spPr/>
        <p:txBody>
          <a:bodyPr/>
          <a:lstStyle/>
          <a:p>
            <a:pPr marL="0" indent="0">
              <a:buNone/>
            </a:pPr>
            <a:endParaRPr lang="en-US" dirty="0"/>
          </a:p>
        </p:txBody>
      </p:sp>
      <p:sp>
        <p:nvSpPr>
          <p:cNvPr id="5" name="TextBox 4">
            <a:extLst>
              <a:ext uri="{FF2B5EF4-FFF2-40B4-BE49-F238E27FC236}">
                <a16:creationId xmlns:a16="http://schemas.microsoft.com/office/drawing/2014/main" id="{85492153-E604-6726-931B-C8D40C4F5B2F}"/>
              </a:ext>
            </a:extLst>
          </p:cNvPr>
          <p:cNvSpPr txBox="1"/>
          <p:nvPr/>
        </p:nvSpPr>
        <p:spPr>
          <a:xfrm>
            <a:off x="1206230" y="1527243"/>
            <a:ext cx="6947169" cy="4832092"/>
          </a:xfrm>
          <a:prstGeom prst="rect">
            <a:avLst/>
          </a:prstGeom>
          <a:noFill/>
        </p:spPr>
        <p:txBody>
          <a:bodyPr wrap="square">
            <a:spAutoFit/>
          </a:bodyPr>
          <a:lstStyle/>
          <a:p>
            <a:pPr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The Supreme Court said the coach successfully showed the government (school) interfered in his sincere religious practice due to a policy that is not neutral or generally applicable.</a:t>
            </a:r>
          </a:p>
          <a:p>
            <a:pPr algn="l" rtl="0" fontAlgn="base"/>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The prayers also were not deemed to be government speech even during time working a government job; the prayers were instead private speech</a:t>
            </a:r>
            <a:r>
              <a:rPr lang="en-US" sz="2800" b="0" i="0" dirty="0">
                <a:solidFill>
                  <a:srgbClr val="000000"/>
                </a:solidFill>
                <a:effectLst/>
                <a:latin typeface="Calibri" panose="020F0502020204030204" pitchFamily="34" charset="0"/>
              </a:rPr>
              <a:t>​</a:t>
            </a:r>
            <a:endParaRPr lang="en-US" sz="2800" b="0" i="0" dirty="0">
              <a:solidFill>
                <a:srgbClr val="000000"/>
              </a:solidFill>
              <a:effectLst/>
              <a:latin typeface="Arial" panose="020B0604020202020204" pitchFamily="34" charset="0"/>
            </a:endParaRPr>
          </a:p>
          <a:p>
            <a:pPr algn="l" rtl="0" fontAlgn="base">
              <a:buFont typeface="Arial" panose="020B0604020202020204" pitchFamily="34" charset="0"/>
              <a:buChar char="•"/>
            </a:pPr>
            <a:endParaRPr lang="en-US"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28202404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3DE8-9D86-6448-A1C0-6983A71B9765}"/>
              </a:ext>
            </a:extLst>
          </p:cNvPr>
          <p:cNvSpPr>
            <a:spLocks noGrp="1"/>
          </p:cNvSpPr>
          <p:nvPr>
            <p:ph type="title"/>
          </p:nvPr>
        </p:nvSpPr>
        <p:spPr/>
        <p:txBody>
          <a:bodyPr/>
          <a:lstStyle/>
          <a:p>
            <a:r>
              <a:rPr lang="en-US" i="0" u="none" strike="noStrike" dirty="0">
                <a:solidFill>
                  <a:srgbClr val="C00000"/>
                </a:solidFill>
                <a:effectLst/>
                <a:latin typeface="Calibri Light" panose="020F0302020204030204" pitchFamily="34" charset="0"/>
              </a:rPr>
              <a:t>Kennedy v. Bremerton School District</a:t>
            </a:r>
            <a:r>
              <a:rPr lang="en-US" i="0" dirty="0">
                <a:solidFill>
                  <a:srgbClr val="C00000"/>
                </a:solidFill>
                <a:effectLst/>
                <a:latin typeface="Calibri Light" panose="020F0302020204030204" pitchFamily="34" charset="0"/>
              </a:rPr>
              <a:t>​</a:t>
            </a:r>
            <a:br>
              <a:rPr lang="en-US" i="0" dirty="0">
                <a:solidFill>
                  <a:srgbClr val="C00000"/>
                </a:solidFill>
                <a:effectLst/>
                <a:latin typeface="Calibri Light" panose="020F0302020204030204" pitchFamily="34" charset="0"/>
              </a:rPr>
            </a:br>
            <a:r>
              <a:rPr lang="en-US" i="0" u="none" strike="noStrike" dirty="0">
                <a:solidFill>
                  <a:srgbClr val="C00000"/>
                </a:solidFill>
                <a:effectLst/>
                <a:latin typeface="Calibri Light" panose="020F0302020204030204" pitchFamily="34" charset="0"/>
              </a:rPr>
              <a:t>2022 U.S. LEXIS 3218</a:t>
            </a:r>
            <a:r>
              <a:rPr lang="en-US" i="0" dirty="0">
                <a:solidFill>
                  <a:srgbClr val="C00000"/>
                </a:solidFill>
                <a:effectLst/>
                <a:latin typeface="Calibri Light" panose="020F0302020204030204" pitchFamily="34" charset="0"/>
              </a:rPr>
              <a:t>​</a:t>
            </a:r>
            <a:endParaRPr lang="en-US" dirty="0">
              <a:solidFill>
                <a:srgbClr val="C00000"/>
              </a:solidFill>
            </a:endParaRPr>
          </a:p>
        </p:txBody>
      </p:sp>
      <p:sp>
        <p:nvSpPr>
          <p:cNvPr id="3" name="Content Placeholder 2">
            <a:extLst>
              <a:ext uri="{FF2B5EF4-FFF2-40B4-BE49-F238E27FC236}">
                <a16:creationId xmlns:a16="http://schemas.microsoft.com/office/drawing/2014/main" id="{2000EEDA-8F35-F51B-4092-6C0A7F6B5B96}"/>
              </a:ext>
            </a:extLst>
          </p:cNvPr>
          <p:cNvSpPr>
            <a:spLocks noGrp="1"/>
          </p:cNvSpPr>
          <p:nvPr>
            <p:ph idx="1"/>
          </p:nvPr>
        </p:nvSpPr>
        <p:spPr>
          <a:xfrm>
            <a:off x="990600" y="1235414"/>
            <a:ext cx="7696200" cy="3891063"/>
          </a:xfrm>
        </p:spPr>
        <p:txBody>
          <a:bodyPr/>
          <a:lstStyle/>
          <a:p>
            <a:pPr marL="0" indent="0">
              <a:buNone/>
            </a:pPr>
            <a:endParaRPr lang="en-US" dirty="0"/>
          </a:p>
        </p:txBody>
      </p:sp>
      <p:sp>
        <p:nvSpPr>
          <p:cNvPr id="5" name="TextBox 4">
            <a:extLst>
              <a:ext uri="{FF2B5EF4-FFF2-40B4-BE49-F238E27FC236}">
                <a16:creationId xmlns:a16="http://schemas.microsoft.com/office/drawing/2014/main" id="{2BF5E4A2-7ABA-78A8-0398-CFD322E7E384}"/>
              </a:ext>
            </a:extLst>
          </p:cNvPr>
          <p:cNvSpPr txBox="1"/>
          <p:nvPr/>
        </p:nvSpPr>
        <p:spPr>
          <a:xfrm>
            <a:off x="1439694" y="1516078"/>
            <a:ext cx="6935821" cy="4031873"/>
          </a:xfrm>
          <a:prstGeom prst="rect">
            <a:avLst/>
          </a:prstGeom>
          <a:noFill/>
        </p:spPr>
        <p:txBody>
          <a:bodyPr wrap="square">
            <a:spAutoFit/>
          </a:bodyPr>
          <a:lstStyle/>
          <a:p>
            <a:pPr algn="l" rtl="0" fontAlgn="base">
              <a:buFont typeface="Arial" panose="020B0604020202020204" pitchFamily="34" charset="0"/>
              <a:buChar char="•"/>
            </a:pPr>
            <a:r>
              <a:rPr lang="en-US" sz="3200" b="0" i="0" u="none" strike="noStrike" dirty="0">
                <a:solidFill>
                  <a:srgbClr val="000000"/>
                </a:solidFill>
                <a:effectLst/>
                <a:latin typeface="Calibri" panose="020F0502020204030204" pitchFamily="34" charset="0"/>
              </a:rPr>
              <a:t>Result: The 1st Amendment protects an individual when engaging in a personal</a:t>
            </a:r>
          </a:p>
          <a:p>
            <a:pPr algn="l" rtl="0" fontAlgn="base"/>
            <a:r>
              <a:rPr lang="en-US" sz="3200" b="0" i="0" u="none" strike="noStrike" dirty="0">
                <a:solidFill>
                  <a:srgbClr val="000000"/>
                </a:solidFill>
                <a:effectLst/>
                <a:latin typeface="Calibri" panose="020F0502020204030204" pitchFamily="34" charset="0"/>
              </a:rPr>
              <a:t>religious observance from government reprisal</a:t>
            </a:r>
            <a:r>
              <a:rPr lang="en-US" sz="3200" b="0" i="0" dirty="0">
                <a:solidFill>
                  <a:srgbClr val="000000"/>
                </a:solidFill>
                <a:effectLst/>
                <a:latin typeface="Calibri" panose="020F0502020204030204" pitchFamily="34" charset="0"/>
              </a:rPr>
              <a:t>​</a:t>
            </a:r>
          </a:p>
          <a:p>
            <a:pPr algn="l" rtl="0" fontAlgn="base"/>
            <a:endParaRPr lang="en-US" sz="32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3200" b="0" i="0" u="none" strike="noStrike" dirty="0">
                <a:solidFill>
                  <a:srgbClr val="000000"/>
                </a:solidFill>
                <a:effectLst/>
                <a:latin typeface="Calibri" panose="020F0502020204030204" pitchFamily="34" charset="0"/>
              </a:rPr>
              <a:t>Further, the Constitution neither mandates nor permits the government to suppress such religious expression</a:t>
            </a:r>
            <a:r>
              <a:rPr lang="en-US" sz="3200" b="0" i="0" dirty="0">
                <a:solidFill>
                  <a:srgbClr val="000000"/>
                </a:solidFill>
                <a:effectLst/>
                <a:latin typeface="Calibri" panose="020F0502020204030204" pitchFamily="34" charset="0"/>
              </a:rPr>
              <a:t>​</a:t>
            </a:r>
            <a:endParaRPr lang="en-US" sz="32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1067444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NJSBA powerpoint">
  <a:themeElements>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JSBA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NJSBA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JSBA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JSBA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JSBA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JSBA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JSBA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JSBA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JSBA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JSBA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JSBA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JSBA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JSBA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F3ED24F1F9F648BC4A0C4D9BC1DEBF" ma:contentTypeVersion="14" ma:contentTypeDescription="Create a new document." ma:contentTypeScope="" ma:versionID="09cad134e08aa83cfc9c5fd990b650b7">
  <xsd:schema xmlns:xsd="http://www.w3.org/2001/XMLSchema" xmlns:xs="http://www.w3.org/2001/XMLSchema" xmlns:p="http://schemas.microsoft.com/office/2006/metadata/properties" xmlns:ns1="http://schemas.microsoft.com/sharepoint/v3" xmlns:ns2="ed0eeb22-c85f-47ad-b4ee-843631bdfb60" xmlns:ns3="26bfb855-a36a-4ec2-9b05-7420e8dff8ce" targetNamespace="http://schemas.microsoft.com/office/2006/metadata/properties" ma:root="true" ma:fieldsID="bc5fbba1fb7a3de303fd2974a8eef102" ns1:_="" ns2:_="" ns3:_="">
    <xsd:import namespace="http://schemas.microsoft.com/sharepoint/v3"/>
    <xsd:import namespace="ed0eeb22-c85f-47ad-b4ee-843631bdfb60"/>
    <xsd:import namespace="26bfb855-a36a-4ec2-9b05-7420e8dff8ce"/>
    <xsd:element name="properties">
      <xsd:complexType>
        <xsd:sequence>
          <xsd:element name="documentManagement">
            <xsd:complexType>
              <xsd:all>
                <xsd:element ref="ns2:MediaServiceMetadata" minOccurs="0"/>
                <xsd:element ref="ns2:MediaServiceFastMetadata" minOccurs="0"/>
                <xsd:element ref="ns1:PublishingStartDate" minOccurs="0"/>
                <xsd:element ref="ns1:PublishingExpirationDate"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0eeb22-c85f-47ad-b4ee-843631bdfb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bfb855-a36a-4ec2-9b05-7420e8dff8c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6bfb855-a36a-4ec2-9b05-7420e8dff8ce">
      <UserInfo>
        <DisplayName>John Burns</DisplayName>
        <AccountId>23</AccountId>
        <AccountType/>
      </UserInfo>
    </SharedWithUsers>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ECE7DB9-03BC-448F-9C8A-28E984F6C6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0eeb22-c85f-47ad-b4ee-843631bdfb60"/>
    <ds:schemaRef ds:uri="26bfb855-a36a-4ec2-9b05-7420e8dff8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6E1640-5B12-45C9-966D-462AB9B31568}">
  <ds:schemaRefs>
    <ds:schemaRef ds:uri="http://schemas.microsoft.com/sharepoint/v3/contenttype/forms"/>
  </ds:schemaRefs>
</ds:datastoreItem>
</file>

<file path=customXml/itemProps3.xml><?xml version="1.0" encoding="utf-8"?>
<ds:datastoreItem xmlns:ds="http://schemas.openxmlformats.org/officeDocument/2006/customXml" ds:itemID="{C7202127-2C1D-43E1-869A-1EC38528030E}">
  <ds:schemaRefs>
    <ds:schemaRef ds:uri="http://purl.org/dc/terms/"/>
    <ds:schemaRef ds:uri="26bfb855-a36a-4ec2-9b05-7420e8dff8ce"/>
    <ds:schemaRef ds:uri="http://schemas.microsoft.com/sharepoint/v3"/>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ed0eeb22-c85f-47ad-b4ee-843631bdfb6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ppt template</Template>
  <TotalTime>17268</TotalTime>
  <Words>2525</Words>
  <Application>Microsoft Office PowerPoint</Application>
  <PresentationFormat>On-screen Show (4:3)</PresentationFormat>
  <Paragraphs>201</Paragraphs>
  <Slides>46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Arial Black</vt:lpstr>
      <vt:lpstr>Calibri</vt:lpstr>
      <vt:lpstr>Calibri Light</vt:lpstr>
      <vt:lpstr>lato</vt:lpstr>
      <vt:lpstr>Times New Roman</vt:lpstr>
      <vt:lpstr>NJSBA powerpoint</vt:lpstr>
      <vt:lpstr>LEGAL &amp; LEGISLATIVE UPDATE Spring School Law Forum July 13, 2022  Kathleen Asher, Esq. and  John Burns, Esq.  </vt:lpstr>
      <vt:lpstr>Disclaimer</vt:lpstr>
      <vt:lpstr>PowerPoint Presentation</vt:lpstr>
      <vt:lpstr>Carson v. Makin​  142 S. Ct. 1987 (2022)​</vt:lpstr>
      <vt:lpstr>Carson v. Makin​  142 S. Ct. 1987 (2022)</vt:lpstr>
      <vt:lpstr>Carson v. Makin​  142 S. Ct. 1987 (2022)</vt:lpstr>
      <vt:lpstr>Kennedy v. Bremerton School District​ 2022 U.S. LEXIS 3218</vt:lpstr>
      <vt:lpstr>Kennedy v. Bremerton School District​ 2022 U.S. LEXIS 3218</vt:lpstr>
      <vt:lpstr>Kennedy v. Bremerton School District​ 2022 U.S. LEXIS 3218​</vt:lpstr>
      <vt:lpstr>PowerPoint Presentation</vt:lpstr>
      <vt:lpstr> J.M. v. Summit City Bd. of Educ., 2022 U.S. App. LEXIS 18378​</vt:lpstr>
      <vt:lpstr> J.M. v. Summit City Bd. of Educ., 2022 U.S. App. LEXIS 18378​</vt:lpstr>
      <vt:lpstr>J.M. v. Summit City Bd. of Educ., 2022 U.S. App. LEXIS 18378​</vt:lpstr>
      <vt:lpstr>J.M. v. Summit City Bd. of Educ., 2022 U.S. App. LEXIS 18378​</vt:lpstr>
      <vt:lpstr>J.M. v. Summit City Bd. of Educ., 2022 U.S. App. LEXIS 18378​</vt:lpstr>
      <vt:lpstr>J.M. v. Summit City Bd. of Educ., 2022 U.S. App. LEXIS 18378​</vt:lpstr>
      <vt:lpstr>J.M. v. Summit City Bd. of Educ., 2022 U.S. App. LEXIS 18378​</vt:lpstr>
      <vt:lpstr>J.M. v. Summit City Bd. of Educ., 2022 U.S. App. LEXIS 18378​</vt:lpstr>
      <vt:lpstr>PowerPoint Presentation</vt:lpstr>
      <vt:lpstr>Simadiris v. Paterson Pub. Sch. Dist.</vt:lpstr>
      <vt:lpstr>Simadiris v. Paterson Pub. Sch. Dist.</vt:lpstr>
      <vt:lpstr>Schwartz v. Princeton</vt:lpstr>
      <vt:lpstr>Schwartz v. Princeton</vt:lpstr>
      <vt:lpstr>PowerPoint Presentation</vt:lpstr>
      <vt:lpstr>C.V. v. Waterford Township Board of Education​ 2022 N.J. Super. LEXIS 87​</vt:lpstr>
      <vt:lpstr>C.V. v. Waterford Township Board of Education​ 2022 N.J. Super. LEXIS 87​</vt:lpstr>
      <vt:lpstr>C.V. v. Waterford Township Board of Education​ 2022 N.J. Super. LEXIS 87​ </vt:lpstr>
      <vt:lpstr>Parsells v. Bd. of Educ. of Somerville, 2022 N.J. Super. LEXIS 81​</vt:lpstr>
      <vt:lpstr>Parsells v. Bd. of Educ. of Somerville 2022 N.J Super. LEXIS 81​</vt:lpstr>
      <vt:lpstr>​ Parsells v. Bd. of Educ. of Somerville, 2022 N.J. Super. LEXIS 81​</vt:lpstr>
      <vt:lpstr>Parsells v. Bd. of Educ. of Somerville, 2022 N.J. Super. LEXIS 81​</vt:lpstr>
      <vt:lpstr>PowerPoint Presentation</vt:lpstr>
      <vt:lpstr>Van Syckle v. BOE of West Essex Regional School District</vt:lpstr>
      <vt:lpstr>Van Syckle v. BOE of West Essex Regional School District</vt:lpstr>
      <vt:lpstr>PowerPoint Presentation</vt:lpstr>
      <vt:lpstr>  I/M/O Tenure Charges Roselle Borough BOE and Lovena Batts Teacher</vt:lpstr>
      <vt:lpstr>  I/M/O Tenure Charges Roselle Borough BOE and Lovena Batts Teacher</vt:lpstr>
      <vt:lpstr>  I/M/O Tenure Charges Roselle Borough BOE and Lovena Batts Teacher</vt:lpstr>
      <vt:lpstr>I/M/O Tenure Hearing Bellevile BOE v.Lopez and Johns </vt:lpstr>
      <vt:lpstr>I/M/O Tenure Hearing Bellevile BOE v.Lopez and Johns </vt:lpstr>
      <vt:lpstr>Title IX – Stay Tuned</vt:lpstr>
      <vt:lpstr>Title IX – Stay Tuned</vt:lpstr>
      <vt:lpstr>Title IX – Stay Tuned</vt:lpstr>
      <vt:lpstr>Title IX – Stay Tuned</vt:lpstr>
      <vt:lpstr>Legal and Labor Relations</vt:lpstr>
      <vt:lpstr>Questions ???</vt:lpstr>
    </vt:vector>
  </TitlesOfParts>
  <Company>NJSBA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NJSBA USER</dc:creator>
  <cp:lastModifiedBy>Kathleen Asher</cp:lastModifiedBy>
  <cp:revision>144</cp:revision>
  <cp:lastPrinted>2021-07-20T21:05:06Z</cp:lastPrinted>
  <dcterms:created xsi:type="dcterms:W3CDTF">2011-04-21T20:01:49Z</dcterms:created>
  <dcterms:modified xsi:type="dcterms:W3CDTF">2022-07-13T12:17:35Z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0x01010027F3ED24F1F9F648BC4A0C4D9BC1DEBF</vt:lpwstr>
  </property>
</Properties>
</file>