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350" r:id="rId5"/>
    <p:sldId id="407" r:id="rId6"/>
    <p:sldId id="408" r:id="rId7"/>
    <p:sldId id="391" r:id="rId8"/>
    <p:sldId id="413" r:id="rId9"/>
    <p:sldId id="416" r:id="rId10"/>
    <p:sldId id="394" r:id="rId11"/>
    <p:sldId id="397" r:id="rId12"/>
    <p:sldId id="389" r:id="rId13"/>
    <p:sldId id="414" r:id="rId14"/>
    <p:sldId id="409" r:id="rId15"/>
    <p:sldId id="388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25" autoAdjust="0"/>
  </p:normalViewPr>
  <p:slideViewPr>
    <p:cSldViewPr>
      <p:cViewPr varScale="1">
        <p:scale>
          <a:sx n="53" d="100"/>
          <a:sy n="53" d="100"/>
        </p:scale>
        <p:origin x="16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68" y="5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r">
              <a:defRPr sz="1300"/>
            </a:lvl1pPr>
          </a:lstStyle>
          <a:p>
            <a:fld id="{CCC59C14-D9D6-4208-82AA-5FDDC48C028A}" type="datetime1">
              <a:rPr lang="en-US" smtClean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1"/>
            <a:ext cx="3043343" cy="4654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r">
              <a:defRPr sz="1300"/>
            </a:lvl1pPr>
          </a:lstStyle>
          <a:p>
            <a:fld id="{2B818129-E3AF-4856-92EB-A8D00F011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54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4" tIns="46653" rIns="93304" bIns="4665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4" tIns="46653" rIns="93304" bIns="4665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9464564-A28E-49C0-A3EF-2BB5104340A0}" type="datetime1">
              <a:rPr lang="en-US" smtClean="0"/>
              <a:t>4/29/2021</a:t>
            </a:fld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4" tIns="46653" rIns="93304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4" tIns="46653" rIns="93304" bIns="4665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1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4" tIns="46653" rIns="93304" bIns="4665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1BBA462-386D-43E7-86B6-3905DBC95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4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600" b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3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79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2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7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9110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8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65563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4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7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26316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11425"/>
            <a:ext cx="7772400" cy="993775"/>
          </a:xfrm>
        </p:spPr>
        <p:txBody>
          <a:bodyPr/>
          <a:lstStyle>
            <a:lvl1pPr>
              <a:defRPr sz="400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671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035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30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6188"/>
            <a:ext cx="4038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030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08832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134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7425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87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104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943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3329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88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09527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ation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696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33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3333"/>
        </a:buClr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3333"/>
        </a:buClr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3333"/>
        </a:buClr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3333"/>
        </a:buClr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3333"/>
        </a:buClr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3333"/>
        </a:buClr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3333"/>
        </a:buClr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3333"/>
        </a:buClr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3333"/>
        </a:buClr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1425"/>
            <a:ext cx="7772400" cy="993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600020"/>
                </a:solidFill>
              </a:rPr>
              <a:t/>
            </a:r>
            <a:br>
              <a:rPr lang="en-US" sz="3600" dirty="0" smtClean="0">
                <a:solidFill>
                  <a:srgbClr val="600020"/>
                </a:solidFill>
              </a:rPr>
            </a:br>
            <a:r>
              <a:rPr lang="en-US" sz="3600" dirty="0" smtClean="0">
                <a:solidFill>
                  <a:srgbClr val="600020"/>
                </a:solidFill>
              </a:rPr>
              <a:t/>
            </a:r>
            <a:br>
              <a:rPr lang="en-US" sz="3600" dirty="0" smtClean="0">
                <a:solidFill>
                  <a:srgbClr val="600020"/>
                </a:solidFill>
              </a:rPr>
            </a:br>
            <a:r>
              <a:rPr lang="en-US" sz="3600" dirty="0" smtClean="0">
                <a:solidFill>
                  <a:srgbClr val="600020"/>
                </a:solidFill>
              </a:rPr>
              <a:t/>
            </a:r>
            <a:br>
              <a:rPr lang="en-US" sz="3600" dirty="0" smtClean="0">
                <a:solidFill>
                  <a:srgbClr val="600020"/>
                </a:solidFill>
              </a:rPr>
            </a:br>
            <a:r>
              <a:rPr lang="en-US" sz="3600" dirty="0" smtClean="0">
                <a:solidFill>
                  <a:srgbClr val="600020"/>
                </a:solidFill>
              </a:rPr>
              <a:t/>
            </a:r>
            <a:br>
              <a:rPr lang="en-US" sz="3600" dirty="0" smtClean="0">
                <a:solidFill>
                  <a:srgbClr val="600020"/>
                </a:solidFill>
              </a:rPr>
            </a:br>
            <a: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NJSBA Spring Education Symposium</a:t>
            </a:r>
            <a:b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Legislative Update</a:t>
            </a:r>
            <a: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i="1" dirty="0" smtClean="0">
                <a:solidFill>
                  <a:srgbClr val="600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600020"/>
                </a:solidFill>
              </a:rPr>
              <a:t/>
            </a:r>
            <a:br>
              <a:rPr lang="en-US" sz="3600" dirty="0">
                <a:solidFill>
                  <a:srgbClr val="600020"/>
                </a:solidFill>
              </a:rPr>
            </a:br>
            <a:r>
              <a:rPr lang="en-US" sz="3600" dirty="0" smtClean="0">
                <a:solidFill>
                  <a:srgbClr val="600020"/>
                </a:solidFill>
              </a:rPr>
              <a:t/>
            </a:r>
            <a:br>
              <a:rPr lang="en-US" sz="3600" dirty="0" smtClean="0">
                <a:solidFill>
                  <a:srgbClr val="600020"/>
                </a:solidFill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Pushman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NJSBA Director of Governmental Relations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endParaRPr lang="en-US" sz="1000" dirty="0" smtClean="0"/>
          </a:p>
          <a:p>
            <a:r>
              <a:rPr lang="en-US" sz="1000" dirty="0" smtClean="0"/>
              <a:t>© </a:t>
            </a:r>
            <a:r>
              <a:rPr lang="en-US" sz="1000" dirty="0"/>
              <a:t>New Jersey School Boards Association</a:t>
            </a:r>
          </a:p>
          <a:p>
            <a:r>
              <a:rPr lang="en-US" sz="1000" dirty="0"/>
              <a:t>    413 West State Street, Trenton, New Jersey 08618</a:t>
            </a:r>
          </a:p>
          <a:p>
            <a:r>
              <a:rPr lang="en-US" sz="1000" dirty="0"/>
              <a:t>All rights reserved. No part of this document may be reproduced in any form or by any means without permission in writing from NJSBA.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076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FY2022 State Budget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11" y="832184"/>
            <a:ext cx="8229600" cy="4830763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$44.8B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Pre-K through 12 Aid =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$18.1 Billion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(direct &amp; non-direct)</a:t>
            </a:r>
            <a:endPara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“formula aid”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$578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= $9.25B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largest in NJ history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 on schedule to full funding under SFRA by FY2025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“S-2” implementation continues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↑ $25M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= $300M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 million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Aid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FY21, but cut due to COVID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Capital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and Emergent Needs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($75M)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School-Based Youth Services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($21.5M)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Services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$10M Local Efficiency Achievement Program (“LEAP”)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NEW: $10M Regional School District Consolidation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Grants (NJDOE)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Pre-School Education Aid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↑ $50M ($26M new /  $24M expand)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= $924M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4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Update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037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(ARP) Act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March 11, 2021</a:t>
            </a:r>
            <a:endParaRPr lang="en-U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$122.8B Total (“ESSER III”)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 II = $54.3B	ESSER I = $13.2B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 Share =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$2.76B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(approx.)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to LEAs ($2.5B)  /  10% State “set aside” ($276.5M)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District-level allocations to be released</a:t>
            </a:r>
          </a:p>
          <a:p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safely reopen and sustain the safe operation of schools and address the impact of the COVID-19 pandemic on our nation's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students”</a:t>
            </a:r>
            <a:endParaRPr lang="en-U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learning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 / SEL / academic needs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for LEAs / 5% State set-aside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enrichment / ESY / Afterschool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Return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In-Person Instruction Plan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Comment Required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Effort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“supplement not supplant”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State’s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spending used to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education</a:t>
            </a:r>
          </a:p>
          <a:p>
            <a:pPr lvl="2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99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Update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26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Education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Enactments</a:t>
            </a:r>
          </a:p>
          <a:p>
            <a:pPr marL="914400" lvl="1" indent="-514350" algn="just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Noteworthy Pending Legislation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COVID-Related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(…Mostly)</a:t>
            </a:r>
          </a:p>
          <a:p>
            <a:pPr marL="914400" lvl="1" indent="-514350" algn="just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FY2022 State Budget</a:t>
            </a:r>
          </a:p>
          <a:p>
            <a:pPr marL="914400" lvl="1" indent="-514350" algn="just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Update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6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Enactments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COVID-Related Measures</a:t>
            </a: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Flexibility / Surplus Carryover 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c.35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(S-2691/A-4310)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Reciprocity for Out-of-State Teachers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c.57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(S-2831/A-4783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Cooperative Purchasing of COVID-Related Goods/Services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c.77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(A-4461/S-2698)</a:t>
            </a:r>
          </a:p>
          <a:p>
            <a:pPr lvl="1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“Non-COVID” Measures</a:t>
            </a: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&amp; Inclusion Instruction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c.32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(A-4454/S-2781) </a:t>
            </a: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Diversity &amp; Bias Training for Tenure Arbitrators</a:t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c.51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S-699/A-5245)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Notification &amp; Marijuana Offenses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P.L.2021, c.38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(A-5472/S-3565)</a:t>
            </a:r>
          </a:p>
        </p:txBody>
      </p:sp>
    </p:spTree>
    <p:extLst>
      <p:ext uri="{BB962C8B-B14F-4D97-AF65-F5344CB8AC3E}">
        <p14:creationId xmlns:p14="http://schemas.microsoft.com/office/powerpoint/2010/main" val="2070802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027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S-3434/A-5366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boards of education to provide special education and related services to certain students exceeding age of eligibility for special education and related services.</a:t>
            </a:r>
          </a:p>
          <a:p>
            <a:pPr marL="0" indent="0">
              <a:buNone/>
            </a:pPr>
            <a:endParaRPr lang="en-US" sz="2000" i="1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“Aging Out” (&gt; 21) – Eligible for up to 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add’l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year of services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Applies to 2020-21, 2021-22, 2022-23 school years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IEP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team remains involved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Funding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mechanism (ESSER, State funds)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i="1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Status: Passed full Senate. Pending in Asm Education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Cmte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11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Learning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830763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Retention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Request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(S-3470)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parental discretion (following consultation) – Districts cannot deny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“concerns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 learning loss during the 2020-2021 school year would be sufficient grounds for retaining”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2020-2021 school year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(S-3214/A-5366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arenR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COVID-19 public health emergency on overall student academic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</a:p>
          <a:p>
            <a:pPr marL="800100" lvl="1" indent="-342900">
              <a:buAutoNum type="arabicParenR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 on continuation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school services during the COVID-19 public health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</a:p>
          <a:p>
            <a:pPr marL="857250" lvl="2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different data points</a:t>
            </a:r>
          </a:p>
          <a:p>
            <a:pPr marL="457200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School Mandate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(S-3531</a:t>
            </a:r>
            <a:r>
              <a:rPr lang="en-US" sz="24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“must provide high-quality learning experiences and instruction to mitigate the effects of learning loss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2021 and 2022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0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“Alleviating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Loss” Grants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(A-5147)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grant program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Creation/expansion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summer learning programs and other student support programs during the summer of 2021 and the 2021-2022 school year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learning loss resulting from the COVID-19 related school closures or the use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virtual/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instruction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&amp; Equitable Remote Learning Pilot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(A-4789)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“safe havens” in approved locations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families balance children's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home, while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fulfilling work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on Remote Teaching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(S-3469/A-4859)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4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Pre-certification requirement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7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Mental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52197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S-2259/A-970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Screening in Schools Grant Program in DOE; appropriates $1 million.</a:t>
            </a:r>
          </a:p>
          <a:p>
            <a:pPr marL="0" indent="0">
              <a:buNone/>
            </a:pPr>
            <a:endPara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S-2486/A-4264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“Clayton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Pilot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Program”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DOE to provide school-based social emotional learning to students in grades kindergarten through five at certain public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</a:p>
          <a:p>
            <a:pPr marL="0" indent="0">
              <a:buNone/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Asm. Majority Leader Greenwald Package</a:t>
            </a:r>
          </a:p>
          <a:p>
            <a:pPr marL="400050" lvl="1" indent="0">
              <a:buNone/>
            </a:pP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A-4433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Partnering with higher education to train mental health providers</a:t>
            </a:r>
          </a:p>
          <a:p>
            <a:pPr marL="400050" lvl="1" indent="0">
              <a:buNone/>
            </a:pP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A-4434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Student Wellness Grant Program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A-4435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Prioritizes student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counseling centers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School-Based Youth Services Program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A-4436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“Student Mental Health Task Force”</a:t>
            </a:r>
          </a:p>
          <a:p>
            <a:pPr marL="400050" lvl="1" indent="0">
              <a:buNone/>
            </a:pPr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A-4437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Private referrals for mental health assessments and services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S-555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to examine public school programs and services designed to address student mental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38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Staff Shortages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914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 Teacher Requirements</a:t>
            </a:r>
          </a:p>
          <a:p>
            <a:pPr marL="0" indent="0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S-2832/A-5295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student enrolled in institution of higher education who has completed 30 semester-hour credits to serve as substitute teacher; extends time period substitute teacher may serve during public health emergency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Hiring Retired School Nurses</a:t>
            </a:r>
          </a:p>
          <a:p>
            <a:pPr marL="0" indent="0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A-4544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Permits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nurse who is retired from TPAF to return to employment during public health emergency and state of emergency for COVID-19 pandemic, for up to two years without reenrollment in TPAF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Hiring Retired Teachers</a:t>
            </a:r>
          </a:p>
          <a:p>
            <a:pPr marL="0" indent="0">
              <a:buNone/>
            </a:pP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S-3685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Permits school teacher who is retired from TPAF to return to employment during public health emergency and state of emergency for COVID-19 pandemic, for up to two years without reenrollment in TPAF</a:t>
            </a:r>
            <a:r>
              <a:rPr lang="en-US" sz="1600" i="1" dirty="0"/>
              <a:t>.</a:t>
            </a:r>
            <a:endParaRPr lang="en-US" sz="16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7974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S-3488/A-5537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Modifies certain procedures pertaining to school district regionalization; establishes grant program for cost reimbursement of conducting regionalization feasibility studies; and provides financial incentives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regionalization.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/ Voter Approval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State-funded feasibility studies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“S-2” aid losses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Stretched out (4 to 8 years)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State aid – “Hold harmless”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Implementation flexibility (i.e., apportionment; BOE representation; contracts/salary guides)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Passed Senate. Pending in Asm Education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Cmte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0217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SBA Presentation">
  <a:themeElements>
    <a:clrScheme name="NJSBA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JSBA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JSBA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SBA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SBA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SBA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SBA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SBA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SBA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5D93B16C443A83BA7908A1F6ED6" ma:contentTypeVersion="11" ma:contentTypeDescription="Create a new document." ma:contentTypeScope="" ma:versionID="6e082de7eb8802f570093e3b56d2b546">
  <xsd:schema xmlns:xsd="http://www.w3.org/2001/XMLSchema" xmlns:xs="http://www.w3.org/2001/XMLSchema" xmlns:p="http://schemas.microsoft.com/office/2006/metadata/properties" xmlns:ns3="ae672821-c63a-469d-9463-31ab85277d33" xmlns:ns4="b79db3bc-7c0b-4b98-931a-f428af792dde" targetNamespace="http://schemas.microsoft.com/office/2006/metadata/properties" ma:root="true" ma:fieldsID="93e379eaaf65788af21bc16f5d97fdc3" ns3:_="" ns4:_="">
    <xsd:import namespace="ae672821-c63a-469d-9463-31ab85277d33"/>
    <xsd:import namespace="b79db3bc-7c0b-4b98-931a-f428af792d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72821-c63a-469d-9463-31ab85277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9db3bc-7c0b-4b98-931a-f428af792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1A0909-14CD-4E5C-A826-5F0B1A6047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00FCB1-6010-4F4C-A7C7-3CB8A596A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672821-c63a-469d-9463-31ab85277d33"/>
    <ds:schemaRef ds:uri="b79db3bc-7c0b-4b98-931a-f428af792d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8EFE07-3066-4B73-A012-4845F3293810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e672821-c63a-469d-9463-31ab85277d33"/>
    <ds:schemaRef ds:uri="http://schemas.microsoft.com/office/2006/metadata/properties"/>
    <ds:schemaRef ds:uri="http://schemas.microsoft.com/office/infopath/2007/PartnerControls"/>
    <ds:schemaRef ds:uri="b79db3bc-7c0b-4b98-931a-f428af792d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TotalTime>78825</TotalTime>
  <Words>853</Words>
  <Application>Microsoft Office PowerPoint</Application>
  <PresentationFormat>On-screen Show (4:3)</PresentationFormat>
  <Paragraphs>139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NJSBA Presentation</vt:lpstr>
      <vt:lpstr>    NJSBA Spring Education Symposium  Legislative Update      </vt:lpstr>
      <vt:lpstr>Agenda</vt:lpstr>
      <vt:lpstr>Recent Enactments</vt:lpstr>
      <vt:lpstr>Special Education</vt:lpstr>
      <vt:lpstr>Student Learning</vt:lpstr>
      <vt:lpstr>Student Learning (cont.)</vt:lpstr>
      <vt:lpstr>Student Mental Health</vt:lpstr>
      <vt:lpstr>Addressing Staff Shortages</vt:lpstr>
      <vt:lpstr>Regionalization</vt:lpstr>
      <vt:lpstr>FY2022 State Budget</vt:lpstr>
      <vt:lpstr>Federal Update</vt:lpstr>
      <vt:lpstr>Legislative Update</vt:lpstr>
    </vt:vector>
  </TitlesOfParts>
  <Company>NJSBA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NJSBA USER</dc:creator>
  <cp:lastModifiedBy>Jonathan Pushman</cp:lastModifiedBy>
  <cp:revision>317</cp:revision>
  <cp:lastPrinted>2020-07-14T17:53:23Z</cp:lastPrinted>
  <dcterms:created xsi:type="dcterms:W3CDTF">2011-04-21T20:01:49Z</dcterms:created>
  <dcterms:modified xsi:type="dcterms:W3CDTF">2021-05-11T16:17:38Z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0x010100CAD255D93B16C443A83BA7908A1F6ED6</vt:lpwstr>
  </property>
  <property fmtid="{D5CDD505-2E9C-101B-9397-08002B2CF9AE}" pid="3" name="Order">
    <vt:r8>951400</vt:r8>
  </property>
</Properties>
</file>