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6858000" cx="9144000"/>
  <p:notesSz cx="6858000" cy="9144000"/>
  <p:embeddedFontLst>
    <p:embeddedFont>
      <p:font typeface="Arial Black"/>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font" Target="fonts/ArialBlack-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a27afd227_14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11a27afd227_14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a27afd227_0_5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1a27afd22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de4c6e504_2_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1de4c6e504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1de4c6e504_2_1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1de4c6e504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1a27afd227_0_12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1a27afd227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de4c6e504_2_2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1de4c6e504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2e2a76fd34_0_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2e2a76fd3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2e2a76fd34_0_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2e2a76fd3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1de4c6e504_2_2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1de4c6e504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1a27afd227_18_3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1a27afd227_18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1a27afd227_0_6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1a27afd22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1a27afd227_14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11a27afd227_14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a27afd227_0_7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1a27afd22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22e16d50c6_4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22e16d50c6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1a27afd227_0_9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1a27afd22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1a27afd227_0_10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1a27afd22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1a27afd227_0_10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1a27afd22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1a27afd227_0_4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1a27afd22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1a27afd227_0_8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1a27afd227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243b121815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243b1218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1a27afd227_0_7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1a27afd22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22fd530bf9_1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22fd530bf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a27afd227_0_2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1a27afd22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30b90dc351_0_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30b90dc35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43b121815_0_1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243b12181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243b121815_0_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243b12181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243b121815_0_1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243b12181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1a27afd227_0_2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1a27afd22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a27afd227_0_11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a27afd22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de4c6e504_2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1de4c6e50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Type </a:t>
            </a:r>
            <a:r>
              <a:rPr lang="en"/>
              <a:t>responses in the chat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762000" y="152400"/>
            <a:ext cx="7696200" cy="6477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52" name="Google Shape;52;p13"/>
          <p:cNvSpPr txBox="1"/>
          <p:nvPr>
            <p:ph idx="1" type="body"/>
          </p:nvPr>
        </p:nvSpPr>
        <p:spPr>
          <a:xfrm>
            <a:off x="762000" y="1295400"/>
            <a:ext cx="7696200" cy="48309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15"/>
          <p:cNvSpPr txBox="1"/>
          <p:nvPr>
            <p:ph type="ctrTitle"/>
          </p:nvPr>
        </p:nvSpPr>
        <p:spPr>
          <a:xfrm>
            <a:off x="2971800" y="304801"/>
            <a:ext cx="5791200" cy="2743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sz="4000">
                <a:solidFill>
                  <a:srgbClr val="003366"/>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3" name="Google Shape;63;p15"/>
          <p:cNvSpPr txBox="1"/>
          <p:nvPr>
            <p:ph idx="1" type="subTitle"/>
          </p:nvPr>
        </p:nvSpPr>
        <p:spPr>
          <a:xfrm>
            <a:off x="2971800" y="3200400"/>
            <a:ext cx="5791200" cy="1752600"/>
          </a:xfrm>
          <a:prstGeom prst="rect">
            <a:avLst/>
          </a:prstGeom>
          <a:noFill/>
          <a:ln>
            <a:noFill/>
          </a:ln>
        </p:spPr>
        <p:txBody>
          <a:bodyPr anchorCtr="0" anchor="t" bIns="45700" lIns="91425" spcFirstLastPara="1" rIns="91425" wrap="square" tIns="45700">
            <a:noAutofit/>
          </a:bodyPr>
          <a:lstStyle>
            <a:lvl1pPr lvl="0" rtl="0" algn="ctr">
              <a:spcBef>
                <a:spcPts val="560"/>
              </a:spcBef>
              <a:spcAft>
                <a:spcPts val="0"/>
              </a:spcAft>
              <a:buSzPts val="2800"/>
              <a:buFont typeface="Arial"/>
              <a:buNone/>
              <a:defRPr sz="2800"/>
            </a:lvl1pPr>
            <a:lvl2pPr lvl="1" rtl="0" algn="l">
              <a:spcBef>
                <a:spcPts val="360"/>
              </a:spcBef>
              <a:spcAft>
                <a:spcPts val="0"/>
              </a:spcAft>
              <a:buSzPts val="1800"/>
              <a:buChar char="–"/>
              <a:defRPr/>
            </a:lvl2pPr>
            <a:lvl3pPr lvl="2" rtl="0" algn="l">
              <a:spcBef>
                <a:spcPts val="360"/>
              </a:spcBef>
              <a:spcAft>
                <a:spcPts val="0"/>
              </a:spcAft>
              <a:buSzPts val="1800"/>
              <a:buChar char="•"/>
              <a:defRPr/>
            </a:lvl3pPr>
            <a:lvl4pPr lvl="3" rtl="0" algn="l">
              <a:spcBef>
                <a:spcPts val="360"/>
              </a:spcBef>
              <a:spcAft>
                <a:spcPts val="0"/>
              </a:spcAft>
              <a:buSzPts val="1800"/>
              <a:buChar char="–"/>
              <a:defRPr/>
            </a:lvl4pPr>
            <a:lvl5pPr lvl="4" rtl="0" algn="l">
              <a:spcBef>
                <a:spcPts val="360"/>
              </a:spcBef>
              <a:spcAft>
                <a:spcPts val="0"/>
              </a:spcAft>
              <a:buSzPts val="1800"/>
              <a:buChar char="»"/>
              <a:defRPr/>
            </a:lvl5pPr>
            <a:lvl6pPr lvl="5" rtl="0" algn="l">
              <a:spcBef>
                <a:spcPts val="360"/>
              </a:spcBef>
              <a:spcAft>
                <a:spcPts val="0"/>
              </a:spcAft>
              <a:buSzPts val="1800"/>
              <a:buChar char="»"/>
              <a:defRPr/>
            </a:lvl6pPr>
            <a:lvl7pPr lvl="6" rtl="0" algn="l">
              <a:spcBef>
                <a:spcPts val="360"/>
              </a:spcBef>
              <a:spcAft>
                <a:spcPts val="0"/>
              </a:spcAft>
              <a:buSzPts val="1800"/>
              <a:buChar char="»"/>
              <a:defRPr/>
            </a:lvl7pPr>
            <a:lvl8pPr lvl="7" rtl="0" algn="l">
              <a:spcBef>
                <a:spcPts val="360"/>
              </a:spcBef>
              <a:spcAft>
                <a:spcPts val="0"/>
              </a:spcAft>
              <a:buSzPts val="1800"/>
              <a:buChar char="»"/>
              <a:defRPr/>
            </a:lvl8pPr>
            <a:lvl9pPr lvl="8" rtl="0" algn="l">
              <a:spcBef>
                <a:spcPts val="360"/>
              </a:spcBef>
              <a:spcAft>
                <a:spcPts val="0"/>
              </a:spcAft>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17"/>
          <p:cNvSpPr txBox="1"/>
          <p:nvPr>
            <p:ph type="title"/>
          </p:nvPr>
        </p:nvSpPr>
        <p:spPr>
          <a:xfrm>
            <a:off x="762000" y="152400"/>
            <a:ext cx="7696200" cy="647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17"/>
          <p:cNvSpPr txBox="1"/>
          <p:nvPr>
            <p:ph idx="1" type="body"/>
          </p:nvPr>
        </p:nvSpPr>
        <p:spPr>
          <a:xfrm>
            <a:off x="762000" y="1295400"/>
            <a:ext cx="7696200" cy="48307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 name="Shape 71"/>
        <p:cNvGrpSpPr/>
        <p:nvPr/>
      </p:nvGrpSpPr>
      <p:grpSpPr>
        <a:xfrm>
          <a:off x="0" y="0"/>
          <a:ext cx="0" cy="0"/>
          <a:chOff x="0" y="0"/>
          <a:chExt cx="0" cy="0"/>
        </a:xfrm>
      </p:grpSpPr>
      <p:sp>
        <p:nvSpPr>
          <p:cNvPr id="72" name="Google Shape;72;p18"/>
          <p:cNvSpPr txBox="1"/>
          <p:nvPr>
            <p:ph type="title"/>
          </p:nvPr>
        </p:nvSpPr>
        <p:spPr>
          <a:xfrm>
            <a:off x="762000" y="152400"/>
            <a:ext cx="7696200" cy="647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18"/>
          <p:cNvSpPr txBox="1"/>
          <p:nvPr>
            <p:ph idx="1" type="body"/>
          </p:nvPr>
        </p:nvSpPr>
        <p:spPr>
          <a:xfrm rot="5400000">
            <a:off x="2194719" y="-137319"/>
            <a:ext cx="4830762" cy="7696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4" name="Shape 74"/>
        <p:cNvGrpSpPr/>
        <p:nvPr/>
      </p:nvGrpSpPr>
      <p:grpSpPr>
        <a:xfrm>
          <a:off x="0" y="0"/>
          <a:ext cx="0" cy="0"/>
          <a:chOff x="0" y="0"/>
          <a:chExt cx="0" cy="0"/>
        </a:xfrm>
      </p:grpSpPr>
      <p:sp>
        <p:nvSpPr>
          <p:cNvPr id="75" name="Google Shape;75;p19"/>
          <p:cNvSpPr txBox="1"/>
          <p:nvPr>
            <p:ph type="title"/>
          </p:nvPr>
        </p:nvSpPr>
        <p:spPr>
          <a:xfrm>
            <a:off x="1371600" y="4800600"/>
            <a:ext cx="6629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19"/>
          <p:cNvSpPr/>
          <p:nvPr>
            <p:ph idx="2" type="pic"/>
          </p:nvPr>
        </p:nvSpPr>
        <p:spPr>
          <a:xfrm>
            <a:off x="1371600" y="612775"/>
            <a:ext cx="6629400" cy="4114800"/>
          </a:xfrm>
          <a:prstGeom prst="rect">
            <a:avLst/>
          </a:prstGeom>
          <a:noFill/>
          <a:ln>
            <a:noFill/>
          </a:ln>
        </p:spPr>
      </p:sp>
      <p:sp>
        <p:nvSpPr>
          <p:cNvPr id="77" name="Google Shape;77;p19"/>
          <p:cNvSpPr txBox="1"/>
          <p:nvPr>
            <p:ph idx="1" type="body"/>
          </p:nvPr>
        </p:nvSpPr>
        <p:spPr>
          <a:xfrm>
            <a:off x="1371600" y="5367338"/>
            <a:ext cx="6629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8" name="Shape 78"/>
        <p:cNvGrpSpPr/>
        <p:nvPr/>
      </p:nvGrpSpPr>
      <p:grpSpPr>
        <a:xfrm>
          <a:off x="0" y="0"/>
          <a:ext cx="0" cy="0"/>
          <a:chOff x="0" y="0"/>
          <a:chExt cx="0" cy="0"/>
        </a:xfrm>
      </p:grpSpPr>
      <p:sp>
        <p:nvSpPr>
          <p:cNvPr id="79" name="Google Shape;79;p20"/>
          <p:cNvSpPr txBox="1"/>
          <p:nvPr>
            <p:ph type="title"/>
          </p:nvPr>
        </p:nvSpPr>
        <p:spPr>
          <a:xfrm>
            <a:off x="914400" y="273050"/>
            <a:ext cx="25511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Font typeface="Arial"/>
              <a:buChar char="•"/>
              <a:defRPr sz="3200"/>
            </a:lvl1pPr>
            <a:lvl2pPr indent="-406400" lvl="1" marL="914400" algn="l">
              <a:spcBef>
                <a:spcPts val="560"/>
              </a:spcBef>
              <a:spcAft>
                <a:spcPts val="0"/>
              </a:spcAft>
              <a:buSzPts val="2800"/>
              <a:buFont typeface="Arial"/>
              <a:buChar char="–"/>
              <a:defRPr sz="2800"/>
            </a:lvl2pPr>
            <a:lvl3pPr indent="-381000" lvl="2" marL="1371600" algn="l">
              <a:spcBef>
                <a:spcPts val="480"/>
              </a:spcBef>
              <a:spcAft>
                <a:spcPts val="0"/>
              </a:spcAft>
              <a:buSzPts val="2400"/>
              <a:buFont typeface="Arial"/>
              <a:buChar char="•"/>
              <a:defRPr sz="2400"/>
            </a:lvl3pPr>
            <a:lvl4pPr indent="-355600" lvl="3" marL="1828800" algn="l">
              <a:spcBef>
                <a:spcPts val="400"/>
              </a:spcBef>
              <a:spcAft>
                <a:spcPts val="0"/>
              </a:spcAft>
              <a:buSzPts val="2000"/>
              <a:buFont typeface="Arial"/>
              <a:buChar char="–"/>
              <a:defRPr sz="2000"/>
            </a:lvl4pPr>
            <a:lvl5pPr indent="-355600" lvl="4" marL="2286000" algn="l">
              <a:spcBef>
                <a:spcPts val="400"/>
              </a:spcBef>
              <a:spcAft>
                <a:spcPts val="0"/>
              </a:spcAft>
              <a:buSzPts val="2000"/>
              <a:buFont typeface="Arial"/>
              <a:buChar char="»"/>
              <a:defRPr sz="2000"/>
            </a:lvl5pPr>
            <a:lvl6pPr indent="-355600" lvl="5" marL="2743200" algn="l">
              <a:spcBef>
                <a:spcPts val="400"/>
              </a:spcBef>
              <a:spcAft>
                <a:spcPts val="0"/>
              </a:spcAft>
              <a:buSzPts val="2000"/>
              <a:buFont typeface="Arial"/>
              <a:buChar char="»"/>
              <a:defRPr sz="2000"/>
            </a:lvl6pPr>
            <a:lvl7pPr indent="-355600" lvl="6" marL="3200400" algn="l">
              <a:spcBef>
                <a:spcPts val="400"/>
              </a:spcBef>
              <a:spcAft>
                <a:spcPts val="0"/>
              </a:spcAft>
              <a:buSzPts val="2000"/>
              <a:buFont typeface="Arial"/>
              <a:buChar char="»"/>
              <a:defRPr sz="2000"/>
            </a:lvl7pPr>
            <a:lvl8pPr indent="-355600" lvl="7" marL="3657600" algn="l">
              <a:spcBef>
                <a:spcPts val="400"/>
              </a:spcBef>
              <a:spcAft>
                <a:spcPts val="0"/>
              </a:spcAft>
              <a:buSzPts val="2000"/>
              <a:buFont typeface="Arial"/>
              <a:buChar char="»"/>
              <a:defRPr sz="2000"/>
            </a:lvl8pPr>
            <a:lvl9pPr indent="-355600" lvl="8" marL="4114800" algn="l">
              <a:spcBef>
                <a:spcPts val="400"/>
              </a:spcBef>
              <a:spcAft>
                <a:spcPts val="0"/>
              </a:spcAft>
              <a:buSzPts val="2000"/>
              <a:buFont typeface="Arial"/>
              <a:buChar char="»"/>
              <a:defRPr sz="2000"/>
            </a:lvl9pPr>
          </a:lstStyle>
          <a:p/>
        </p:txBody>
      </p:sp>
      <p:sp>
        <p:nvSpPr>
          <p:cNvPr id="81" name="Google Shape;81;p20"/>
          <p:cNvSpPr txBox="1"/>
          <p:nvPr>
            <p:ph idx="2" type="body"/>
          </p:nvPr>
        </p:nvSpPr>
        <p:spPr>
          <a:xfrm>
            <a:off x="914400" y="1435100"/>
            <a:ext cx="25511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3" name="Shape 83"/>
        <p:cNvGrpSpPr/>
        <p:nvPr/>
      </p:nvGrpSpPr>
      <p:grpSpPr>
        <a:xfrm>
          <a:off x="0" y="0"/>
          <a:ext cx="0" cy="0"/>
          <a:chOff x="0" y="0"/>
          <a:chExt cx="0" cy="0"/>
        </a:xfrm>
      </p:grpSpPr>
      <p:sp>
        <p:nvSpPr>
          <p:cNvPr id="84" name="Google Shape;84;p22"/>
          <p:cNvSpPr txBox="1"/>
          <p:nvPr>
            <p:ph type="title"/>
          </p:nvPr>
        </p:nvSpPr>
        <p:spPr>
          <a:xfrm>
            <a:off x="762000" y="152400"/>
            <a:ext cx="7696200" cy="647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23"/>
          <p:cNvSpPr txBox="1"/>
          <p:nvPr>
            <p:ph type="title"/>
          </p:nvPr>
        </p:nvSpPr>
        <p:spPr>
          <a:xfrm>
            <a:off x="990600" y="274638"/>
            <a:ext cx="76962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7" name="Google Shape;87;p23"/>
          <p:cNvSpPr txBox="1"/>
          <p:nvPr>
            <p:ph idx="1" type="body"/>
          </p:nvPr>
        </p:nvSpPr>
        <p:spPr>
          <a:xfrm>
            <a:off x="990600" y="1535113"/>
            <a:ext cx="35067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88" name="Google Shape;88;p23"/>
          <p:cNvSpPr txBox="1"/>
          <p:nvPr>
            <p:ph idx="2" type="body"/>
          </p:nvPr>
        </p:nvSpPr>
        <p:spPr>
          <a:xfrm>
            <a:off x="990600" y="2174875"/>
            <a:ext cx="35067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89" name="Google Shape;89;p23"/>
          <p:cNvSpPr txBox="1"/>
          <p:nvPr>
            <p:ph idx="3" type="body"/>
          </p:nvPr>
        </p:nvSpPr>
        <p:spPr>
          <a:xfrm>
            <a:off x="4876800" y="1535113"/>
            <a:ext cx="3810000"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90" name="Google Shape;90;p23"/>
          <p:cNvSpPr txBox="1"/>
          <p:nvPr>
            <p:ph idx="4" type="body"/>
          </p:nvPr>
        </p:nvSpPr>
        <p:spPr>
          <a:xfrm>
            <a:off x="4876800" y="2174875"/>
            <a:ext cx="3810000"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24"/>
          <p:cNvSpPr txBox="1"/>
          <p:nvPr>
            <p:ph type="title"/>
          </p:nvPr>
        </p:nvSpPr>
        <p:spPr>
          <a:xfrm>
            <a:off x="762000" y="152400"/>
            <a:ext cx="7696200" cy="647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3" name="Google Shape;93;p24"/>
          <p:cNvSpPr txBox="1"/>
          <p:nvPr>
            <p:ph idx="1" type="body"/>
          </p:nvPr>
        </p:nvSpPr>
        <p:spPr>
          <a:xfrm>
            <a:off x="990600" y="1295400"/>
            <a:ext cx="3505200" cy="48307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94" name="Google Shape;94;p24"/>
          <p:cNvSpPr txBox="1"/>
          <p:nvPr>
            <p:ph idx="2" type="body"/>
          </p:nvPr>
        </p:nvSpPr>
        <p:spPr>
          <a:xfrm>
            <a:off x="4953000" y="1295400"/>
            <a:ext cx="3733800" cy="48307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5" name="Shape 95"/>
        <p:cNvGrpSpPr/>
        <p:nvPr/>
      </p:nvGrpSpPr>
      <p:grpSpPr>
        <a:xfrm>
          <a:off x="0" y="0"/>
          <a:ext cx="0" cy="0"/>
          <a:chOff x="0" y="0"/>
          <a:chExt cx="0" cy="0"/>
        </a:xfrm>
      </p:grpSpPr>
      <p:sp>
        <p:nvSpPr>
          <p:cNvPr id="96" name="Google Shape;96;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7" name="Google Shape;97;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Font typeface="Arial"/>
              <a:buNone/>
              <a:defRPr sz="2000"/>
            </a:lvl1pPr>
            <a:lvl2pPr indent="-228600" lvl="1" marL="914400" algn="l">
              <a:spcBef>
                <a:spcPts val="360"/>
              </a:spcBef>
              <a:spcAft>
                <a:spcPts val="0"/>
              </a:spcAft>
              <a:buSzPts val="1800"/>
              <a:buFont typeface="Arial"/>
              <a:buNone/>
              <a:defRPr sz="1800"/>
            </a:lvl2pPr>
            <a:lvl3pPr indent="-228600" lvl="2" marL="1371600" algn="l">
              <a:spcBef>
                <a:spcPts val="320"/>
              </a:spcBef>
              <a:spcAft>
                <a:spcPts val="0"/>
              </a:spcAft>
              <a:buSzPts val="1600"/>
              <a:buFont typeface="Arial"/>
              <a:buNone/>
              <a:defRPr sz="1600"/>
            </a:lvl3pPr>
            <a:lvl4pPr indent="-228600" lvl="3" marL="1828800" algn="l">
              <a:spcBef>
                <a:spcPts val="280"/>
              </a:spcBef>
              <a:spcAft>
                <a:spcPts val="0"/>
              </a:spcAft>
              <a:buSzPts val="1400"/>
              <a:buFont typeface="Arial"/>
              <a:buNone/>
              <a:defRPr sz="1400"/>
            </a:lvl4pPr>
            <a:lvl5pPr indent="-228600" lvl="4" marL="2286000" algn="l">
              <a:spcBef>
                <a:spcPts val="280"/>
              </a:spcBef>
              <a:spcAft>
                <a:spcPts val="0"/>
              </a:spcAft>
              <a:buSzPts val="1400"/>
              <a:buFont typeface="Arial"/>
              <a:buNone/>
              <a:defRPr sz="1400"/>
            </a:lvl5pPr>
            <a:lvl6pPr indent="-228600" lvl="5" marL="2743200" algn="l">
              <a:spcBef>
                <a:spcPts val="280"/>
              </a:spcBef>
              <a:spcAft>
                <a:spcPts val="0"/>
              </a:spcAft>
              <a:buSzPts val="1400"/>
              <a:buFont typeface="Arial"/>
              <a:buNone/>
              <a:defRPr sz="1400"/>
            </a:lvl6pPr>
            <a:lvl7pPr indent="-228600" lvl="6" marL="3200400" algn="l">
              <a:spcBef>
                <a:spcPts val="280"/>
              </a:spcBef>
              <a:spcAft>
                <a:spcPts val="0"/>
              </a:spcAft>
              <a:buSzPts val="1400"/>
              <a:buFont typeface="Arial"/>
              <a:buNone/>
              <a:defRPr sz="1400"/>
            </a:lvl7pPr>
            <a:lvl8pPr indent="-228600" lvl="7" marL="3657600" algn="l">
              <a:spcBef>
                <a:spcPts val="280"/>
              </a:spcBef>
              <a:spcAft>
                <a:spcPts val="0"/>
              </a:spcAft>
              <a:buSzPts val="1400"/>
              <a:buFont typeface="Arial"/>
              <a:buNone/>
              <a:defRPr sz="1400"/>
            </a:lvl8pPr>
            <a:lvl9pPr indent="-228600" lvl="8" marL="4114800" algn="l">
              <a:spcBef>
                <a:spcPts val="280"/>
              </a:spcBef>
              <a:spcAft>
                <a:spcPts val="0"/>
              </a:spcAft>
              <a:buSzPts val="1400"/>
              <a:buFont typeface="Arial"/>
              <a:buNone/>
              <a:defRPr sz="1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1.png"/><Relationship Id="rId3"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4.xml"/><Relationship Id="rId10"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nvSpPr>
        <p:spPr>
          <a:xfrm>
            <a:off x="2971800" y="2514600"/>
            <a:ext cx="5791200" cy="3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93333"/>
              </a:buClr>
              <a:buSzPts val="1800"/>
              <a:buFont typeface="Arial"/>
              <a:buNone/>
            </a:pPr>
            <a:r>
              <a:rPr b="0" i="0" lang="en" sz="1800" u="none" cap="none" strike="noStrike">
                <a:solidFill>
                  <a:srgbClr val="993333"/>
                </a:solidFill>
                <a:latin typeface="Arial"/>
                <a:ea typeface="Arial"/>
                <a:cs typeface="Arial"/>
                <a:sym typeface="Arial"/>
              </a:rPr>
              <a:t>____________________________________________</a:t>
            </a:r>
            <a:endParaRPr/>
          </a:p>
        </p:txBody>
      </p:sp>
      <p:sp>
        <p:nvSpPr>
          <p:cNvPr id="55" name="Google Shape;55;p14"/>
          <p:cNvSpPr txBox="1"/>
          <p:nvPr/>
        </p:nvSpPr>
        <p:spPr>
          <a:xfrm>
            <a:off x="2743200" y="5211762"/>
            <a:ext cx="60198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900"/>
              <a:buFont typeface="Arial"/>
              <a:buNone/>
            </a:pPr>
            <a:r>
              <a:rPr b="0" i="0" lang="en" sz="900" u="none" cap="none" strike="noStrike">
                <a:solidFill>
                  <a:schemeClr val="lt1"/>
                </a:solidFill>
                <a:latin typeface="Arial"/>
                <a:ea typeface="Arial"/>
                <a:cs typeface="Arial"/>
                <a:sym typeface="Arial"/>
              </a:rPr>
              <a:t>© All Rights Reserved.</a:t>
            </a:r>
            <a:br>
              <a:rPr b="0" i="0" lang="en" sz="900" u="none" cap="none" strike="noStrike">
                <a:solidFill>
                  <a:schemeClr val="lt1"/>
                </a:solidFill>
                <a:latin typeface="Arial"/>
                <a:ea typeface="Arial"/>
                <a:cs typeface="Arial"/>
                <a:sym typeface="Arial"/>
              </a:rPr>
            </a:br>
            <a:r>
              <a:rPr b="0" i="0" lang="en" sz="900" u="none" cap="none" strike="noStrike">
                <a:solidFill>
                  <a:schemeClr val="lt1"/>
                </a:solidFill>
                <a:latin typeface="Arial"/>
                <a:ea typeface="Arial"/>
                <a:cs typeface="Arial"/>
                <a:sym typeface="Arial"/>
              </a:rPr>
              <a:t>No part of this document may be reproduced in any form or by any means without permission in writing from NJSBA.</a:t>
            </a:r>
            <a:endParaRPr/>
          </a:p>
        </p:txBody>
      </p:sp>
      <p:pic>
        <p:nvPicPr>
          <p:cNvPr id="56" name="Google Shape;56;p14"/>
          <p:cNvPicPr preferRelativeResize="0"/>
          <p:nvPr/>
        </p:nvPicPr>
        <p:blipFill rotWithShape="1">
          <a:blip r:embed="rId1">
            <a:alphaModFix/>
          </a:blip>
          <a:srcRect b="0" l="0" r="0" t="0"/>
          <a:stretch/>
        </p:blipFill>
        <p:spPr>
          <a:xfrm>
            <a:off x="9525" y="7937"/>
            <a:ext cx="9148763" cy="6859588"/>
          </a:xfrm>
          <a:prstGeom prst="rect">
            <a:avLst/>
          </a:prstGeom>
          <a:noFill/>
          <a:ln>
            <a:noFill/>
          </a:ln>
        </p:spPr>
      </p:pic>
      <p:pic>
        <p:nvPicPr>
          <p:cNvPr id="57" name="Google Shape;57;p14"/>
          <p:cNvPicPr preferRelativeResize="0"/>
          <p:nvPr/>
        </p:nvPicPr>
        <p:blipFill rotWithShape="1">
          <a:blip r:embed="rId2">
            <a:alphaModFix/>
          </a:blip>
          <a:srcRect b="0" l="0" r="0" t="0"/>
          <a:stretch/>
        </p:blipFill>
        <p:spPr>
          <a:xfrm>
            <a:off x="0" y="0"/>
            <a:ext cx="9144002" cy="6858001"/>
          </a:xfrm>
          <a:prstGeom prst="rect">
            <a:avLst/>
          </a:prstGeom>
          <a:noFill/>
          <a:ln>
            <a:noFill/>
          </a:ln>
        </p:spPr>
      </p:pic>
      <p:cxnSp>
        <p:nvCxnSpPr>
          <p:cNvPr id="58" name="Google Shape;58;p14"/>
          <p:cNvCxnSpPr/>
          <p:nvPr/>
        </p:nvCxnSpPr>
        <p:spPr>
          <a:xfrm>
            <a:off x="2971800" y="2743200"/>
            <a:ext cx="5791200" cy="0"/>
          </a:xfrm>
          <a:prstGeom prst="straightConnector1">
            <a:avLst/>
          </a:prstGeom>
          <a:solidFill>
            <a:schemeClr val="accent1"/>
          </a:solidFill>
          <a:ln cap="flat" cmpd="sng" w="34925">
            <a:solidFill>
              <a:srgbClr val="941100"/>
            </a:solidFill>
            <a:prstDash val="solid"/>
            <a:miter lim="800000"/>
            <a:headEnd len="med" w="med" type="none"/>
            <a:tailEnd len="med" w="med" type="none"/>
          </a:ln>
        </p:spPr>
      </p:cxnSp>
      <p:sp>
        <p:nvSpPr>
          <p:cNvPr id="59" name="Google Shape;59;p14"/>
          <p:cNvSpPr txBox="1"/>
          <p:nvPr>
            <p:ph type="title"/>
          </p:nvPr>
        </p:nvSpPr>
        <p:spPr>
          <a:xfrm>
            <a:off x="762000" y="152400"/>
            <a:ext cx="7696200" cy="6477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1pPr>
            <a:lvl2pPr lvl="1"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2pPr>
            <a:lvl3pPr lvl="2"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3pPr>
            <a:lvl4pPr lvl="3"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4pPr>
            <a:lvl5pPr lvl="4"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5pPr>
            <a:lvl6pPr lvl="5"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6pPr>
            <a:lvl7pPr lvl="6"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7pPr>
            <a:lvl8pPr lvl="7"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8pPr>
            <a:lvl9pPr lvl="8"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9pPr>
          </a:lstStyle>
          <a:p/>
        </p:txBody>
      </p:sp>
      <p:sp>
        <p:nvSpPr>
          <p:cNvPr id="60" name="Google Shape;60;p14"/>
          <p:cNvSpPr txBox="1"/>
          <p:nvPr>
            <p:ph idx="1" type="body"/>
          </p:nvPr>
        </p:nvSpPr>
        <p:spPr>
          <a:xfrm>
            <a:off x="762000" y="1295400"/>
            <a:ext cx="7696200" cy="48309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993333"/>
              </a:buClr>
              <a:buSzPts val="3200"/>
              <a:buFont typeface="Arial"/>
              <a:buChar char="•"/>
              <a:defRPr b="0" i="0" sz="3200" u="none" cap="none" strike="noStrike">
                <a:solidFill>
                  <a:srgbClr val="003366"/>
                </a:solidFill>
                <a:latin typeface="Arial"/>
                <a:ea typeface="Arial"/>
                <a:cs typeface="Arial"/>
                <a:sym typeface="Arial"/>
              </a:defRPr>
            </a:lvl1pPr>
            <a:lvl2pPr indent="-406400" lvl="1" marL="914400" marR="0" rtl="0" algn="l">
              <a:spcBef>
                <a:spcPts val="560"/>
              </a:spcBef>
              <a:spcAft>
                <a:spcPts val="0"/>
              </a:spcAft>
              <a:buClr>
                <a:srgbClr val="993333"/>
              </a:buClr>
              <a:buSzPts val="2800"/>
              <a:buFont typeface="Arial"/>
              <a:buChar char="–"/>
              <a:defRPr b="0" i="0" sz="2800" u="none" cap="none" strike="noStrike">
                <a:solidFill>
                  <a:srgbClr val="003366"/>
                </a:solidFill>
                <a:latin typeface="Arial"/>
                <a:ea typeface="Arial"/>
                <a:cs typeface="Arial"/>
                <a:sym typeface="Arial"/>
              </a:defRPr>
            </a:lvl2pPr>
            <a:lvl3pPr indent="-381000" lvl="2" marL="1371600" marR="0" rtl="0" algn="l">
              <a:spcBef>
                <a:spcPts val="480"/>
              </a:spcBef>
              <a:spcAft>
                <a:spcPts val="0"/>
              </a:spcAft>
              <a:buClr>
                <a:srgbClr val="993333"/>
              </a:buClr>
              <a:buSzPts val="2400"/>
              <a:buFont typeface="Arial"/>
              <a:buChar char="•"/>
              <a:defRPr b="0" i="0" sz="2400" u="none" cap="none" strike="noStrike">
                <a:solidFill>
                  <a:srgbClr val="003366"/>
                </a:solidFill>
                <a:latin typeface="Arial"/>
                <a:ea typeface="Arial"/>
                <a:cs typeface="Arial"/>
                <a:sym typeface="Arial"/>
              </a:defRPr>
            </a:lvl3pPr>
            <a:lvl4pPr indent="-355600" lvl="3" marL="1828800" marR="0" rtl="0" algn="l">
              <a:spcBef>
                <a:spcPts val="400"/>
              </a:spcBef>
              <a:spcAft>
                <a:spcPts val="0"/>
              </a:spcAft>
              <a:buClr>
                <a:srgbClr val="993333"/>
              </a:buClr>
              <a:buSzPts val="2000"/>
              <a:buFont typeface="Arial"/>
              <a:buChar char="–"/>
              <a:defRPr b="0" i="0" sz="2000" u="none" cap="none" strike="noStrike">
                <a:solidFill>
                  <a:srgbClr val="003366"/>
                </a:solidFill>
                <a:latin typeface="Arial"/>
                <a:ea typeface="Arial"/>
                <a:cs typeface="Arial"/>
                <a:sym typeface="Arial"/>
              </a:defRPr>
            </a:lvl4pPr>
            <a:lvl5pPr indent="-355600" lvl="4" marL="2286000" marR="0" rtl="0" algn="l">
              <a:spcBef>
                <a:spcPts val="400"/>
              </a:spcBef>
              <a:spcAft>
                <a:spcPts val="0"/>
              </a:spcAft>
              <a:buClr>
                <a:srgbClr val="993333"/>
              </a:buClr>
              <a:buSzPts val="2000"/>
              <a:buFont typeface="Arial"/>
              <a:buChar char="»"/>
              <a:defRPr b="0" i="0" sz="2000" u="none" cap="none" strike="noStrike">
                <a:solidFill>
                  <a:srgbClr val="003366"/>
                </a:solidFill>
                <a:latin typeface="Arial"/>
                <a:ea typeface="Arial"/>
                <a:cs typeface="Arial"/>
                <a:sym typeface="Arial"/>
              </a:defRPr>
            </a:lvl5pPr>
            <a:lvl6pPr indent="-355600" lvl="5" marL="2743200" marR="0" rtl="0" algn="l">
              <a:spcBef>
                <a:spcPts val="400"/>
              </a:spcBef>
              <a:spcAft>
                <a:spcPts val="0"/>
              </a:spcAft>
              <a:buClr>
                <a:srgbClr val="993333"/>
              </a:buClr>
              <a:buSzPts val="2000"/>
              <a:buFont typeface="Arial"/>
              <a:buChar char="»"/>
              <a:defRPr b="0" i="0" sz="2000" u="none" cap="none" strike="noStrike">
                <a:solidFill>
                  <a:srgbClr val="003366"/>
                </a:solidFill>
                <a:latin typeface="Arial"/>
                <a:ea typeface="Arial"/>
                <a:cs typeface="Arial"/>
                <a:sym typeface="Arial"/>
              </a:defRPr>
            </a:lvl6pPr>
            <a:lvl7pPr indent="-355600" lvl="6" marL="3200400" marR="0" rtl="0" algn="l">
              <a:spcBef>
                <a:spcPts val="400"/>
              </a:spcBef>
              <a:spcAft>
                <a:spcPts val="0"/>
              </a:spcAft>
              <a:buClr>
                <a:srgbClr val="993333"/>
              </a:buClr>
              <a:buSzPts val="2000"/>
              <a:buFont typeface="Arial"/>
              <a:buChar char="»"/>
              <a:defRPr b="0" i="0" sz="2000" u="none" cap="none" strike="noStrike">
                <a:solidFill>
                  <a:srgbClr val="003366"/>
                </a:solidFill>
                <a:latin typeface="Arial"/>
                <a:ea typeface="Arial"/>
                <a:cs typeface="Arial"/>
                <a:sym typeface="Arial"/>
              </a:defRPr>
            </a:lvl7pPr>
            <a:lvl8pPr indent="-355600" lvl="7" marL="3657600" marR="0" rtl="0" algn="l">
              <a:spcBef>
                <a:spcPts val="400"/>
              </a:spcBef>
              <a:spcAft>
                <a:spcPts val="0"/>
              </a:spcAft>
              <a:buClr>
                <a:srgbClr val="993333"/>
              </a:buClr>
              <a:buSzPts val="2000"/>
              <a:buFont typeface="Arial"/>
              <a:buChar char="»"/>
              <a:defRPr b="0" i="0" sz="2000" u="none" cap="none" strike="noStrike">
                <a:solidFill>
                  <a:srgbClr val="003366"/>
                </a:solidFill>
                <a:latin typeface="Arial"/>
                <a:ea typeface="Arial"/>
                <a:cs typeface="Arial"/>
                <a:sym typeface="Arial"/>
              </a:defRPr>
            </a:lvl8pPr>
            <a:lvl9pPr indent="-355600" lvl="8" marL="4114800" marR="0" rtl="0" algn="l">
              <a:spcBef>
                <a:spcPts val="400"/>
              </a:spcBef>
              <a:spcAft>
                <a:spcPts val="0"/>
              </a:spcAft>
              <a:buClr>
                <a:srgbClr val="993333"/>
              </a:buClr>
              <a:buSzPts val="2000"/>
              <a:buFont typeface="Arial"/>
              <a:buChar char="»"/>
              <a:defRPr b="0" i="0" sz="2000" u="none" cap="none" strike="noStrike">
                <a:solidFill>
                  <a:srgbClr val="003366"/>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pic>
        <p:nvPicPr>
          <p:cNvPr descr="ppt-slide-2015.jpg" id="65" name="Google Shape;65;p16"/>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66" name="Google Shape;66;p16"/>
          <p:cNvSpPr txBox="1"/>
          <p:nvPr>
            <p:ph type="title"/>
          </p:nvPr>
        </p:nvSpPr>
        <p:spPr>
          <a:xfrm>
            <a:off x="762000" y="152400"/>
            <a:ext cx="7696200" cy="6477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1pPr>
            <a:lvl2pPr lvl="1"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2pPr>
            <a:lvl3pPr lvl="2"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3pPr>
            <a:lvl4pPr lvl="3"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4pPr>
            <a:lvl5pPr lvl="4"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5pPr>
            <a:lvl6pPr lvl="5"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6pPr>
            <a:lvl7pPr lvl="6"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7pPr>
            <a:lvl8pPr lvl="7"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8pPr>
            <a:lvl9pPr lvl="8" marR="0" rtl="0" algn="ctr">
              <a:spcBef>
                <a:spcPts val="0"/>
              </a:spcBef>
              <a:spcAft>
                <a:spcPts val="0"/>
              </a:spcAft>
              <a:buSzPts val="1400"/>
              <a:buNone/>
              <a:defRPr b="1" i="0" sz="3600" u="none" cap="none" strike="noStrike">
                <a:solidFill>
                  <a:srgbClr val="993333"/>
                </a:solidFill>
                <a:latin typeface="Arial"/>
                <a:ea typeface="Arial"/>
                <a:cs typeface="Arial"/>
                <a:sym typeface="Arial"/>
              </a:defRPr>
            </a:lvl9pPr>
          </a:lstStyle>
          <a:p/>
        </p:txBody>
      </p:sp>
      <p:sp>
        <p:nvSpPr>
          <p:cNvPr id="67" name="Google Shape;67;p16"/>
          <p:cNvSpPr txBox="1"/>
          <p:nvPr>
            <p:ph idx="1" type="body"/>
          </p:nvPr>
        </p:nvSpPr>
        <p:spPr>
          <a:xfrm>
            <a:off x="762000" y="1295400"/>
            <a:ext cx="7696200" cy="48307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993333"/>
              </a:buClr>
              <a:buSzPts val="3200"/>
              <a:buFont typeface="Arial"/>
              <a:buChar char="•"/>
              <a:defRPr b="0" i="0" sz="3200" u="none" cap="none" strike="noStrike">
                <a:solidFill>
                  <a:srgbClr val="003366"/>
                </a:solidFill>
                <a:latin typeface="Arial"/>
                <a:ea typeface="Arial"/>
                <a:cs typeface="Arial"/>
                <a:sym typeface="Arial"/>
              </a:defRPr>
            </a:lvl1pPr>
            <a:lvl2pPr indent="-406400" lvl="1" marL="914400" marR="0" rtl="0" algn="l">
              <a:spcBef>
                <a:spcPts val="560"/>
              </a:spcBef>
              <a:spcAft>
                <a:spcPts val="0"/>
              </a:spcAft>
              <a:buClr>
                <a:srgbClr val="993333"/>
              </a:buClr>
              <a:buSzPts val="2800"/>
              <a:buFont typeface="Arial"/>
              <a:buChar char="–"/>
              <a:defRPr b="0" i="0" sz="2800" u="none" cap="none" strike="noStrike">
                <a:solidFill>
                  <a:srgbClr val="003366"/>
                </a:solidFill>
                <a:latin typeface="Arial"/>
                <a:ea typeface="Arial"/>
                <a:cs typeface="Arial"/>
                <a:sym typeface="Arial"/>
              </a:defRPr>
            </a:lvl2pPr>
            <a:lvl3pPr indent="-381000" lvl="2" marL="1371600" marR="0" rtl="0" algn="l">
              <a:spcBef>
                <a:spcPts val="480"/>
              </a:spcBef>
              <a:spcAft>
                <a:spcPts val="0"/>
              </a:spcAft>
              <a:buClr>
                <a:srgbClr val="993333"/>
              </a:buClr>
              <a:buSzPts val="2400"/>
              <a:buFont typeface="Arial"/>
              <a:buChar char="•"/>
              <a:defRPr b="0" i="0" sz="2400" u="none" cap="none" strike="noStrike">
                <a:solidFill>
                  <a:srgbClr val="003366"/>
                </a:solidFill>
                <a:latin typeface="Arial"/>
                <a:ea typeface="Arial"/>
                <a:cs typeface="Arial"/>
                <a:sym typeface="Arial"/>
              </a:defRPr>
            </a:lvl3pPr>
            <a:lvl4pPr indent="-355600" lvl="3" marL="1828800" marR="0" rtl="0" algn="l">
              <a:spcBef>
                <a:spcPts val="400"/>
              </a:spcBef>
              <a:spcAft>
                <a:spcPts val="0"/>
              </a:spcAft>
              <a:buClr>
                <a:srgbClr val="993333"/>
              </a:buClr>
              <a:buSzPts val="2000"/>
              <a:buFont typeface="Arial"/>
              <a:buChar char="–"/>
              <a:defRPr b="0" i="0" sz="2000" u="none" cap="none" strike="noStrike">
                <a:solidFill>
                  <a:srgbClr val="003366"/>
                </a:solidFill>
                <a:latin typeface="Arial"/>
                <a:ea typeface="Arial"/>
                <a:cs typeface="Arial"/>
                <a:sym typeface="Arial"/>
              </a:defRPr>
            </a:lvl4pPr>
            <a:lvl5pPr indent="-355600" lvl="4" marL="2286000" marR="0" rtl="0" algn="l">
              <a:spcBef>
                <a:spcPts val="400"/>
              </a:spcBef>
              <a:spcAft>
                <a:spcPts val="0"/>
              </a:spcAft>
              <a:buClr>
                <a:srgbClr val="993333"/>
              </a:buClr>
              <a:buSzPts val="2000"/>
              <a:buFont typeface="Arial"/>
              <a:buChar char="»"/>
              <a:defRPr b="0" i="0" sz="2000" u="none" cap="none" strike="noStrike">
                <a:solidFill>
                  <a:srgbClr val="003366"/>
                </a:solidFill>
                <a:latin typeface="Arial"/>
                <a:ea typeface="Arial"/>
                <a:cs typeface="Arial"/>
                <a:sym typeface="Arial"/>
              </a:defRPr>
            </a:lvl5pPr>
            <a:lvl6pPr indent="-355600" lvl="5" marL="2743200" marR="0" rtl="0" algn="l">
              <a:spcBef>
                <a:spcPts val="400"/>
              </a:spcBef>
              <a:spcAft>
                <a:spcPts val="0"/>
              </a:spcAft>
              <a:buClr>
                <a:srgbClr val="993333"/>
              </a:buClr>
              <a:buSzPts val="2000"/>
              <a:buFont typeface="Arial"/>
              <a:buChar char="»"/>
              <a:defRPr b="0" i="0" sz="2000" u="none" cap="none" strike="noStrike">
                <a:solidFill>
                  <a:srgbClr val="003366"/>
                </a:solidFill>
                <a:latin typeface="Arial"/>
                <a:ea typeface="Arial"/>
                <a:cs typeface="Arial"/>
                <a:sym typeface="Arial"/>
              </a:defRPr>
            </a:lvl6pPr>
            <a:lvl7pPr indent="-355600" lvl="6" marL="3200400" marR="0" rtl="0" algn="l">
              <a:spcBef>
                <a:spcPts val="400"/>
              </a:spcBef>
              <a:spcAft>
                <a:spcPts val="0"/>
              </a:spcAft>
              <a:buClr>
                <a:srgbClr val="993333"/>
              </a:buClr>
              <a:buSzPts val="2000"/>
              <a:buFont typeface="Arial"/>
              <a:buChar char="»"/>
              <a:defRPr b="0" i="0" sz="2000" u="none" cap="none" strike="noStrike">
                <a:solidFill>
                  <a:srgbClr val="003366"/>
                </a:solidFill>
                <a:latin typeface="Arial"/>
                <a:ea typeface="Arial"/>
                <a:cs typeface="Arial"/>
                <a:sym typeface="Arial"/>
              </a:defRPr>
            </a:lvl7pPr>
            <a:lvl8pPr indent="-355600" lvl="7" marL="3657600" marR="0" rtl="0" algn="l">
              <a:spcBef>
                <a:spcPts val="400"/>
              </a:spcBef>
              <a:spcAft>
                <a:spcPts val="0"/>
              </a:spcAft>
              <a:buClr>
                <a:srgbClr val="993333"/>
              </a:buClr>
              <a:buSzPts val="2000"/>
              <a:buFont typeface="Arial"/>
              <a:buChar char="»"/>
              <a:defRPr b="0" i="0" sz="2000" u="none" cap="none" strike="noStrike">
                <a:solidFill>
                  <a:srgbClr val="003366"/>
                </a:solidFill>
                <a:latin typeface="Arial"/>
                <a:ea typeface="Arial"/>
                <a:cs typeface="Arial"/>
                <a:sym typeface="Arial"/>
              </a:defRPr>
            </a:lvl8pPr>
            <a:lvl9pPr indent="-355600" lvl="8" marL="4114800" marR="0" rtl="0" algn="l">
              <a:spcBef>
                <a:spcPts val="400"/>
              </a:spcBef>
              <a:spcAft>
                <a:spcPts val="0"/>
              </a:spcAft>
              <a:buClr>
                <a:srgbClr val="993333"/>
              </a:buClr>
              <a:buSzPts val="2000"/>
              <a:buFont typeface="Arial"/>
              <a:buChar char="»"/>
              <a:defRPr b="0" i="0" sz="2000" u="none" cap="none" strike="noStrike">
                <a:solidFill>
                  <a:srgbClr val="003366"/>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hyperlink" Target="https://www.nspra.org/About-Us/Mission-Goals-Valu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hyperlink" Target="https://www.njsba.org/news-publications/school-board-notes/april-30-2019-vol-xlii-no-38/social-media-posts-are-not-necessarily-protected-by-first-amendment/" TargetMode="External"/><Relationship Id="rId4" Type="http://schemas.openxmlformats.org/officeDocument/2006/relationships/hyperlink" Target="https://www.nj.gov/education/ethic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hyperlink" Target="http://www.rosewritestrategies.com" TargetMode="External"/><Relationship Id="rId4" Type="http://schemas.openxmlformats.org/officeDocument/2006/relationships/hyperlink" Target="https://www.linkedin.com/in/rosacirianni/" TargetMode="External"/><Relationship Id="rId5"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hyperlink" Target="https://www.state.nj.us/education/code/current/title6a/chap23a.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hyperlink" Target="https://business.linkedin.com/talent-solutions/cx/19/09/jobs-single-cta-1?src=go-pa&amp;trk=li_sem_namer_careers_jobsgtm_CON-C_NAMER_US_T1_EN-US_SEM_SEM_GoogleAds_NA_ALL_NA_NA_Core_JobsLP_Headterms-Linkedin-Jobs_Brand_Exact_network=g_campaign=15162283135_keyword=linkedin%20jobs&amp;src=go-pa&amp;mcid=6862098078669914124&amp;trk2=ga_campid=15162283135_asid=132290511034_crid=559438513571_kw=linkedin%20jobs_d=c_tid=kwd-1528692947_n=g_mt=e_geo=9004000_slid=137644680299&amp;gclsrc=aw.ds&amp;gclid=CjwKCAjw0a-SBhBkEiwApljU0kovrvFxZ6563nnrNlZyFr_of11fq0-hnNtlANf2hQ7vwr2B0FRjjhoCy_oQAvD_BwE" TargetMode="External"/><Relationship Id="rId10" Type="http://schemas.openxmlformats.org/officeDocument/2006/relationships/hyperlink" Target="https://www.njspra.com" TargetMode="External"/><Relationship Id="rId12" Type="http://schemas.openxmlformats.org/officeDocument/2006/relationships/hyperlink" Target="https://apps.prsa.org/learning/" TargetMode="External"/><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hyperlink" Target="https://www.journalismjobs.com" TargetMode="External"/><Relationship Id="rId4" Type="http://schemas.openxmlformats.org/officeDocument/2006/relationships/hyperlink" Target="https://www.nspra.org" TargetMode="External"/><Relationship Id="rId9" Type="http://schemas.openxmlformats.org/officeDocument/2006/relationships/hyperlink" Target="https://jobs.iabc.com/jobseeker/search/results/?utm_campaign=JobFlash-4%2B5%2C%2B2022&amp;utm_content=Menu-SearchJobs&amp;utm_medium=Email&amp;utm_source=JobFlash" TargetMode="External"/><Relationship Id="rId5" Type="http://schemas.openxmlformats.org/officeDocument/2006/relationships/hyperlink" Target="https://www.journalismnext.com" TargetMode="External"/><Relationship Id="rId6" Type="http://schemas.openxmlformats.org/officeDocument/2006/relationships/hyperlink" Target="https://prsanj.org/category/job-listings/" TargetMode="External"/><Relationship Id="rId7" Type="http://schemas.openxmlformats.org/officeDocument/2006/relationships/hyperlink" Target="https://www.mediabistro.com/jobs" TargetMode="External"/><Relationship Id="rId8" Type="http://schemas.openxmlformats.org/officeDocument/2006/relationships/hyperlink" Target="https://www.prsa.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hyperlink" Target="https://www.nj.gov/opra/"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hyperlink" Target="https://www.aclu-nj.org/files/7313/1793/0127/OPMA_Booklet.pdf" TargetMode="External"/><Relationship Id="rId4" Type="http://schemas.openxmlformats.org/officeDocument/2006/relationships/hyperlink" Target="https://www.aclu-nj.org/files/7313/1793/0127/OPMA_Booklet.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hyperlink" Target="https://www.linkedin.com/in/chantajackson/" TargetMode="Externa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6"/>
          <p:cNvSpPr txBox="1"/>
          <p:nvPr>
            <p:ph type="ctrTitle"/>
          </p:nvPr>
        </p:nvSpPr>
        <p:spPr>
          <a:xfrm>
            <a:off x="2971800" y="457200"/>
            <a:ext cx="5715000" cy="2365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3366"/>
              </a:buClr>
              <a:buSzPts val="4000"/>
              <a:buFont typeface="Arial Black"/>
              <a:buNone/>
            </a:pPr>
            <a:r>
              <a:rPr lang="en" sz="3000">
                <a:latin typeface="Arial Black"/>
                <a:ea typeface="Arial Black"/>
                <a:cs typeface="Arial Black"/>
                <a:sym typeface="Arial Black"/>
              </a:rPr>
              <a:t>New Jersey School Boards Association </a:t>
            </a:r>
            <a:endParaRPr sz="3000">
              <a:latin typeface="Arial Black"/>
              <a:ea typeface="Arial Black"/>
              <a:cs typeface="Arial Black"/>
              <a:sym typeface="Arial Black"/>
            </a:endParaRPr>
          </a:p>
          <a:p>
            <a:pPr indent="0" lvl="0" marL="0" rtl="0" algn="ctr">
              <a:lnSpc>
                <a:spcPct val="100000"/>
              </a:lnSpc>
              <a:spcBef>
                <a:spcPts val="0"/>
              </a:spcBef>
              <a:spcAft>
                <a:spcPts val="0"/>
              </a:spcAft>
              <a:buClr>
                <a:srgbClr val="003366"/>
              </a:buClr>
              <a:buSzPts val="4000"/>
              <a:buFont typeface="Arial Black"/>
              <a:buNone/>
            </a:pPr>
            <a:r>
              <a:rPr lang="en" sz="3000">
                <a:latin typeface="Arial Black"/>
                <a:ea typeface="Arial Black"/>
                <a:cs typeface="Arial Black"/>
                <a:sym typeface="Arial Black"/>
              </a:rPr>
              <a:t>Annual Spring Symposium</a:t>
            </a:r>
            <a:endParaRPr sz="3000">
              <a:latin typeface="Arial Black"/>
              <a:ea typeface="Arial Black"/>
              <a:cs typeface="Arial Black"/>
              <a:sym typeface="Arial Black"/>
            </a:endParaRPr>
          </a:p>
          <a:p>
            <a:pPr indent="0" lvl="0" marL="0" rtl="0" algn="ctr">
              <a:lnSpc>
                <a:spcPct val="100000"/>
              </a:lnSpc>
              <a:spcBef>
                <a:spcPts val="0"/>
              </a:spcBef>
              <a:spcAft>
                <a:spcPts val="0"/>
              </a:spcAft>
              <a:buClr>
                <a:srgbClr val="003366"/>
              </a:buClr>
              <a:buSzPts val="4000"/>
              <a:buFont typeface="Arial Black"/>
              <a:buNone/>
            </a:pPr>
            <a:r>
              <a:t/>
            </a:r>
            <a:endParaRPr sz="3000">
              <a:latin typeface="Arial Black"/>
              <a:ea typeface="Arial Black"/>
              <a:cs typeface="Arial Black"/>
              <a:sym typeface="Arial Black"/>
            </a:endParaRPr>
          </a:p>
        </p:txBody>
      </p:sp>
      <p:sp>
        <p:nvSpPr>
          <p:cNvPr id="103" name="Google Shape;103;p26"/>
          <p:cNvSpPr txBox="1"/>
          <p:nvPr>
            <p:ph idx="1" type="subTitle"/>
          </p:nvPr>
        </p:nvSpPr>
        <p:spPr>
          <a:xfrm>
            <a:off x="3048000" y="2971800"/>
            <a:ext cx="5638800" cy="1600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800"/>
              <a:buFont typeface="Arial"/>
              <a:buNone/>
            </a:pPr>
            <a:r>
              <a:rPr lang="en">
                <a:solidFill>
                  <a:schemeClr val="dk2"/>
                </a:solidFill>
              </a:rPr>
              <a:t>The Value of Transparency in School PR</a:t>
            </a:r>
            <a:endParaRPr/>
          </a:p>
        </p:txBody>
      </p:sp>
      <p:sp>
        <p:nvSpPr>
          <p:cNvPr id="104" name="Google Shape;104;p26"/>
          <p:cNvSpPr txBox="1"/>
          <p:nvPr/>
        </p:nvSpPr>
        <p:spPr>
          <a:xfrm>
            <a:off x="2819400" y="6259512"/>
            <a:ext cx="6019800" cy="3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900"/>
              <a:buFont typeface="Arial"/>
              <a:buNone/>
            </a:pPr>
            <a:r>
              <a:rPr b="0" i="0" lang="en" sz="900" u="none" cap="none" strike="noStrike">
                <a:solidFill>
                  <a:schemeClr val="lt1"/>
                </a:solidFill>
                <a:latin typeface="Arial"/>
                <a:ea typeface="Arial"/>
                <a:cs typeface="Arial"/>
                <a:sym typeface="Arial"/>
              </a:rPr>
              <a:t>© 2021 New Jersey School Boards Association, 413 W. State St., Trenton, NJ 08618.  All right reserved. No part of this document may be reproduced in any for or by any means without permission in writing from NJSBA.</a:t>
            </a:r>
            <a:endParaRPr/>
          </a:p>
        </p:txBody>
      </p:sp>
      <p:sp>
        <p:nvSpPr>
          <p:cNvPr id="105" name="Google Shape;105;p26"/>
          <p:cNvSpPr txBox="1"/>
          <p:nvPr/>
        </p:nvSpPr>
        <p:spPr>
          <a:xfrm>
            <a:off x="253575" y="457200"/>
            <a:ext cx="2252400" cy="3748800"/>
          </a:xfrm>
          <a:prstGeom prst="rect">
            <a:avLst/>
          </a:prstGeom>
          <a:solidFill>
            <a:schemeClr val="accent5"/>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700">
                <a:solidFill>
                  <a:srgbClr val="941100"/>
                </a:solidFill>
              </a:rPr>
              <a:t>Presented by:</a:t>
            </a:r>
            <a:endParaRPr b="1" sz="1700">
              <a:solidFill>
                <a:srgbClr val="941100"/>
              </a:solidFill>
            </a:endParaRPr>
          </a:p>
          <a:p>
            <a:pPr indent="0" lvl="0" marL="0" rtl="0" algn="l">
              <a:lnSpc>
                <a:spcPct val="115000"/>
              </a:lnSpc>
              <a:spcBef>
                <a:spcPts val="0"/>
              </a:spcBef>
              <a:spcAft>
                <a:spcPts val="0"/>
              </a:spcAft>
              <a:buNone/>
            </a:pPr>
            <a:r>
              <a:t/>
            </a:r>
            <a:endParaRPr sz="1200">
              <a:solidFill>
                <a:schemeClr val="dk1"/>
              </a:solidFill>
            </a:endParaRPr>
          </a:p>
          <a:p>
            <a:pPr indent="0" lvl="0" marL="0" marR="0" rtl="0" algn="l">
              <a:lnSpc>
                <a:spcPct val="115000"/>
              </a:lnSpc>
              <a:spcBef>
                <a:spcPts val="0"/>
              </a:spcBef>
              <a:spcAft>
                <a:spcPts val="0"/>
              </a:spcAft>
              <a:buNone/>
            </a:pPr>
            <a:r>
              <a:rPr b="1" lang="en" sz="1200">
                <a:solidFill>
                  <a:schemeClr val="dk1"/>
                </a:solidFill>
              </a:rPr>
              <a:t>Rosa Cirianni</a:t>
            </a:r>
            <a:endParaRPr b="1" sz="17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Communications Professional,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NJSBA Consultant</a:t>
            </a:r>
            <a:endParaRPr sz="1200">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Chanta L. Jackson</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Communications Officer/Registrar at Asbury Park School District,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Neptune Board of Education President</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None/>
            </a:pPr>
            <a:r>
              <a:rPr b="1" lang="en">
                <a:solidFill>
                  <a:schemeClr val="dk1"/>
                </a:solidFill>
              </a:rPr>
              <a:t>April 25,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5"/>
          <p:cNvSpPr txBox="1"/>
          <p:nvPr>
            <p:ph type="title"/>
          </p:nvPr>
        </p:nvSpPr>
        <p:spPr>
          <a:xfrm>
            <a:off x="762000" y="3810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3500"/>
              <a:t>Is school PR necessary? Yes!</a:t>
            </a:r>
            <a:endParaRPr sz="3500"/>
          </a:p>
        </p:txBody>
      </p:sp>
      <p:sp>
        <p:nvSpPr>
          <p:cNvPr id="164" name="Google Shape;164;p35"/>
          <p:cNvSpPr txBox="1"/>
          <p:nvPr>
            <p:ph idx="1" type="body"/>
          </p:nvPr>
        </p:nvSpPr>
        <p:spPr>
          <a:xfrm>
            <a:off x="584875" y="1189400"/>
            <a:ext cx="7696200" cy="4982700"/>
          </a:xfrm>
          <a:prstGeom prst="rect">
            <a:avLst/>
          </a:prstGeom>
        </p:spPr>
        <p:txBody>
          <a:bodyPr anchorCtr="0" anchor="t" bIns="45700" lIns="91425" spcFirstLastPara="1" rIns="91425" wrap="square" tIns="45700">
            <a:noAutofit/>
          </a:bodyPr>
          <a:lstStyle/>
          <a:p>
            <a:pPr indent="-352425" lvl="0" marL="457200" rtl="0" algn="l">
              <a:lnSpc>
                <a:spcPct val="100000"/>
              </a:lnSpc>
              <a:spcBef>
                <a:spcPts val="0"/>
              </a:spcBef>
              <a:spcAft>
                <a:spcPts val="0"/>
              </a:spcAft>
              <a:buClr>
                <a:srgbClr val="444444"/>
              </a:buClr>
              <a:buSzPts val="1950"/>
              <a:buChar char="•"/>
            </a:pPr>
            <a:r>
              <a:rPr lang="en" sz="1950">
                <a:solidFill>
                  <a:srgbClr val="444444"/>
                </a:solidFill>
              </a:rPr>
              <a:t>Be the leader in school communications for your community</a:t>
            </a:r>
            <a:endParaRPr sz="1950">
              <a:solidFill>
                <a:srgbClr val="444444"/>
              </a:solidFill>
            </a:endParaRPr>
          </a:p>
          <a:p>
            <a:pPr indent="0" lvl="0" marL="457200" rtl="0" algn="l">
              <a:lnSpc>
                <a:spcPct val="100000"/>
              </a:lnSpc>
              <a:spcBef>
                <a:spcPts val="1800"/>
              </a:spcBef>
              <a:spcAft>
                <a:spcPts val="0"/>
              </a:spcAft>
              <a:buNone/>
            </a:pPr>
            <a:r>
              <a:t/>
            </a:r>
            <a:endParaRPr sz="1950">
              <a:solidFill>
                <a:srgbClr val="444444"/>
              </a:solidFill>
            </a:endParaRPr>
          </a:p>
          <a:p>
            <a:pPr indent="-352425" lvl="0" marL="457200" rtl="0" algn="l">
              <a:lnSpc>
                <a:spcPct val="100000"/>
              </a:lnSpc>
              <a:spcBef>
                <a:spcPts val="1800"/>
              </a:spcBef>
              <a:spcAft>
                <a:spcPts val="0"/>
              </a:spcAft>
              <a:buClr>
                <a:srgbClr val="444444"/>
              </a:buClr>
              <a:buSzPts val="1950"/>
              <a:buChar char="•"/>
            </a:pPr>
            <a:r>
              <a:rPr lang="en" sz="1950">
                <a:solidFill>
                  <a:srgbClr val="444444"/>
                </a:solidFill>
              </a:rPr>
              <a:t>Ensure efficient, effective and up-to-date communication channels </a:t>
            </a:r>
            <a:endParaRPr sz="1950">
              <a:solidFill>
                <a:srgbClr val="444444"/>
              </a:solidFill>
            </a:endParaRPr>
          </a:p>
          <a:p>
            <a:pPr indent="0" lvl="0" marL="457200" rtl="0" algn="l">
              <a:lnSpc>
                <a:spcPct val="100000"/>
              </a:lnSpc>
              <a:spcBef>
                <a:spcPts val="1800"/>
              </a:spcBef>
              <a:spcAft>
                <a:spcPts val="0"/>
              </a:spcAft>
              <a:buNone/>
            </a:pPr>
            <a:r>
              <a:t/>
            </a:r>
            <a:endParaRPr sz="1950">
              <a:solidFill>
                <a:srgbClr val="444444"/>
              </a:solidFill>
            </a:endParaRPr>
          </a:p>
          <a:p>
            <a:pPr indent="-352425" lvl="0" marL="457200" rtl="0" algn="l">
              <a:lnSpc>
                <a:spcPct val="100000"/>
              </a:lnSpc>
              <a:spcBef>
                <a:spcPts val="1800"/>
              </a:spcBef>
              <a:spcAft>
                <a:spcPts val="0"/>
              </a:spcAft>
              <a:buClr>
                <a:srgbClr val="444444"/>
              </a:buClr>
              <a:buSzPts val="1950"/>
              <a:buChar char="•"/>
            </a:pPr>
            <a:r>
              <a:rPr lang="en" sz="1950">
                <a:solidFill>
                  <a:srgbClr val="444444"/>
                </a:solidFill>
              </a:rPr>
              <a:t>Deliver relevant, high-impact programs and information to maximize your audience engagement</a:t>
            </a:r>
            <a:endParaRPr sz="1950">
              <a:solidFill>
                <a:srgbClr val="444444"/>
              </a:solidFill>
            </a:endParaRPr>
          </a:p>
          <a:p>
            <a:pPr indent="0" lvl="0" marL="0" rtl="0" algn="l">
              <a:lnSpc>
                <a:spcPct val="100000"/>
              </a:lnSpc>
              <a:spcBef>
                <a:spcPts val="1800"/>
              </a:spcBef>
              <a:spcAft>
                <a:spcPts val="0"/>
              </a:spcAft>
              <a:buNone/>
            </a:pPr>
            <a:r>
              <a:t/>
            </a:r>
            <a:endParaRPr sz="2300"/>
          </a:p>
          <a:p>
            <a:pPr indent="0" lvl="0" marL="0" rtl="0" algn="l">
              <a:lnSpc>
                <a:spcPct val="100000"/>
              </a:lnSpc>
              <a:spcBef>
                <a:spcPts val="1800"/>
              </a:spcBef>
              <a:spcAft>
                <a:spcPts val="0"/>
              </a:spcAft>
              <a:buNone/>
            </a:pPr>
            <a:r>
              <a:rPr i="1" lang="en" sz="2300"/>
              <a:t>Source: </a:t>
            </a:r>
            <a:r>
              <a:rPr lang="en" sz="1700" u="sng">
                <a:solidFill>
                  <a:schemeClr val="hlink"/>
                </a:solidFill>
                <a:hlinkClick r:id="rId3"/>
              </a:rPr>
              <a:t>https://www.nspra.org/About-Us/Mission-Goals-Values</a:t>
            </a:r>
            <a:endParaRPr i="1" sz="2300"/>
          </a:p>
          <a:p>
            <a:pPr indent="0" lvl="0" marL="0" rtl="0" algn="l">
              <a:lnSpc>
                <a:spcPct val="100000"/>
              </a:lnSpc>
              <a:spcBef>
                <a:spcPts val="1800"/>
              </a:spcBef>
              <a:spcAft>
                <a:spcPts val="0"/>
              </a:spcAft>
              <a:buNone/>
            </a:pPr>
            <a:r>
              <a:t/>
            </a:r>
            <a:endParaRPr sz="2300"/>
          </a:p>
          <a:p>
            <a:pPr indent="0" lvl="0" marL="0" rtl="0" algn="l">
              <a:lnSpc>
                <a:spcPct val="100000"/>
              </a:lnSpc>
              <a:spcBef>
                <a:spcPts val="1800"/>
              </a:spcBef>
              <a:spcAft>
                <a:spcPts val="1800"/>
              </a:spcAft>
              <a:buNone/>
            </a:pPr>
            <a:r>
              <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6"/>
          <p:cNvSpPr txBox="1"/>
          <p:nvPr>
            <p:ph type="title"/>
          </p:nvPr>
        </p:nvSpPr>
        <p:spPr>
          <a:xfrm>
            <a:off x="762000" y="1524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Communication strategies</a:t>
            </a:r>
            <a:endParaRPr/>
          </a:p>
        </p:txBody>
      </p:sp>
      <p:sp>
        <p:nvSpPr>
          <p:cNvPr id="170" name="Google Shape;170;p36"/>
          <p:cNvSpPr txBox="1"/>
          <p:nvPr>
            <p:ph idx="1" type="body"/>
          </p:nvPr>
        </p:nvSpPr>
        <p:spPr>
          <a:xfrm>
            <a:off x="762000" y="1295400"/>
            <a:ext cx="7696200" cy="4830900"/>
          </a:xfrm>
          <a:prstGeom prst="rect">
            <a:avLst/>
          </a:prstGeom>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SzPts val="2200"/>
              <a:buChar char="❏"/>
            </a:pPr>
            <a:r>
              <a:rPr lang="en" sz="2200"/>
              <a:t>Phone Calls/automated calls</a:t>
            </a:r>
            <a:endParaRPr sz="2200"/>
          </a:p>
          <a:p>
            <a:pPr indent="-368300" lvl="0" marL="457200" rtl="0" algn="l">
              <a:lnSpc>
                <a:spcPct val="100000"/>
              </a:lnSpc>
              <a:spcBef>
                <a:spcPts val="0"/>
              </a:spcBef>
              <a:spcAft>
                <a:spcPts val="0"/>
              </a:spcAft>
              <a:buSzPts val="2200"/>
              <a:buChar char="❏"/>
            </a:pPr>
            <a:r>
              <a:rPr lang="en" sz="2200"/>
              <a:t>Text Messages/push notifications</a:t>
            </a:r>
            <a:endParaRPr sz="2200"/>
          </a:p>
          <a:p>
            <a:pPr indent="-368300" lvl="0" marL="457200" rtl="0" algn="l">
              <a:lnSpc>
                <a:spcPct val="100000"/>
              </a:lnSpc>
              <a:spcBef>
                <a:spcPts val="0"/>
              </a:spcBef>
              <a:spcAft>
                <a:spcPts val="0"/>
              </a:spcAft>
              <a:buSzPts val="2200"/>
              <a:buChar char="❏"/>
            </a:pPr>
            <a:r>
              <a:rPr lang="en" sz="2200"/>
              <a:t>Emails</a:t>
            </a:r>
            <a:endParaRPr sz="2200"/>
          </a:p>
          <a:p>
            <a:pPr indent="-368300" lvl="0" marL="457200" rtl="0" algn="l">
              <a:lnSpc>
                <a:spcPct val="100000"/>
              </a:lnSpc>
              <a:spcBef>
                <a:spcPts val="0"/>
              </a:spcBef>
              <a:spcAft>
                <a:spcPts val="0"/>
              </a:spcAft>
              <a:buSzPts val="2200"/>
              <a:buChar char="❏"/>
            </a:pPr>
            <a:r>
              <a:rPr lang="en" sz="2200"/>
              <a:t>Newsletters (digital/paper)</a:t>
            </a:r>
            <a:endParaRPr sz="2200"/>
          </a:p>
          <a:p>
            <a:pPr indent="-368300" lvl="0" marL="457200" rtl="0" algn="l">
              <a:lnSpc>
                <a:spcPct val="100000"/>
              </a:lnSpc>
              <a:spcBef>
                <a:spcPts val="0"/>
              </a:spcBef>
              <a:spcAft>
                <a:spcPts val="0"/>
              </a:spcAft>
              <a:buSzPts val="2200"/>
              <a:buChar char="❏"/>
            </a:pPr>
            <a:r>
              <a:rPr lang="en" sz="2200"/>
              <a:t>Letters via mail</a:t>
            </a:r>
            <a:endParaRPr sz="2200"/>
          </a:p>
          <a:p>
            <a:pPr indent="-368300" lvl="0" marL="457200" rtl="0" algn="l">
              <a:lnSpc>
                <a:spcPct val="100000"/>
              </a:lnSpc>
              <a:spcBef>
                <a:spcPts val="0"/>
              </a:spcBef>
              <a:spcAft>
                <a:spcPts val="0"/>
              </a:spcAft>
              <a:buSzPts val="2200"/>
              <a:buChar char="❏"/>
            </a:pPr>
            <a:r>
              <a:rPr lang="en" sz="2200"/>
              <a:t>Website</a:t>
            </a:r>
            <a:endParaRPr sz="2200"/>
          </a:p>
          <a:p>
            <a:pPr indent="-368300" lvl="0" marL="457200" rtl="0" algn="l">
              <a:lnSpc>
                <a:spcPct val="115000"/>
              </a:lnSpc>
              <a:spcBef>
                <a:spcPts val="0"/>
              </a:spcBef>
              <a:spcAft>
                <a:spcPts val="0"/>
              </a:spcAft>
              <a:buSzPts val="2200"/>
              <a:buChar char="❏"/>
            </a:pPr>
            <a:r>
              <a:rPr lang="en" sz="2200"/>
              <a:t>Face-to-face (school events/BOE meetings)</a:t>
            </a:r>
            <a:endParaRPr sz="2200"/>
          </a:p>
          <a:p>
            <a:pPr indent="-368300" lvl="0" marL="457200" rtl="0" algn="l">
              <a:lnSpc>
                <a:spcPct val="115000"/>
              </a:lnSpc>
              <a:spcBef>
                <a:spcPts val="0"/>
              </a:spcBef>
              <a:spcAft>
                <a:spcPts val="0"/>
              </a:spcAft>
              <a:buSzPts val="2200"/>
              <a:buChar char="❏"/>
            </a:pPr>
            <a:r>
              <a:rPr lang="en" sz="2200"/>
              <a:t>Social media (Facebook, Twitter, Instagram, YouTube, Linkedin, etc.)</a:t>
            </a:r>
            <a:endParaRPr sz="2200"/>
          </a:p>
          <a:p>
            <a:pPr indent="-368300" lvl="0" marL="457200" rtl="0" algn="l">
              <a:lnSpc>
                <a:spcPct val="115000"/>
              </a:lnSpc>
              <a:spcBef>
                <a:spcPts val="0"/>
              </a:spcBef>
              <a:spcAft>
                <a:spcPts val="0"/>
              </a:spcAft>
              <a:buSzPts val="2200"/>
              <a:buChar char="❏"/>
            </a:pPr>
            <a:r>
              <a:rPr lang="en" sz="2200"/>
              <a:t>Video conferencing (Zoom, Google Meet, etc.)</a:t>
            </a:r>
            <a:endParaRPr sz="2200"/>
          </a:p>
          <a:p>
            <a:pPr indent="-368300" lvl="0" marL="457200" rtl="0" algn="l">
              <a:lnSpc>
                <a:spcPct val="115000"/>
              </a:lnSpc>
              <a:spcBef>
                <a:spcPts val="0"/>
              </a:spcBef>
              <a:spcAft>
                <a:spcPts val="0"/>
              </a:spcAft>
              <a:buSzPts val="2200"/>
              <a:buChar char="❏"/>
            </a:pPr>
            <a:r>
              <a:rPr lang="en" sz="2200"/>
              <a:t>Videos</a:t>
            </a:r>
            <a:endParaRPr sz="2200"/>
          </a:p>
          <a:p>
            <a:pPr indent="0" lvl="0" marL="0" rtl="0" algn="ctr">
              <a:spcBef>
                <a:spcPts val="360"/>
              </a:spcBef>
              <a:spcAft>
                <a:spcPts val="0"/>
              </a:spcAft>
              <a:buNone/>
            </a:pPr>
            <a:r>
              <a:rPr lang="en" sz="2200"/>
              <a:t>*Translate materials to home language.</a:t>
            </a:r>
            <a:endParaRPr sz="1600"/>
          </a:p>
          <a:p>
            <a:pPr indent="0" lvl="0" marL="457200" rtl="0" algn="l">
              <a:spcBef>
                <a:spcPts val="36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7"/>
          <p:cNvSpPr txBox="1"/>
          <p:nvPr>
            <p:ph type="title"/>
          </p:nvPr>
        </p:nvSpPr>
        <p:spPr>
          <a:xfrm>
            <a:off x="762000" y="1524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Changing landscape</a:t>
            </a:r>
            <a:endParaRPr/>
          </a:p>
        </p:txBody>
      </p:sp>
      <p:sp>
        <p:nvSpPr>
          <p:cNvPr id="176" name="Google Shape;176;p37"/>
          <p:cNvSpPr txBox="1"/>
          <p:nvPr>
            <p:ph idx="1" type="body"/>
          </p:nvPr>
        </p:nvSpPr>
        <p:spPr>
          <a:xfrm>
            <a:off x="762000" y="1295400"/>
            <a:ext cx="7696200" cy="4830900"/>
          </a:xfrm>
          <a:prstGeom prst="rect">
            <a:avLst/>
          </a:prstGeom>
        </p:spPr>
        <p:txBody>
          <a:bodyPr anchorCtr="0" anchor="t" bIns="45700" lIns="91425" spcFirstLastPara="1" rIns="91425" wrap="square" tIns="45700">
            <a:noAutofit/>
          </a:bodyPr>
          <a:lstStyle/>
          <a:p>
            <a:pPr indent="-381000" lvl="0" marL="457200" rtl="0" algn="l">
              <a:lnSpc>
                <a:spcPct val="150000"/>
              </a:lnSpc>
              <a:spcBef>
                <a:spcPts val="0"/>
              </a:spcBef>
              <a:spcAft>
                <a:spcPts val="0"/>
              </a:spcAft>
              <a:buSzPts val="2400"/>
              <a:buChar char="❏"/>
            </a:pPr>
            <a:r>
              <a:rPr lang="en" sz="2400"/>
              <a:t>Doing a good job is no longer good enough.</a:t>
            </a:r>
            <a:endParaRPr sz="2400"/>
          </a:p>
          <a:p>
            <a:pPr indent="-381000" lvl="0" marL="457200" rtl="0" algn="l">
              <a:lnSpc>
                <a:spcPct val="150000"/>
              </a:lnSpc>
              <a:spcBef>
                <a:spcPts val="0"/>
              </a:spcBef>
              <a:spcAft>
                <a:spcPts val="0"/>
              </a:spcAft>
              <a:buSzPts val="2400"/>
              <a:buChar char="❏"/>
            </a:pPr>
            <a:r>
              <a:rPr lang="en" sz="2400"/>
              <a:t>When telling your story, focus on the positives and not the controversial.</a:t>
            </a:r>
            <a:endParaRPr sz="2400"/>
          </a:p>
          <a:p>
            <a:pPr indent="-381000" lvl="0" marL="457200" rtl="0" algn="l">
              <a:lnSpc>
                <a:spcPct val="150000"/>
              </a:lnSpc>
              <a:spcBef>
                <a:spcPts val="0"/>
              </a:spcBef>
              <a:spcAft>
                <a:spcPts val="0"/>
              </a:spcAft>
              <a:buSzPts val="2400"/>
              <a:buChar char="❏"/>
            </a:pPr>
            <a:r>
              <a:rPr lang="en" sz="2400"/>
              <a:t>Share facts.</a:t>
            </a:r>
            <a:endParaRPr sz="2400"/>
          </a:p>
          <a:p>
            <a:pPr indent="-381000" lvl="0" marL="457200" rtl="0" algn="l">
              <a:lnSpc>
                <a:spcPct val="150000"/>
              </a:lnSpc>
              <a:spcBef>
                <a:spcPts val="0"/>
              </a:spcBef>
              <a:spcAft>
                <a:spcPts val="0"/>
              </a:spcAft>
              <a:buSzPts val="2400"/>
              <a:buChar char="❏"/>
            </a:pPr>
            <a:r>
              <a:rPr lang="en" sz="2400"/>
              <a:t>Words matter.</a:t>
            </a:r>
            <a:endParaRPr sz="2400"/>
          </a:p>
          <a:p>
            <a:pPr indent="-381000" lvl="0" marL="457200" rtl="0" algn="l">
              <a:lnSpc>
                <a:spcPct val="150000"/>
              </a:lnSpc>
              <a:spcBef>
                <a:spcPts val="0"/>
              </a:spcBef>
              <a:spcAft>
                <a:spcPts val="0"/>
              </a:spcAft>
              <a:buSzPts val="2400"/>
              <a:buChar char="❏"/>
            </a:pPr>
            <a:r>
              <a:rPr lang="en" sz="2400"/>
              <a:t>Refrain from using jargon or statistics without context or explaining.</a:t>
            </a:r>
            <a:endParaRPr sz="2400"/>
          </a:p>
          <a:p>
            <a:pPr indent="-381000" lvl="0" marL="457200" rtl="0" algn="l">
              <a:lnSpc>
                <a:spcPct val="150000"/>
              </a:lnSpc>
              <a:spcBef>
                <a:spcPts val="0"/>
              </a:spcBef>
              <a:spcAft>
                <a:spcPts val="0"/>
              </a:spcAft>
              <a:buSzPts val="2400"/>
              <a:buChar char="❏"/>
            </a:pPr>
            <a:r>
              <a:rPr lang="en" sz="2400"/>
              <a:t>Engage people wherever they are.</a:t>
            </a:r>
            <a:endParaRPr sz="2400"/>
          </a:p>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endParaRPr>
          </a:p>
          <a:p>
            <a:pPr indent="0" lvl="0" marL="457200" rtl="0" algn="l">
              <a:spcBef>
                <a:spcPts val="36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8"/>
          <p:cNvSpPr txBox="1"/>
          <p:nvPr>
            <p:ph type="title"/>
          </p:nvPr>
        </p:nvSpPr>
        <p:spPr>
          <a:xfrm>
            <a:off x="762000" y="4572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S</a:t>
            </a:r>
            <a:r>
              <a:rPr lang="en"/>
              <a:t>ocial media tools </a:t>
            </a:r>
            <a:endParaRPr/>
          </a:p>
        </p:txBody>
      </p:sp>
      <p:sp>
        <p:nvSpPr>
          <p:cNvPr id="182" name="Google Shape;182;p38"/>
          <p:cNvSpPr txBox="1"/>
          <p:nvPr>
            <p:ph idx="1" type="body"/>
          </p:nvPr>
        </p:nvSpPr>
        <p:spPr>
          <a:xfrm>
            <a:off x="762000" y="1364475"/>
            <a:ext cx="7696200" cy="4761900"/>
          </a:xfrm>
          <a:prstGeom prst="rect">
            <a:avLst/>
          </a:prstGeom>
        </p:spPr>
        <p:txBody>
          <a:bodyPr anchorCtr="0" anchor="t" bIns="45700" lIns="91425" spcFirstLastPara="1" rIns="91425" wrap="square" tIns="45700">
            <a:noAutofit/>
          </a:bodyPr>
          <a:lstStyle/>
          <a:p>
            <a:pPr indent="-311150" lvl="0" marL="457200" rtl="0" algn="l">
              <a:spcBef>
                <a:spcPts val="360"/>
              </a:spcBef>
              <a:spcAft>
                <a:spcPts val="0"/>
              </a:spcAft>
              <a:buSzPts val="1300"/>
              <a:buChar char="•"/>
            </a:pPr>
            <a:r>
              <a:rPr b="1" lang="en" sz="1300"/>
              <a:t>Facebook</a:t>
            </a:r>
            <a:r>
              <a:rPr lang="en" sz="1300"/>
              <a:t> – mainly for parents; links to videos, pictures with captions, announcements, surveys and results. Broadcast live from an assembly, etc.</a:t>
            </a:r>
            <a:endParaRPr sz="1300"/>
          </a:p>
          <a:p>
            <a:pPr indent="0" lvl="0" marL="457200" rtl="0" algn="l">
              <a:spcBef>
                <a:spcPts val="360"/>
              </a:spcBef>
              <a:spcAft>
                <a:spcPts val="0"/>
              </a:spcAft>
              <a:buNone/>
            </a:pPr>
            <a:r>
              <a:t/>
            </a:r>
            <a:endParaRPr sz="1300"/>
          </a:p>
          <a:p>
            <a:pPr indent="-311150" lvl="0" marL="457200" rtl="0" algn="l">
              <a:spcBef>
                <a:spcPts val="360"/>
              </a:spcBef>
              <a:spcAft>
                <a:spcPts val="0"/>
              </a:spcAft>
              <a:buSzPts val="1300"/>
              <a:buChar char="•"/>
            </a:pPr>
            <a:r>
              <a:rPr b="1" lang="en" sz="1300"/>
              <a:t>Twitter</a:t>
            </a:r>
            <a:r>
              <a:rPr lang="en" sz="1300"/>
              <a:t> – quick announcements, administrators, pictures, emergencies.</a:t>
            </a:r>
            <a:endParaRPr sz="1300"/>
          </a:p>
          <a:p>
            <a:pPr indent="0" lvl="0" marL="457200" rtl="0" algn="l">
              <a:spcBef>
                <a:spcPts val="360"/>
              </a:spcBef>
              <a:spcAft>
                <a:spcPts val="0"/>
              </a:spcAft>
              <a:buNone/>
            </a:pPr>
            <a:r>
              <a:t/>
            </a:r>
            <a:endParaRPr sz="1300"/>
          </a:p>
          <a:p>
            <a:pPr indent="-311150" lvl="0" marL="457200" rtl="0" algn="l">
              <a:spcBef>
                <a:spcPts val="360"/>
              </a:spcBef>
              <a:spcAft>
                <a:spcPts val="0"/>
              </a:spcAft>
              <a:buSzPts val="1300"/>
              <a:buChar char="•"/>
            </a:pPr>
            <a:r>
              <a:rPr b="1" lang="en" sz="1300"/>
              <a:t>Instagram</a:t>
            </a:r>
            <a:r>
              <a:rPr lang="en" sz="1300"/>
              <a:t> – reaches more students.</a:t>
            </a:r>
            <a:endParaRPr sz="1300"/>
          </a:p>
          <a:p>
            <a:pPr indent="0" lvl="0" marL="457200" rtl="0" algn="l">
              <a:spcBef>
                <a:spcPts val="360"/>
              </a:spcBef>
              <a:spcAft>
                <a:spcPts val="0"/>
              </a:spcAft>
              <a:buNone/>
            </a:pPr>
            <a:r>
              <a:t/>
            </a:r>
            <a:endParaRPr sz="1300"/>
          </a:p>
          <a:p>
            <a:pPr indent="-311150" lvl="0" marL="457200" rtl="0" algn="l">
              <a:spcBef>
                <a:spcPts val="360"/>
              </a:spcBef>
              <a:spcAft>
                <a:spcPts val="0"/>
              </a:spcAft>
              <a:buSzPts val="1300"/>
              <a:buChar char="•"/>
            </a:pPr>
            <a:r>
              <a:rPr b="1" lang="en" sz="1300"/>
              <a:t>YouTube</a:t>
            </a:r>
            <a:r>
              <a:rPr lang="en" sz="1300"/>
              <a:t> – performances, graduations, presentations.</a:t>
            </a:r>
            <a:endParaRPr sz="1300"/>
          </a:p>
          <a:p>
            <a:pPr indent="0" lvl="0" marL="457200" rtl="0" algn="l">
              <a:spcBef>
                <a:spcPts val="360"/>
              </a:spcBef>
              <a:spcAft>
                <a:spcPts val="0"/>
              </a:spcAft>
              <a:buNone/>
            </a:pPr>
            <a:r>
              <a:t/>
            </a:r>
            <a:endParaRPr sz="1300"/>
          </a:p>
          <a:p>
            <a:pPr indent="-311150" lvl="0" marL="457200" rtl="0" algn="l">
              <a:spcBef>
                <a:spcPts val="360"/>
              </a:spcBef>
              <a:spcAft>
                <a:spcPts val="0"/>
              </a:spcAft>
              <a:buSzPts val="1300"/>
              <a:buChar char="•"/>
            </a:pPr>
            <a:r>
              <a:rPr b="1" lang="en" sz="1300"/>
              <a:t>TikTok</a:t>
            </a:r>
            <a:r>
              <a:rPr lang="en" sz="1300"/>
              <a:t> – creative avenue, entertaining content intended to go viral.</a:t>
            </a:r>
            <a:endParaRPr sz="1300"/>
          </a:p>
          <a:p>
            <a:pPr indent="0" lvl="0" marL="457200" rtl="0" algn="l">
              <a:spcBef>
                <a:spcPts val="360"/>
              </a:spcBef>
              <a:spcAft>
                <a:spcPts val="0"/>
              </a:spcAft>
              <a:buNone/>
            </a:pPr>
            <a:r>
              <a:t/>
            </a:r>
            <a:endParaRPr sz="1300"/>
          </a:p>
          <a:p>
            <a:pPr indent="-311150" lvl="0" marL="457200" rtl="0" algn="l">
              <a:spcBef>
                <a:spcPts val="360"/>
              </a:spcBef>
              <a:spcAft>
                <a:spcPts val="0"/>
              </a:spcAft>
              <a:buSzPts val="1300"/>
              <a:buChar char="•"/>
            </a:pPr>
            <a:r>
              <a:rPr b="1" lang="en" sz="1300"/>
              <a:t>Traditional tools </a:t>
            </a:r>
            <a:r>
              <a:rPr lang="en" sz="1300"/>
              <a:t>– newsletters, e-blasts, televised board meetings on local access channel, post agenda and minutes on district website, attend parent-teacher meetings, text messaging traffic/emergency alerts.</a:t>
            </a:r>
            <a:endParaRPr sz="1300"/>
          </a:p>
          <a:p>
            <a:pPr indent="0" lvl="0" marL="457200" rtl="0" algn="l">
              <a:spcBef>
                <a:spcPts val="360"/>
              </a:spcBef>
              <a:spcAft>
                <a:spcPts val="0"/>
              </a:spcAft>
              <a:buNone/>
            </a:pPr>
            <a:r>
              <a:t/>
            </a:r>
            <a:endParaRPr sz="1300"/>
          </a:p>
          <a:p>
            <a:pPr indent="-311150" lvl="0" marL="457200" rtl="0" algn="l">
              <a:spcBef>
                <a:spcPts val="360"/>
              </a:spcBef>
              <a:spcAft>
                <a:spcPts val="0"/>
              </a:spcAft>
              <a:buSzPts val="1300"/>
              <a:buChar char="•"/>
            </a:pPr>
            <a:r>
              <a:rPr b="1" lang="en" sz="1300"/>
              <a:t>Form BOE liaisons</a:t>
            </a:r>
            <a:r>
              <a:rPr lang="en" sz="1300"/>
              <a:t> – create connections with each school, municipal governing body and </a:t>
            </a:r>
            <a:r>
              <a:rPr lang="en" sz="1300"/>
              <a:t>other</a:t>
            </a:r>
            <a:r>
              <a:rPr lang="en" sz="1300"/>
              <a:t> relevant community organizations to report concerns and opportunities to full board.</a:t>
            </a:r>
            <a:endParaRPr sz="1300"/>
          </a:p>
          <a:p>
            <a:pPr indent="0" lvl="0" marL="457200" rtl="0" algn="l">
              <a:spcBef>
                <a:spcPts val="360"/>
              </a:spcBef>
              <a:spcAft>
                <a:spcPts val="0"/>
              </a:spcAft>
              <a:buNone/>
            </a:pPr>
            <a:r>
              <a:t/>
            </a:r>
            <a:endParaRPr sz="1300"/>
          </a:p>
          <a:p>
            <a:pPr indent="-311150" lvl="0" marL="457200" rtl="0" algn="l">
              <a:spcBef>
                <a:spcPts val="360"/>
              </a:spcBef>
              <a:spcAft>
                <a:spcPts val="0"/>
              </a:spcAft>
              <a:buSzPts val="1300"/>
              <a:buChar char="•"/>
            </a:pPr>
            <a:r>
              <a:rPr b="1" lang="en" sz="1300"/>
              <a:t>Other</a:t>
            </a:r>
            <a:r>
              <a:rPr lang="en" sz="1300"/>
              <a:t> – share student and teacher blogs/podcasts/student newspapers.</a:t>
            </a:r>
            <a:endParaRPr sz="1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9"/>
          <p:cNvSpPr txBox="1"/>
          <p:nvPr>
            <p:ph type="title"/>
          </p:nvPr>
        </p:nvSpPr>
        <p:spPr>
          <a:xfrm>
            <a:off x="809625" y="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Social media as news source</a:t>
            </a:r>
            <a:endParaRPr/>
          </a:p>
        </p:txBody>
      </p:sp>
      <p:pic>
        <p:nvPicPr>
          <p:cNvPr id="188" name="Google Shape;188;p39"/>
          <p:cNvPicPr preferRelativeResize="0"/>
          <p:nvPr/>
        </p:nvPicPr>
        <p:blipFill>
          <a:blip r:embed="rId3">
            <a:alphaModFix/>
          </a:blip>
          <a:stretch>
            <a:fillRect/>
          </a:stretch>
        </p:blipFill>
        <p:spPr>
          <a:xfrm>
            <a:off x="1656275" y="647700"/>
            <a:ext cx="6016925" cy="5753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40"/>
          <p:cNvSpPr txBox="1"/>
          <p:nvPr>
            <p:ph type="title"/>
          </p:nvPr>
        </p:nvSpPr>
        <p:spPr>
          <a:xfrm>
            <a:off x="809625" y="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Social media as news source</a:t>
            </a:r>
            <a:endParaRPr/>
          </a:p>
        </p:txBody>
      </p:sp>
      <p:pic>
        <p:nvPicPr>
          <p:cNvPr id="194" name="Google Shape;194;p40"/>
          <p:cNvPicPr preferRelativeResize="0"/>
          <p:nvPr/>
        </p:nvPicPr>
        <p:blipFill>
          <a:blip r:embed="rId3">
            <a:alphaModFix/>
          </a:blip>
          <a:stretch>
            <a:fillRect/>
          </a:stretch>
        </p:blipFill>
        <p:spPr>
          <a:xfrm>
            <a:off x="291463" y="974725"/>
            <a:ext cx="8732525" cy="4498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1"/>
          <p:cNvSpPr txBox="1"/>
          <p:nvPr>
            <p:ph type="title"/>
          </p:nvPr>
        </p:nvSpPr>
        <p:spPr>
          <a:xfrm>
            <a:off x="809625" y="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Social media as news source</a:t>
            </a:r>
            <a:endParaRPr/>
          </a:p>
        </p:txBody>
      </p:sp>
      <p:pic>
        <p:nvPicPr>
          <p:cNvPr id="200" name="Google Shape;200;p41"/>
          <p:cNvPicPr preferRelativeResize="0"/>
          <p:nvPr/>
        </p:nvPicPr>
        <p:blipFill>
          <a:blip r:embed="rId3">
            <a:alphaModFix/>
          </a:blip>
          <a:stretch>
            <a:fillRect/>
          </a:stretch>
        </p:blipFill>
        <p:spPr>
          <a:xfrm>
            <a:off x="615050" y="671525"/>
            <a:ext cx="7577025" cy="5691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2"/>
          <p:cNvSpPr txBox="1"/>
          <p:nvPr>
            <p:ph type="title"/>
          </p:nvPr>
        </p:nvSpPr>
        <p:spPr>
          <a:xfrm>
            <a:off x="762000" y="1524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Tips to navigate social media</a:t>
            </a:r>
            <a:endParaRPr/>
          </a:p>
        </p:txBody>
      </p:sp>
      <p:sp>
        <p:nvSpPr>
          <p:cNvPr id="206" name="Google Shape;206;p42"/>
          <p:cNvSpPr txBox="1"/>
          <p:nvPr>
            <p:ph idx="1" type="body"/>
          </p:nvPr>
        </p:nvSpPr>
        <p:spPr>
          <a:xfrm>
            <a:off x="762000" y="1295400"/>
            <a:ext cx="7696200" cy="4830900"/>
          </a:xfrm>
          <a:prstGeom prst="rect">
            <a:avLst/>
          </a:prstGeom>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SzPts val="2400"/>
              <a:buChar char="❏"/>
            </a:pPr>
            <a:r>
              <a:rPr lang="en" sz="2400"/>
              <a:t>Communicate in a conversational tone.</a:t>
            </a:r>
            <a:endParaRPr sz="2400"/>
          </a:p>
          <a:p>
            <a:pPr indent="-381000" lvl="0" marL="457200" rtl="0" algn="l">
              <a:lnSpc>
                <a:spcPct val="115000"/>
              </a:lnSpc>
              <a:spcBef>
                <a:spcPts val="0"/>
              </a:spcBef>
              <a:spcAft>
                <a:spcPts val="0"/>
              </a:spcAft>
              <a:buSzPts val="2400"/>
              <a:buChar char="❏"/>
            </a:pPr>
            <a:r>
              <a:rPr lang="en" sz="2400"/>
              <a:t>Always use proper grammar.</a:t>
            </a:r>
            <a:endParaRPr sz="2400"/>
          </a:p>
          <a:p>
            <a:pPr indent="-381000" lvl="0" marL="457200" rtl="0" algn="l">
              <a:lnSpc>
                <a:spcPct val="115000"/>
              </a:lnSpc>
              <a:spcBef>
                <a:spcPts val="0"/>
              </a:spcBef>
              <a:spcAft>
                <a:spcPts val="0"/>
              </a:spcAft>
              <a:buSzPts val="2400"/>
              <a:buChar char="❏"/>
            </a:pPr>
            <a:r>
              <a:rPr lang="en" sz="2400"/>
              <a:t>Words matter.</a:t>
            </a:r>
            <a:endParaRPr sz="2400"/>
          </a:p>
          <a:p>
            <a:pPr indent="-381000" lvl="0" marL="457200" rtl="0" algn="l">
              <a:lnSpc>
                <a:spcPct val="115000"/>
              </a:lnSpc>
              <a:spcBef>
                <a:spcPts val="0"/>
              </a:spcBef>
              <a:spcAft>
                <a:spcPts val="0"/>
              </a:spcAft>
              <a:buSzPts val="2400"/>
              <a:buChar char="❏"/>
            </a:pPr>
            <a:r>
              <a:rPr lang="en" sz="2400"/>
              <a:t>Always take the high road.</a:t>
            </a:r>
            <a:endParaRPr sz="2400"/>
          </a:p>
          <a:p>
            <a:pPr indent="-381000" lvl="0" marL="457200" rtl="0" algn="l">
              <a:lnSpc>
                <a:spcPct val="115000"/>
              </a:lnSpc>
              <a:spcBef>
                <a:spcPts val="0"/>
              </a:spcBef>
              <a:spcAft>
                <a:spcPts val="0"/>
              </a:spcAft>
              <a:buSzPts val="2400"/>
              <a:buChar char="❏"/>
            </a:pPr>
            <a:r>
              <a:rPr lang="en" sz="2400"/>
              <a:t>Create an official district account on each platform.</a:t>
            </a:r>
            <a:endParaRPr sz="2400"/>
          </a:p>
          <a:p>
            <a:pPr indent="-381000" lvl="0" marL="457200" rtl="0" algn="l">
              <a:lnSpc>
                <a:spcPct val="115000"/>
              </a:lnSpc>
              <a:spcBef>
                <a:spcPts val="0"/>
              </a:spcBef>
              <a:spcAft>
                <a:spcPts val="0"/>
              </a:spcAft>
              <a:buSzPts val="2400"/>
              <a:buChar char="❏"/>
            </a:pPr>
            <a:r>
              <a:rPr lang="en" sz="2400"/>
              <a:t>Take advantage of content aggregators that update social media sites simultaneously. (i.e. Hootsuite, Buffer, Curator, SocialMediaWall, Netvibes, etc.)</a:t>
            </a:r>
            <a:endParaRPr sz="2400"/>
          </a:p>
          <a:p>
            <a:pPr indent="0" lvl="0" marL="0" rtl="0" algn="l">
              <a:spcBef>
                <a:spcPts val="36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3"/>
          <p:cNvSpPr txBox="1"/>
          <p:nvPr>
            <p:ph type="title"/>
          </p:nvPr>
        </p:nvSpPr>
        <p:spPr>
          <a:xfrm>
            <a:off x="762000" y="1524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Warning: Social media risks</a:t>
            </a:r>
            <a:endParaRPr/>
          </a:p>
        </p:txBody>
      </p:sp>
      <p:sp>
        <p:nvSpPr>
          <p:cNvPr id="212" name="Google Shape;212;p43"/>
          <p:cNvSpPr txBox="1"/>
          <p:nvPr>
            <p:ph idx="1" type="body"/>
          </p:nvPr>
        </p:nvSpPr>
        <p:spPr>
          <a:xfrm>
            <a:off x="762000" y="1050200"/>
            <a:ext cx="7696200" cy="5076000"/>
          </a:xfrm>
          <a:prstGeom prst="rect">
            <a:avLst/>
          </a:prstGeom>
        </p:spPr>
        <p:txBody>
          <a:bodyPr anchorCtr="0" anchor="t" bIns="45700" lIns="91425" spcFirstLastPara="1" rIns="91425" wrap="square" tIns="45700">
            <a:noAutofit/>
          </a:bodyPr>
          <a:lstStyle/>
          <a:p>
            <a:pPr indent="-349250" lvl="0" marL="457200" rtl="0" algn="l">
              <a:spcBef>
                <a:spcPts val="360"/>
              </a:spcBef>
              <a:spcAft>
                <a:spcPts val="0"/>
              </a:spcAft>
              <a:buSzPts val="1900"/>
              <a:buChar char="•"/>
            </a:pPr>
            <a:r>
              <a:rPr lang="en" sz="1900"/>
              <a:t>Once you hold a public office, </a:t>
            </a:r>
            <a:r>
              <a:rPr i="1" lang="en" sz="1900"/>
              <a:t>elected or appointed,</a:t>
            </a:r>
            <a:r>
              <a:rPr b="1" lang="en" sz="1900"/>
              <a:t> your personal and official lives become one.</a:t>
            </a:r>
            <a:endParaRPr b="1" sz="1900"/>
          </a:p>
          <a:p>
            <a:pPr indent="0" lvl="0" marL="457200" rtl="0" algn="l">
              <a:spcBef>
                <a:spcPts val="360"/>
              </a:spcBef>
              <a:spcAft>
                <a:spcPts val="0"/>
              </a:spcAft>
              <a:buNone/>
            </a:pPr>
            <a:r>
              <a:t/>
            </a:r>
            <a:endParaRPr sz="1900"/>
          </a:p>
          <a:p>
            <a:pPr indent="-349250" lvl="0" marL="457200" rtl="0" algn="l">
              <a:spcBef>
                <a:spcPts val="360"/>
              </a:spcBef>
              <a:spcAft>
                <a:spcPts val="0"/>
              </a:spcAft>
              <a:buSzPts val="1900"/>
              <a:buChar char="•"/>
            </a:pPr>
            <a:r>
              <a:rPr lang="en" sz="1900"/>
              <a:t>Social media posts are </a:t>
            </a:r>
            <a:r>
              <a:rPr lang="en" sz="1900" u="sng"/>
              <a:t>not necessarily</a:t>
            </a:r>
            <a:r>
              <a:rPr lang="en" sz="1900"/>
              <a:t> protected under the First Amendment: </a:t>
            </a:r>
            <a:r>
              <a:rPr lang="en" sz="1900" u="sng">
                <a:solidFill>
                  <a:schemeClr val="hlink"/>
                </a:solidFill>
                <a:hlinkClick r:id="rId3"/>
              </a:rPr>
              <a:t>https://www.njsba.org/news-publications/school-board-notes/april-30-2019-vol-xlii-no-38/social-media-posts-are-not-necessarily-protected-by-first-amendment/</a:t>
            </a:r>
            <a:endParaRPr sz="1900"/>
          </a:p>
          <a:p>
            <a:pPr indent="0" lvl="0" marL="457200" rtl="0" algn="l">
              <a:spcBef>
                <a:spcPts val="360"/>
              </a:spcBef>
              <a:spcAft>
                <a:spcPts val="0"/>
              </a:spcAft>
              <a:buNone/>
            </a:pPr>
            <a:r>
              <a:t/>
            </a:r>
            <a:endParaRPr sz="1900"/>
          </a:p>
          <a:p>
            <a:pPr indent="-349250" lvl="0" marL="457200" rtl="0" algn="l">
              <a:spcBef>
                <a:spcPts val="360"/>
              </a:spcBef>
              <a:spcAft>
                <a:spcPts val="0"/>
              </a:spcAft>
              <a:buSzPts val="1900"/>
              <a:buChar char="•"/>
            </a:pPr>
            <a:r>
              <a:rPr lang="en" sz="1900"/>
              <a:t>You are held to different </a:t>
            </a:r>
            <a:r>
              <a:rPr lang="en" sz="1900"/>
              <a:t>standards</a:t>
            </a:r>
            <a:r>
              <a:rPr lang="en" sz="1900"/>
              <a:t> in the court of public opinion – and legally and ethically under the New Jersey </a:t>
            </a:r>
            <a:r>
              <a:rPr lang="en" sz="1900" u="sng">
                <a:solidFill>
                  <a:schemeClr val="hlink"/>
                </a:solidFill>
                <a:hlinkClick r:id="rId4"/>
              </a:rPr>
              <a:t>School Ethics Commission</a:t>
            </a:r>
            <a:r>
              <a:rPr lang="en" sz="1900"/>
              <a:t>, which has </a:t>
            </a:r>
            <a:r>
              <a:rPr lang="en" sz="1900" u="sng"/>
              <a:t>censured</a:t>
            </a:r>
            <a:r>
              <a:rPr lang="en" sz="1900"/>
              <a:t> numerous school officials.</a:t>
            </a:r>
            <a:endParaRPr sz="1900"/>
          </a:p>
          <a:p>
            <a:pPr indent="0" lvl="0" marL="457200" rtl="0" algn="l">
              <a:spcBef>
                <a:spcPts val="360"/>
              </a:spcBef>
              <a:spcAft>
                <a:spcPts val="0"/>
              </a:spcAft>
              <a:buNone/>
            </a:pPr>
            <a:r>
              <a:t/>
            </a:r>
            <a:endParaRPr sz="1900"/>
          </a:p>
          <a:p>
            <a:pPr indent="-349250" lvl="0" marL="457200" rtl="0" algn="l">
              <a:spcBef>
                <a:spcPts val="360"/>
              </a:spcBef>
              <a:spcAft>
                <a:spcPts val="0"/>
              </a:spcAft>
              <a:buSzPts val="1900"/>
              <a:buChar char="•"/>
            </a:pPr>
            <a:r>
              <a:rPr lang="en" sz="1900"/>
              <a:t>What you and your family members post online and say in public </a:t>
            </a:r>
            <a:r>
              <a:rPr lang="en" sz="1900" u="sng"/>
              <a:t>can negatively impact/reflect</a:t>
            </a:r>
            <a:r>
              <a:rPr lang="en" sz="1900"/>
              <a:t> on your school board and district.</a:t>
            </a:r>
            <a:endParaRPr sz="1900"/>
          </a:p>
          <a:p>
            <a:pPr indent="0" lvl="0" marL="0" rtl="0" algn="l">
              <a:spcBef>
                <a:spcPts val="360"/>
              </a:spcBef>
              <a:spcAft>
                <a:spcPts val="0"/>
              </a:spcAft>
              <a:buNone/>
            </a:pPr>
            <a:r>
              <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4"/>
          <p:cNvSpPr txBox="1"/>
          <p:nvPr>
            <p:ph idx="1" type="body"/>
          </p:nvPr>
        </p:nvSpPr>
        <p:spPr>
          <a:xfrm>
            <a:off x="762000" y="505325"/>
            <a:ext cx="7696200" cy="5621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
              <a:t>If your public school district does not have an official public relations/media relations person responsible for disseminating information, </a:t>
            </a:r>
            <a:r>
              <a:rPr b="1" lang="en">
                <a:solidFill>
                  <a:srgbClr val="941100"/>
                </a:solidFill>
              </a:rPr>
              <a:t>you are not alone. </a:t>
            </a:r>
            <a:endParaRPr b="1">
              <a:solidFill>
                <a:srgbClr val="941100"/>
              </a:solidFill>
            </a:endParaRPr>
          </a:p>
          <a:p>
            <a:pPr indent="0" lvl="0" marL="0" rtl="0" algn="l">
              <a:spcBef>
                <a:spcPts val="36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7"/>
          <p:cNvSpPr txBox="1"/>
          <p:nvPr>
            <p:ph type="title"/>
          </p:nvPr>
        </p:nvSpPr>
        <p:spPr>
          <a:xfrm>
            <a:off x="762000" y="304800"/>
            <a:ext cx="7696200" cy="647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3200"/>
              <a:t>About your presenters</a:t>
            </a:r>
            <a:endParaRPr b="1" sz="3200">
              <a:solidFill>
                <a:srgbClr val="993333"/>
              </a:solidFill>
              <a:latin typeface="Arial"/>
              <a:ea typeface="Arial"/>
              <a:cs typeface="Arial"/>
              <a:sym typeface="Arial"/>
            </a:endParaRPr>
          </a:p>
        </p:txBody>
      </p:sp>
      <p:sp>
        <p:nvSpPr>
          <p:cNvPr id="111" name="Google Shape;111;p27"/>
          <p:cNvSpPr txBox="1"/>
          <p:nvPr>
            <p:ph idx="1" type="body"/>
          </p:nvPr>
        </p:nvSpPr>
        <p:spPr>
          <a:xfrm>
            <a:off x="2416500" y="1056000"/>
            <a:ext cx="6041700" cy="498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100"/>
              <a:t>Rosa Cirianni </a:t>
            </a:r>
            <a:r>
              <a:rPr lang="en" sz="1100"/>
              <a:t>is an experienced writer, editor and public relations consultant, who has worked in the NJSBA communications department and as a consultant in support of its marketing, communications and executive leadership. She is the owner and founder of Rose Write Strategies, LLC.</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As an award-winning daily newspaper reporter, Rosa covered a vast array of topics from </a:t>
            </a:r>
            <a:r>
              <a:rPr lang="en" sz="1100"/>
              <a:t>state government for The Associated Press, </a:t>
            </a:r>
            <a:r>
              <a:rPr lang="en" sz="1100"/>
              <a:t>nuclear plant operations</a:t>
            </a:r>
            <a:r>
              <a:rPr lang="en" sz="1100"/>
              <a:t>, </a:t>
            </a:r>
            <a:r>
              <a:rPr lang="en" sz="1100"/>
              <a:t>elections, courts, environmental issues, crime and even a Southwest rodeo! While she specialized in government, she also covered several K-12 public school districts and higher education including Rutgers University, Arizona State University, Maricopa County College System and the Arizona Board of Regents. </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Most recently, she has been working to support two statewide organizations: one is focused on STEM education and career pathways to forge a modern high-tech economy, and the other is an economic development agency charged with attracting jobs and investment.</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Her strategic content landed her clients coverage on radio, TV, in both trade and major publications including the New York Times, on speaking panels, and online blogs — developing brand recognition and boosting sales. She has appeared on public access TV, has spoken to students from elementary schools to college, attended writing conferences </a:t>
            </a:r>
            <a:r>
              <a:rPr lang="en" sz="1100"/>
              <a:t>throughout</a:t>
            </a:r>
            <a:r>
              <a:rPr lang="en" sz="1100"/>
              <a:t> the nation, and judged annual professional journalism award contests.</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a:t>S</a:t>
            </a:r>
            <a:r>
              <a:rPr lang="en" sz="1100"/>
              <a:t>he has served as a substitute public school teacher, a PTO executive board member, on a mayoral task force, and as an event co-director for a charitable fund in partnership with an area hospital. She is a former member of the New Jersey School Public Relations Association (NJSPRA) and Society of Professional Journalists (SPJ). Rosa strongly believes continual and clear communication always is the best strategy for every organization. </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rPr lang="en" sz="1100" u="sng">
                <a:solidFill>
                  <a:schemeClr val="hlink"/>
                </a:solidFill>
                <a:hlinkClick r:id="rId3"/>
              </a:rPr>
              <a:t>www.rosewritestrategies.com</a:t>
            </a:r>
            <a:r>
              <a:rPr lang="en" sz="1100"/>
              <a:t>; LinkedIn: </a:t>
            </a:r>
            <a:r>
              <a:rPr lang="en" sz="1100" u="sng">
                <a:solidFill>
                  <a:schemeClr val="hlink"/>
                </a:solidFill>
                <a:hlinkClick r:id="rId4"/>
              </a:rPr>
              <a:t>https://www.linkedin.com/in/rosacirianni/</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1100"/>
          </a:p>
        </p:txBody>
      </p:sp>
      <p:pic>
        <p:nvPicPr>
          <p:cNvPr id="112" name="Google Shape;112;p27"/>
          <p:cNvPicPr preferRelativeResize="0"/>
          <p:nvPr/>
        </p:nvPicPr>
        <p:blipFill>
          <a:blip r:embed="rId5">
            <a:alphaModFix/>
          </a:blip>
          <a:stretch>
            <a:fillRect/>
          </a:stretch>
        </p:blipFill>
        <p:spPr>
          <a:xfrm>
            <a:off x="452875" y="1159525"/>
            <a:ext cx="1963624" cy="23962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5"/>
          <p:cNvSpPr txBox="1"/>
          <p:nvPr>
            <p:ph type="title"/>
          </p:nvPr>
        </p:nvSpPr>
        <p:spPr>
          <a:xfrm>
            <a:off x="762000" y="3810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Current landscape</a:t>
            </a:r>
            <a:endParaRPr/>
          </a:p>
        </p:txBody>
      </p:sp>
      <p:sp>
        <p:nvSpPr>
          <p:cNvPr id="223" name="Google Shape;223;p45"/>
          <p:cNvSpPr txBox="1"/>
          <p:nvPr>
            <p:ph idx="1" type="body"/>
          </p:nvPr>
        </p:nvSpPr>
        <p:spPr>
          <a:xfrm>
            <a:off x="762000" y="1435675"/>
            <a:ext cx="7696200" cy="4690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a:t>About</a:t>
            </a:r>
            <a:r>
              <a:rPr lang="en"/>
              <a:t> 16% of New Jersey public school districts have a dedicated person to handle their school communications, including social media.</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i="1" lang="en" sz="2300"/>
              <a:t>Source: New Jersey School Public Relations Association, 2021</a:t>
            </a:r>
            <a:endParaRPr i="1" sz="2300"/>
          </a:p>
          <a:p>
            <a:pPr indent="0" lvl="0" marL="0" rtl="0" algn="l">
              <a:spcBef>
                <a:spcPts val="36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6"/>
          <p:cNvSpPr txBox="1"/>
          <p:nvPr>
            <p:ph type="title"/>
          </p:nvPr>
        </p:nvSpPr>
        <p:spPr>
          <a:xfrm>
            <a:off x="762000" y="1524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School PR hiring guidelines</a:t>
            </a:r>
            <a:endParaRPr/>
          </a:p>
        </p:txBody>
      </p:sp>
      <p:sp>
        <p:nvSpPr>
          <p:cNvPr id="229" name="Google Shape;229;p46"/>
          <p:cNvSpPr txBox="1"/>
          <p:nvPr>
            <p:ph idx="1" type="body"/>
          </p:nvPr>
        </p:nvSpPr>
        <p:spPr>
          <a:xfrm>
            <a:off x="957525" y="1295400"/>
            <a:ext cx="7500600" cy="48309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3100"/>
              <a:t>As long as 50 percent of the person’s role includes other job responsibilities, according to state law.</a:t>
            </a:r>
            <a:endParaRPr sz="3100"/>
          </a:p>
          <a:p>
            <a:pPr indent="0" lvl="0" marL="0" rtl="0" algn="l">
              <a:spcBef>
                <a:spcPts val="360"/>
              </a:spcBef>
              <a:spcAft>
                <a:spcPts val="0"/>
              </a:spcAft>
              <a:buNone/>
            </a:pPr>
            <a:r>
              <a:t/>
            </a:r>
            <a:endParaRPr sz="3100"/>
          </a:p>
          <a:p>
            <a:pPr indent="-330200" lvl="0" marL="457200" rtl="0" algn="l">
              <a:lnSpc>
                <a:spcPct val="115000"/>
              </a:lnSpc>
              <a:spcBef>
                <a:spcPts val="1200"/>
              </a:spcBef>
              <a:spcAft>
                <a:spcPts val="0"/>
              </a:spcAft>
              <a:buClr>
                <a:schemeClr val="dk1"/>
              </a:buClr>
              <a:buSzPts val="1600"/>
              <a:buChar char="•"/>
            </a:pPr>
            <a:r>
              <a:rPr lang="en" sz="1600">
                <a:solidFill>
                  <a:schemeClr val="dk1"/>
                </a:solidFill>
              </a:rPr>
              <a:t>STATUTE EXCERPT: Public relations services are incorporated into the duties of the superintendent, SBA, and/or other staff position(s) and are not provided by a dedicated public relations staff position or contracted service provider. Public relations functions as defined in (c)14i and ii below should not comprise more than 50 percent of the duties of any one staff position.</a:t>
            </a:r>
            <a:endParaRPr sz="1600">
              <a:solidFill>
                <a:schemeClr val="dk1"/>
              </a:solidFill>
            </a:endParaRPr>
          </a:p>
          <a:p>
            <a:pPr indent="0" lvl="0" marL="0" rtl="0" algn="l">
              <a:spcBef>
                <a:spcPts val="1200"/>
              </a:spcBef>
              <a:spcAft>
                <a:spcPts val="0"/>
              </a:spcAft>
              <a:buNone/>
            </a:pPr>
            <a:r>
              <a:rPr lang="en" sz="1600" u="sng">
                <a:solidFill>
                  <a:schemeClr val="hlink"/>
                </a:solidFill>
                <a:hlinkClick r:id="rId3"/>
              </a:rPr>
              <a:t>https://www.state.nj.us/education/code/current/title6a/chap23a.pdf</a:t>
            </a:r>
            <a:endParaRPr sz="1600"/>
          </a:p>
          <a:p>
            <a:pPr indent="0" lvl="0" marL="0" rtl="0" algn="l">
              <a:spcBef>
                <a:spcPts val="360"/>
              </a:spcBef>
              <a:spcAft>
                <a:spcPts val="0"/>
              </a:spcAft>
              <a:buNone/>
            </a:pPr>
            <a:r>
              <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7"/>
          <p:cNvSpPr txBox="1"/>
          <p:nvPr>
            <p:ph type="title"/>
          </p:nvPr>
        </p:nvSpPr>
        <p:spPr>
          <a:xfrm>
            <a:off x="762000" y="4572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2900"/>
              <a:t>School PR spending regulations - N.J.</a:t>
            </a:r>
            <a:endParaRPr sz="2900"/>
          </a:p>
        </p:txBody>
      </p:sp>
      <p:sp>
        <p:nvSpPr>
          <p:cNvPr id="235" name="Google Shape;235;p47"/>
          <p:cNvSpPr txBox="1"/>
          <p:nvPr>
            <p:ph idx="1" type="body"/>
          </p:nvPr>
        </p:nvSpPr>
        <p:spPr>
          <a:xfrm>
            <a:off x="762000" y="1400075"/>
            <a:ext cx="7696200" cy="4726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1400"/>
              <a:t>Boards of education should adopt the following to minimize the cost of public relations as defined in N.J.A.C. 6A:23A-9.3(c) 14, in accordance with N.J.A.C. 6A:23A-5.2.</a:t>
            </a:r>
            <a:endParaRPr sz="1400"/>
          </a:p>
          <a:p>
            <a:pPr indent="0" lvl="0" marL="0" rtl="0" algn="l">
              <a:spcBef>
                <a:spcPts val="360"/>
              </a:spcBef>
              <a:spcAft>
                <a:spcPts val="0"/>
              </a:spcAft>
              <a:buNone/>
            </a:pPr>
            <a:r>
              <a:t/>
            </a:r>
            <a:endParaRPr sz="1400"/>
          </a:p>
          <a:p>
            <a:pPr indent="-317500" lvl="0" marL="457200" rtl="0" algn="l">
              <a:spcBef>
                <a:spcPts val="360"/>
              </a:spcBef>
              <a:spcAft>
                <a:spcPts val="0"/>
              </a:spcAft>
              <a:buSzPts val="1400"/>
              <a:buChar char="•"/>
            </a:pPr>
            <a:r>
              <a:rPr b="1" lang="en" sz="1400"/>
              <a:t>Annual budget limit: </a:t>
            </a:r>
            <a:r>
              <a:rPr lang="en" sz="1400"/>
              <a:t>School boards must</a:t>
            </a:r>
            <a:r>
              <a:rPr b="1" lang="en" sz="1400"/>
              <a:t> </a:t>
            </a:r>
            <a:r>
              <a:rPr lang="en" sz="1400"/>
              <a:t>establish an annual limit for PR costs in their budgets and notify the board if fees exceed that amount.</a:t>
            </a:r>
            <a:endParaRPr sz="1400"/>
          </a:p>
          <a:p>
            <a:pPr indent="0" lvl="0" marL="457200" rtl="0" algn="l">
              <a:spcBef>
                <a:spcPts val="360"/>
              </a:spcBef>
              <a:spcAft>
                <a:spcPts val="0"/>
              </a:spcAft>
              <a:buNone/>
            </a:pPr>
            <a:r>
              <a:t/>
            </a:r>
            <a:endParaRPr sz="1400"/>
          </a:p>
          <a:p>
            <a:pPr indent="-317500" lvl="0" marL="457200" rtl="0" algn="l">
              <a:spcBef>
                <a:spcPts val="360"/>
              </a:spcBef>
              <a:spcAft>
                <a:spcPts val="0"/>
              </a:spcAft>
              <a:buSzPts val="1400"/>
              <a:buChar char="•"/>
            </a:pPr>
            <a:r>
              <a:rPr b="1" lang="en" sz="1400"/>
              <a:t>Cost-efficient: </a:t>
            </a:r>
            <a:r>
              <a:rPr lang="en" sz="1400"/>
              <a:t>Publications produced and distributed in the most cost-efficient manner.</a:t>
            </a:r>
            <a:endParaRPr sz="1400"/>
          </a:p>
          <a:p>
            <a:pPr indent="0" lvl="0" marL="457200" rtl="0" algn="l">
              <a:spcBef>
                <a:spcPts val="360"/>
              </a:spcBef>
              <a:spcAft>
                <a:spcPts val="0"/>
              </a:spcAft>
              <a:buNone/>
            </a:pPr>
            <a:r>
              <a:t/>
            </a:r>
            <a:endParaRPr sz="1400"/>
          </a:p>
          <a:p>
            <a:pPr indent="-317500" lvl="0" marL="457200" rtl="0" algn="l">
              <a:spcBef>
                <a:spcPts val="360"/>
              </a:spcBef>
              <a:spcAft>
                <a:spcPts val="0"/>
              </a:spcAft>
              <a:buSzPts val="1400"/>
              <a:buChar char="•"/>
            </a:pPr>
            <a:r>
              <a:rPr b="1" lang="en" sz="1400"/>
              <a:t>Election rules: </a:t>
            </a:r>
            <a:r>
              <a:rPr lang="en" sz="1400"/>
              <a:t>School districts cannot distribute, via mass mailings or other means publications that include the pictures of any members of the school board within 90 days before any election for any elected office.</a:t>
            </a:r>
            <a:endParaRPr sz="1400"/>
          </a:p>
          <a:p>
            <a:pPr indent="0" lvl="0" marL="457200" rtl="0" algn="l">
              <a:spcBef>
                <a:spcPts val="360"/>
              </a:spcBef>
              <a:spcAft>
                <a:spcPts val="0"/>
              </a:spcAft>
              <a:buNone/>
            </a:pPr>
            <a:r>
              <a:t/>
            </a:r>
            <a:endParaRPr sz="1400"/>
          </a:p>
          <a:p>
            <a:pPr indent="-317500" lvl="0" marL="457200" rtl="0" algn="l">
              <a:spcBef>
                <a:spcPts val="360"/>
              </a:spcBef>
              <a:spcAft>
                <a:spcPts val="0"/>
              </a:spcAft>
              <a:buSzPts val="1400"/>
              <a:buChar char="•"/>
            </a:pPr>
            <a:r>
              <a:rPr b="1" lang="en" sz="1400"/>
              <a:t>PR regulations:</a:t>
            </a:r>
            <a:r>
              <a:rPr lang="en" sz="1400"/>
              <a:t> Booths at statewide conferences, marketing activities and celebrations for opening schools and community events, and TV productions not part of the instructional program or that do not provide information about district or school board operations to the public, may be considered excessive and are prohibited.</a:t>
            </a:r>
            <a:endParaRPr sz="1400"/>
          </a:p>
          <a:p>
            <a:pPr indent="0" lvl="0" marL="457200" rtl="0" algn="l">
              <a:spcBef>
                <a:spcPts val="360"/>
              </a:spcBef>
              <a:spcAft>
                <a:spcPts val="0"/>
              </a:spcAft>
              <a:buNone/>
            </a:pPr>
            <a:r>
              <a:t/>
            </a:r>
            <a:endParaRPr sz="1400"/>
          </a:p>
          <a:p>
            <a:pPr indent="-317500" lvl="0" marL="457200" rtl="0" algn="l">
              <a:spcBef>
                <a:spcPts val="360"/>
              </a:spcBef>
              <a:spcAft>
                <a:spcPts val="0"/>
              </a:spcAft>
              <a:buSzPts val="1400"/>
              <a:buChar char="•"/>
            </a:pPr>
            <a:r>
              <a:rPr b="1" lang="en" sz="1400"/>
              <a:t>Referendum standards:</a:t>
            </a:r>
            <a:r>
              <a:rPr lang="en" sz="1400"/>
              <a:t> Activities to advance a particular position on school elections or any referenda are prohibited.</a:t>
            </a:r>
            <a:endParaRPr sz="1400"/>
          </a:p>
          <a:p>
            <a:pPr indent="0" lvl="0" marL="0" rtl="0" algn="l">
              <a:spcBef>
                <a:spcPts val="360"/>
              </a:spcBef>
              <a:spcAft>
                <a:spcPts val="0"/>
              </a:spcAft>
              <a:buNone/>
            </a:pPr>
            <a:r>
              <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8"/>
          <p:cNvSpPr txBox="1"/>
          <p:nvPr>
            <p:ph type="title"/>
          </p:nvPr>
        </p:nvSpPr>
        <p:spPr>
          <a:xfrm>
            <a:off x="762000" y="4572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3000"/>
              <a:t>Where to post your job listing</a:t>
            </a:r>
            <a:endParaRPr sz="3000"/>
          </a:p>
        </p:txBody>
      </p:sp>
      <p:sp>
        <p:nvSpPr>
          <p:cNvPr id="241" name="Google Shape;241;p48"/>
          <p:cNvSpPr txBox="1"/>
          <p:nvPr>
            <p:ph idx="1" type="body"/>
          </p:nvPr>
        </p:nvSpPr>
        <p:spPr>
          <a:xfrm>
            <a:off x="762000" y="1056000"/>
            <a:ext cx="7696200" cy="507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a:p>
            <a:pPr indent="-342900" lvl="0" marL="457200" rtl="0" algn="l">
              <a:spcBef>
                <a:spcPts val="360"/>
              </a:spcBef>
              <a:spcAft>
                <a:spcPts val="0"/>
              </a:spcAft>
              <a:buSzPts val="1800"/>
              <a:buChar char="•"/>
            </a:pPr>
            <a:r>
              <a:rPr lang="en" sz="1800" u="sng">
                <a:solidFill>
                  <a:schemeClr val="hlink"/>
                </a:solidFill>
                <a:hlinkClick r:id="rId3"/>
              </a:rPr>
              <a:t>Journalismjobs.com</a:t>
            </a:r>
            <a:endParaRPr sz="1800"/>
          </a:p>
          <a:p>
            <a:pPr indent="-342900" lvl="0" marL="457200" rtl="0" algn="l">
              <a:spcBef>
                <a:spcPts val="0"/>
              </a:spcBef>
              <a:spcAft>
                <a:spcPts val="0"/>
              </a:spcAft>
              <a:buSzPts val="1800"/>
              <a:buChar char="•"/>
            </a:pPr>
            <a:r>
              <a:rPr lang="en" sz="1800" u="sng">
                <a:solidFill>
                  <a:schemeClr val="hlink"/>
                </a:solidFill>
                <a:hlinkClick r:id="rId4"/>
              </a:rPr>
              <a:t>NSPRA.org</a:t>
            </a:r>
            <a:endParaRPr sz="1800"/>
          </a:p>
          <a:p>
            <a:pPr indent="-342900" lvl="0" marL="457200" rtl="0" algn="l">
              <a:spcBef>
                <a:spcPts val="0"/>
              </a:spcBef>
              <a:spcAft>
                <a:spcPts val="0"/>
              </a:spcAft>
              <a:buSzPts val="1800"/>
              <a:buChar char="•"/>
            </a:pPr>
            <a:r>
              <a:rPr lang="en" sz="1800" u="sng">
                <a:solidFill>
                  <a:schemeClr val="hlink"/>
                </a:solidFill>
                <a:hlinkClick r:id="rId5"/>
              </a:rPr>
              <a:t>Journalismnext.com</a:t>
            </a:r>
            <a:endParaRPr sz="1800"/>
          </a:p>
          <a:p>
            <a:pPr indent="-342900" lvl="0" marL="457200" rtl="0" algn="l">
              <a:spcBef>
                <a:spcPts val="0"/>
              </a:spcBef>
              <a:spcAft>
                <a:spcPts val="0"/>
              </a:spcAft>
              <a:buSzPts val="1800"/>
              <a:buChar char="•"/>
            </a:pPr>
            <a:r>
              <a:rPr lang="en" sz="1800" u="sng">
                <a:solidFill>
                  <a:schemeClr val="hlink"/>
                </a:solidFill>
                <a:hlinkClick r:id="rId6"/>
              </a:rPr>
              <a:t>PRSANJ.org</a:t>
            </a:r>
            <a:endParaRPr sz="1800"/>
          </a:p>
          <a:p>
            <a:pPr indent="-342900" lvl="0" marL="457200" rtl="0" algn="l">
              <a:spcBef>
                <a:spcPts val="0"/>
              </a:spcBef>
              <a:spcAft>
                <a:spcPts val="0"/>
              </a:spcAft>
              <a:buSzPts val="1800"/>
              <a:buChar char="•"/>
            </a:pPr>
            <a:r>
              <a:rPr lang="en" sz="1800" u="sng">
                <a:solidFill>
                  <a:schemeClr val="hlink"/>
                </a:solidFill>
                <a:hlinkClick r:id="rId7"/>
              </a:rPr>
              <a:t>Mediabistro.com</a:t>
            </a:r>
            <a:endParaRPr sz="1800"/>
          </a:p>
          <a:p>
            <a:pPr indent="-342900" lvl="0" marL="457200" rtl="0" algn="l">
              <a:spcBef>
                <a:spcPts val="0"/>
              </a:spcBef>
              <a:spcAft>
                <a:spcPts val="0"/>
              </a:spcAft>
              <a:buSzPts val="1800"/>
              <a:buChar char="•"/>
            </a:pPr>
            <a:r>
              <a:rPr lang="en" sz="1800" u="sng">
                <a:solidFill>
                  <a:schemeClr val="hlink"/>
                </a:solidFill>
                <a:hlinkClick r:id="rId8"/>
              </a:rPr>
              <a:t>PRSA.org</a:t>
            </a:r>
            <a:endParaRPr sz="1800"/>
          </a:p>
          <a:p>
            <a:pPr indent="-342900" lvl="0" marL="457200" rtl="0" algn="l">
              <a:spcBef>
                <a:spcPts val="0"/>
              </a:spcBef>
              <a:spcAft>
                <a:spcPts val="0"/>
              </a:spcAft>
              <a:buSzPts val="1800"/>
              <a:buChar char="•"/>
            </a:pPr>
            <a:r>
              <a:rPr lang="en" sz="1800" u="sng">
                <a:solidFill>
                  <a:schemeClr val="hlink"/>
                </a:solidFill>
                <a:hlinkClick r:id="rId9"/>
              </a:rPr>
              <a:t>IABC.com</a:t>
            </a:r>
            <a:endParaRPr sz="1800"/>
          </a:p>
          <a:p>
            <a:pPr indent="-342900" lvl="0" marL="457200" rtl="0" algn="l">
              <a:spcBef>
                <a:spcPts val="0"/>
              </a:spcBef>
              <a:spcAft>
                <a:spcPts val="0"/>
              </a:spcAft>
              <a:buSzPts val="1800"/>
              <a:buChar char="•"/>
            </a:pPr>
            <a:r>
              <a:rPr lang="en" sz="1800" u="sng">
                <a:solidFill>
                  <a:schemeClr val="hlink"/>
                </a:solidFill>
                <a:hlinkClick r:id="rId10"/>
              </a:rPr>
              <a:t>NJSPRA.com</a:t>
            </a:r>
            <a:r>
              <a:rPr lang="en" sz="1800"/>
              <a:t> *training/networking offered</a:t>
            </a:r>
            <a:endParaRPr sz="1800"/>
          </a:p>
          <a:p>
            <a:pPr indent="-342900" lvl="0" marL="457200" rtl="0" algn="l">
              <a:spcBef>
                <a:spcPts val="0"/>
              </a:spcBef>
              <a:spcAft>
                <a:spcPts val="0"/>
              </a:spcAft>
              <a:buSzPts val="1800"/>
              <a:buChar char="•"/>
            </a:pPr>
            <a:r>
              <a:rPr lang="en" sz="1800" u="sng">
                <a:solidFill>
                  <a:schemeClr val="hlink"/>
                </a:solidFill>
                <a:hlinkClick r:id="rId11"/>
              </a:rPr>
              <a:t>LinkedIn</a:t>
            </a:r>
            <a:r>
              <a:rPr lang="en" sz="1800"/>
              <a:t> and your personal professional network</a:t>
            </a:r>
            <a:endParaRPr sz="1800"/>
          </a:p>
          <a:p>
            <a:pPr indent="0" lvl="0" marL="0" rtl="0" algn="l">
              <a:spcBef>
                <a:spcPts val="360"/>
              </a:spcBef>
              <a:spcAft>
                <a:spcPts val="0"/>
              </a:spcAft>
              <a:buNone/>
            </a:pPr>
            <a:r>
              <a:t/>
            </a:r>
            <a:endParaRPr sz="1600"/>
          </a:p>
          <a:p>
            <a:pPr indent="0" lvl="0" marL="0" rtl="0" algn="l">
              <a:spcBef>
                <a:spcPts val="360"/>
              </a:spcBef>
              <a:spcAft>
                <a:spcPts val="0"/>
              </a:spcAft>
              <a:buNone/>
            </a:pPr>
            <a:r>
              <a:rPr b="1" lang="en" sz="1900"/>
              <a:t>Where can superintendents or their designee obtain training?</a:t>
            </a:r>
            <a:endParaRPr b="1" sz="1900"/>
          </a:p>
          <a:p>
            <a:pPr indent="-330200" lvl="0" marL="457200" rtl="0" algn="l">
              <a:spcBef>
                <a:spcPts val="360"/>
              </a:spcBef>
              <a:spcAft>
                <a:spcPts val="0"/>
              </a:spcAft>
              <a:buSzPts val="1600"/>
              <a:buChar char="•"/>
            </a:pPr>
            <a:r>
              <a:rPr lang="en" sz="1600" u="sng">
                <a:solidFill>
                  <a:schemeClr val="hlink"/>
                </a:solidFill>
                <a:hlinkClick r:id="rId12"/>
              </a:rPr>
              <a:t>PRSA.org </a:t>
            </a:r>
            <a:r>
              <a:rPr lang="en" sz="1600"/>
              <a:t>offers seminars/webinars as do many of the organizations listed. </a:t>
            </a:r>
            <a:endParaRPr sz="1600"/>
          </a:p>
          <a:p>
            <a:pPr indent="-330200" lvl="0" marL="457200" rtl="0" algn="l">
              <a:spcBef>
                <a:spcPts val="0"/>
              </a:spcBef>
              <a:spcAft>
                <a:spcPts val="0"/>
              </a:spcAft>
              <a:buSzPts val="1600"/>
              <a:buChar char="•"/>
            </a:pPr>
            <a:r>
              <a:rPr b="1" lang="en" sz="1600"/>
              <a:t>NJSBA</a:t>
            </a:r>
            <a:r>
              <a:rPr lang="en" sz="1600"/>
              <a:t> provides year-round seminars and annual events including its PR Forum, Spring Symposium, and fall Workshop conference.</a:t>
            </a:r>
            <a:endParaRPr sz="1600"/>
          </a:p>
          <a:p>
            <a:pPr indent="0" lvl="0" marL="0" rtl="0" algn="l">
              <a:spcBef>
                <a:spcPts val="360"/>
              </a:spcBef>
              <a:spcAft>
                <a:spcPts val="0"/>
              </a:spcAft>
              <a:buNone/>
            </a:pPr>
            <a:r>
              <a:t/>
            </a:r>
            <a:endParaRPr sz="1600"/>
          </a:p>
        </p:txBody>
      </p:sp>
      <p:sp>
        <p:nvSpPr>
          <p:cNvPr id="242" name="Google Shape;242;p48"/>
          <p:cNvSpPr txBox="1"/>
          <p:nvPr/>
        </p:nvSpPr>
        <p:spPr>
          <a:xfrm>
            <a:off x="761725" y="324785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9"/>
          <p:cNvSpPr txBox="1"/>
          <p:nvPr>
            <p:ph type="title"/>
          </p:nvPr>
        </p:nvSpPr>
        <p:spPr>
          <a:xfrm>
            <a:off x="762000" y="1524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3300"/>
              <a:t>Sample j</a:t>
            </a:r>
            <a:r>
              <a:rPr lang="en" sz="3300"/>
              <a:t>ob titles for this work</a:t>
            </a:r>
            <a:endParaRPr sz="3300"/>
          </a:p>
        </p:txBody>
      </p:sp>
      <p:sp>
        <p:nvSpPr>
          <p:cNvPr id="248" name="Google Shape;248;p49"/>
          <p:cNvSpPr txBox="1"/>
          <p:nvPr>
            <p:ph idx="1" type="body"/>
          </p:nvPr>
        </p:nvSpPr>
        <p:spPr>
          <a:xfrm>
            <a:off x="762000" y="1295400"/>
            <a:ext cx="7696200" cy="48309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
              <a:t>Public information officer (PIO)</a:t>
            </a:r>
            <a:endParaRPr/>
          </a:p>
          <a:p>
            <a:pPr indent="0" lvl="0" marL="457200" rtl="0" algn="l">
              <a:spcBef>
                <a:spcPts val="360"/>
              </a:spcBef>
              <a:spcAft>
                <a:spcPts val="0"/>
              </a:spcAft>
              <a:buNone/>
            </a:pPr>
            <a:r>
              <a:t/>
            </a:r>
            <a:endParaRPr/>
          </a:p>
          <a:p>
            <a:pPr indent="-342900" lvl="0" marL="457200" rtl="0" algn="l">
              <a:spcBef>
                <a:spcPts val="360"/>
              </a:spcBef>
              <a:spcAft>
                <a:spcPts val="0"/>
              </a:spcAft>
              <a:buSzPts val="1800"/>
              <a:buChar char="•"/>
            </a:pPr>
            <a:r>
              <a:rPr lang="en"/>
              <a:t>Communications director</a:t>
            </a:r>
            <a:endParaRPr/>
          </a:p>
          <a:p>
            <a:pPr indent="0" lvl="0" marL="0" rtl="0" algn="l">
              <a:spcBef>
                <a:spcPts val="360"/>
              </a:spcBef>
              <a:spcAft>
                <a:spcPts val="0"/>
              </a:spcAft>
              <a:buNone/>
            </a:pPr>
            <a:r>
              <a:t/>
            </a:r>
            <a:endParaRPr/>
          </a:p>
          <a:p>
            <a:pPr indent="-342900" lvl="0" marL="457200" rtl="0" algn="l">
              <a:spcBef>
                <a:spcPts val="360"/>
              </a:spcBef>
              <a:spcAft>
                <a:spcPts val="0"/>
              </a:spcAft>
              <a:buSzPts val="1800"/>
              <a:buChar char="•"/>
            </a:pPr>
            <a:r>
              <a:rPr lang="en"/>
              <a:t>Communications specialist (junior)</a:t>
            </a:r>
            <a:endParaRPr/>
          </a:p>
          <a:p>
            <a:pPr indent="0" lvl="0" marL="457200" rtl="0" algn="l">
              <a:spcBef>
                <a:spcPts val="360"/>
              </a:spcBef>
              <a:spcAft>
                <a:spcPts val="0"/>
              </a:spcAft>
              <a:buNone/>
            </a:pPr>
            <a:r>
              <a:t/>
            </a:r>
            <a:endParaRPr/>
          </a:p>
          <a:p>
            <a:pPr indent="-342900" lvl="0" marL="457200" rtl="0" algn="l">
              <a:spcBef>
                <a:spcPts val="360"/>
              </a:spcBef>
              <a:spcAft>
                <a:spcPts val="0"/>
              </a:spcAft>
              <a:buSzPts val="1800"/>
              <a:buChar char="•"/>
            </a:pPr>
            <a:r>
              <a:rPr lang="en"/>
              <a:t>Public affairs officer</a:t>
            </a:r>
            <a:endParaRPr/>
          </a:p>
          <a:p>
            <a:pPr indent="0" lvl="0" marL="457200" rtl="0" algn="l">
              <a:spcBef>
                <a:spcPts val="360"/>
              </a:spcBef>
              <a:spcAft>
                <a:spcPts val="0"/>
              </a:spcAft>
              <a:buNone/>
            </a:pPr>
            <a:r>
              <a:t/>
            </a:r>
            <a:endParaRPr/>
          </a:p>
          <a:p>
            <a:pPr indent="-342900" lvl="0" marL="457200" rtl="0" algn="l">
              <a:spcBef>
                <a:spcPts val="360"/>
              </a:spcBef>
              <a:spcAft>
                <a:spcPts val="0"/>
              </a:spcAft>
              <a:buSzPts val="1800"/>
              <a:buChar char="•"/>
            </a:pPr>
            <a:r>
              <a:rPr lang="en"/>
              <a:t>Media relations officer</a:t>
            </a:r>
            <a:endParaRPr/>
          </a:p>
          <a:p>
            <a:pPr indent="0" lvl="0" marL="0" rtl="0" algn="l">
              <a:spcBef>
                <a:spcPts val="36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50"/>
          <p:cNvSpPr txBox="1"/>
          <p:nvPr>
            <p:ph type="title"/>
          </p:nvPr>
        </p:nvSpPr>
        <p:spPr>
          <a:xfrm>
            <a:off x="762000" y="152400"/>
            <a:ext cx="76962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3700"/>
              <a:t>B</a:t>
            </a:r>
            <a:r>
              <a:rPr lang="en" sz="3700"/>
              <a:t>est practices </a:t>
            </a:r>
            <a:endParaRPr sz="3700"/>
          </a:p>
        </p:txBody>
      </p:sp>
      <p:sp>
        <p:nvSpPr>
          <p:cNvPr id="254" name="Google Shape;254;p50"/>
          <p:cNvSpPr txBox="1"/>
          <p:nvPr>
            <p:ph idx="1" type="body"/>
          </p:nvPr>
        </p:nvSpPr>
        <p:spPr>
          <a:xfrm>
            <a:off x="762000" y="1295400"/>
            <a:ext cx="7696200" cy="4830900"/>
          </a:xfrm>
          <a:prstGeom prst="rect">
            <a:avLst/>
          </a:prstGeom>
        </p:spPr>
        <p:txBody>
          <a:bodyPr anchorCtr="0" anchor="t" bIns="45700" lIns="91425" spcFirstLastPara="1" rIns="91425" wrap="square" tIns="45700">
            <a:noAutofit/>
          </a:bodyPr>
          <a:lstStyle/>
          <a:p>
            <a:pPr indent="-336550" lvl="0" marL="457200" rtl="0" algn="l">
              <a:spcBef>
                <a:spcPts val="360"/>
              </a:spcBef>
              <a:spcAft>
                <a:spcPts val="0"/>
              </a:spcAft>
              <a:buSzPts val="1700"/>
              <a:buChar char="•"/>
            </a:pPr>
            <a:r>
              <a:rPr b="1" lang="en" sz="1700"/>
              <a:t>Confidentiality</a:t>
            </a:r>
            <a:r>
              <a:rPr lang="en" sz="1700"/>
              <a:t> trust and respect your network.</a:t>
            </a:r>
            <a:endParaRPr sz="1700"/>
          </a:p>
          <a:p>
            <a:pPr indent="-336550" lvl="0" marL="457200" rtl="0" algn="l">
              <a:spcBef>
                <a:spcPts val="0"/>
              </a:spcBef>
              <a:spcAft>
                <a:spcPts val="0"/>
              </a:spcAft>
              <a:buSzPts val="1700"/>
              <a:buChar char="•"/>
            </a:pPr>
            <a:r>
              <a:rPr b="1" lang="en" sz="1700"/>
              <a:t>Constructive input </a:t>
            </a:r>
            <a:r>
              <a:rPr lang="en" sz="1700"/>
              <a:t>from your community.</a:t>
            </a:r>
            <a:endParaRPr sz="1700"/>
          </a:p>
          <a:p>
            <a:pPr indent="-336550" lvl="0" marL="457200" rtl="0" algn="l">
              <a:spcBef>
                <a:spcPts val="0"/>
              </a:spcBef>
              <a:spcAft>
                <a:spcPts val="0"/>
              </a:spcAft>
              <a:buSzPts val="1700"/>
              <a:buChar char="•"/>
            </a:pPr>
            <a:r>
              <a:rPr b="1" lang="en" sz="1700"/>
              <a:t>Timely information. </a:t>
            </a:r>
            <a:r>
              <a:rPr lang="en" sz="1700"/>
              <a:t>Use data, facts, audit findings and surveys results.</a:t>
            </a:r>
            <a:endParaRPr sz="1700"/>
          </a:p>
          <a:p>
            <a:pPr indent="-336550" lvl="0" marL="457200" rtl="0" algn="l">
              <a:spcBef>
                <a:spcPts val="0"/>
              </a:spcBef>
              <a:spcAft>
                <a:spcPts val="0"/>
              </a:spcAft>
              <a:buSzPts val="1700"/>
              <a:buChar char="•"/>
            </a:pPr>
            <a:r>
              <a:rPr b="1" lang="en" sz="1700"/>
              <a:t>Frequently delivered information</a:t>
            </a:r>
            <a:r>
              <a:rPr lang="en" sz="1700"/>
              <a:t> across multiple channels (video, online and print).</a:t>
            </a:r>
            <a:endParaRPr sz="1700"/>
          </a:p>
          <a:p>
            <a:pPr indent="-336550" lvl="0" marL="457200" rtl="0" algn="l">
              <a:spcBef>
                <a:spcPts val="0"/>
              </a:spcBef>
              <a:spcAft>
                <a:spcPts val="0"/>
              </a:spcAft>
              <a:buSzPts val="1700"/>
              <a:buChar char="•"/>
            </a:pPr>
            <a:r>
              <a:rPr b="1" lang="en" sz="1700"/>
              <a:t>Cordial relationship</a:t>
            </a:r>
            <a:r>
              <a:rPr lang="en" sz="1700"/>
              <a:t> with the press.</a:t>
            </a:r>
            <a:endParaRPr sz="1700"/>
          </a:p>
          <a:p>
            <a:pPr indent="-336550" lvl="0" marL="457200" rtl="0" algn="l">
              <a:spcBef>
                <a:spcPts val="0"/>
              </a:spcBef>
              <a:spcAft>
                <a:spcPts val="0"/>
              </a:spcAft>
              <a:buSzPts val="1700"/>
              <a:buChar char="•"/>
            </a:pPr>
            <a:r>
              <a:rPr b="1" lang="en" sz="1700"/>
              <a:t>Sense of trust/credibility</a:t>
            </a:r>
            <a:r>
              <a:rPr lang="en" sz="1700"/>
              <a:t>.</a:t>
            </a:r>
            <a:endParaRPr sz="1700"/>
          </a:p>
          <a:p>
            <a:pPr indent="-336550" lvl="0" marL="457200" rtl="0" algn="l">
              <a:spcBef>
                <a:spcPts val="0"/>
              </a:spcBef>
              <a:spcAft>
                <a:spcPts val="0"/>
              </a:spcAft>
              <a:buSzPts val="1700"/>
              <a:buChar char="•"/>
            </a:pPr>
            <a:r>
              <a:rPr b="1" lang="en" sz="1700"/>
              <a:t>Well-informed parents.</a:t>
            </a:r>
            <a:endParaRPr b="1" sz="1700"/>
          </a:p>
          <a:p>
            <a:pPr indent="-336550" lvl="0" marL="457200" rtl="0" algn="l">
              <a:spcBef>
                <a:spcPts val="0"/>
              </a:spcBef>
              <a:spcAft>
                <a:spcPts val="0"/>
              </a:spcAft>
              <a:buSzPts val="1700"/>
              <a:buChar char="•"/>
            </a:pPr>
            <a:r>
              <a:rPr b="1" lang="en" sz="1700"/>
              <a:t>Amazing stories</a:t>
            </a:r>
            <a:r>
              <a:rPr lang="en" sz="1700"/>
              <a:t> about your students and educator achievements.</a:t>
            </a:r>
            <a:endParaRPr sz="1700"/>
          </a:p>
          <a:p>
            <a:pPr indent="-336550" lvl="0" marL="457200" rtl="0" algn="l">
              <a:spcBef>
                <a:spcPts val="0"/>
              </a:spcBef>
              <a:spcAft>
                <a:spcPts val="0"/>
              </a:spcAft>
              <a:buSzPts val="1700"/>
              <a:buChar char="•"/>
            </a:pPr>
            <a:r>
              <a:rPr b="1" lang="en" sz="1700"/>
              <a:t>Communication using cost-efficient delivery tools.</a:t>
            </a:r>
            <a:endParaRPr b="1" sz="1700"/>
          </a:p>
          <a:p>
            <a:pPr indent="-336550" lvl="0" marL="457200" rtl="0" algn="l">
              <a:spcBef>
                <a:spcPts val="0"/>
              </a:spcBef>
              <a:spcAft>
                <a:spcPts val="0"/>
              </a:spcAft>
              <a:buSzPts val="1700"/>
              <a:buChar char="•"/>
            </a:pPr>
            <a:r>
              <a:rPr b="1" lang="en" sz="1700"/>
              <a:t>Handling crisis situations </a:t>
            </a:r>
            <a:r>
              <a:rPr lang="en" sz="1700"/>
              <a:t>emergencies, tragic incidents, natural disasters, etc.</a:t>
            </a:r>
            <a:endParaRPr sz="1700"/>
          </a:p>
          <a:p>
            <a:pPr indent="-336550" lvl="0" marL="457200" rtl="0" algn="l">
              <a:spcBef>
                <a:spcPts val="0"/>
              </a:spcBef>
              <a:spcAft>
                <a:spcPts val="0"/>
              </a:spcAft>
              <a:buSzPts val="1700"/>
              <a:buChar char="•"/>
            </a:pPr>
            <a:r>
              <a:rPr b="1" lang="en" sz="1700"/>
              <a:t>Networking</a:t>
            </a:r>
            <a:r>
              <a:rPr lang="en" sz="1700"/>
              <a:t> with local residents and community groups, businesses, parent-teacher groups, principals, union leaders, clergy, and law enforcement to build relationships. Municipal, county and state officials, emergency services, health officers, area hospital leaders, etc.</a:t>
            </a:r>
            <a:endParaRPr sz="1700"/>
          </a:p>
          <a:p>
            <a:pPr indent="-336550" lvl="0" marL="457200" rtl="0" algn="l">
              <a:spcBef>
                <a:spcPts val="0"/>
              </a:spcBef>
              <a:spcAft>
                <a:spcPts val="0"/>
              </a:spcAft>
              <a:buSzPts val="1700"/>
              <a:buChar char="•"/>
            </a:pPr>
            <a:r>
              <a:rPr b="1" lang="en" sz="1700"/>
              <a:t>Staying in the know </a:t>
            </a:r>
            <a:r>
              <a:rPr lang="en" sz="1700"/>
              <a:t>keep up with decisions by other districts in your area and state, and national education news.</a:t>
            </a:r>
            <a:endParaRPr sz="1700"/>
          </a:p>
          <a:p>
            <a:pPr indent="0" lvl="0" marL="457200" rtl="0" algn="l">
              <a:spcBef>
                <a:spcPts val="360"/>
              </a:spcBef>
              <a:spcAft>
                <a:spcPts val="0"/>
              </a:spcAft>
              <a:buNone/>
            </a:pPr>
            <a:r>
              <a:t/>
            </a:r>
            <a:endParaRPr sz="17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51"/>
          <p:cNvSpPr txBox="1"/>
          <p:nvPr>
            <p:ph type="title"/>
          </p:nvPr>
        </p:nvSpPr>
        <p:spPr>
          <a:xfrm>
            <a:off x="762000" y="4572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3400"/>
              <a:t>In closing </a:t>
            </a:r>
            <a:endParaRPr sz="3400"/>
          </a:p>
        </p:txBody>
      </p:sp>
      <p:sp>
        <p:nvSpPr>
          <p:cNvPr id="260" name="Google Shape;260;p51"/>
          <p:cNvSpPr txBox="1"/>
          <p:nvPr>
            <p:ph idx="1" type="body"/>
          </p:nvPr>
        </p:nvSpPr>
        <p:spPr>
          <a:xfrm>
            <a:off x="762000" y="1104900"/>
            <a:ext cx="7696200" cy="50217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 sz="2200">
                <a:solidFill>
                  <a:srgbClr val="993333"/>
                </a:solidFill>
              </a:rPr>
              <a:t>A successful school district PR campaign can:</a:t>
            </a:r>
            <a:endParaRPr b="1" sz="2200">
              <a:solidFill>
                <a:srgbClr val="993333"/>
              </a:solidFill>
            </a:endParaRPr>
          </a:p>
          <a:p>
            <a:pPr indent="0" lvl="0" marL="0" rtl="0" algn="l">
              <a:spcBef>
                <a:spcPts val="360"/>
              </a:spcBef>
              <a:spcAft>
                <a:spcPts val="0"/>
              </a:spcAft>
              <a:buNone/>
            </a:pPr>
            <a:r>
              <a:t/>
            </a:r>
            <a:endParaRPr b="1" sz="2200">
              <a:solidFill>
                <a:srgbClr val="993333"/>
              </a:solidFill>
            </a:endParaRPr>
          </a:p>
          <a:p>
            <a:pPr indent="-336550" lvl="0" marL="457200" rtl="0" algn="l">
              <a:spcBef>
                <a:spcPts val="360"/>
              </a:spcBef>
              <a:spcAft>
                <a:spcPts val="0"/>
              </a:spcAft>
              <a:buSzPts val="1700"/>
              <a:buChar char="•"/>
            </a:pPr>
            <a:r>
              <a:rPr b="1" lang="en" sz="1700"/>
              <a:t>Change negative perceptions</a:t>
            </a:r>
            <a:r>
              <a:rPr lang="en" sz="1700"/>
              <a:t> and help the public view your schools in a different light. (Move forward from a bad incident that may have occurred years ago).</a:t>
            </a:r>
            <a:endParaRPr sz="1700"/>
          </a:p>
          <a:p>
            <a:pPr indent="0" lvl="0" marL="457200" rtl="0" algn="l">
              <a:spcBef>
                <a:spcPts val="360"/>
              </a:spcBef>
              <a:spcAft>
                <a:spcPts val="0"/>
              </a:spcAft>
              <a:buNone/>
            </a:pPr>
            <a:r>
              <a:t/>
            </a:r>
            <a:endParaRPr b="1" sz="1700"/>
          </a:p>
          <a:p>
            <a:pPr indent="-336550" lvl="0" marL="457200" rtl="0" algn="l">
              <a:spcBef>
                <a:spcPts val="360"/>
              </a:spcBef>
              <a:spcAft>
                <a:spcPts val="0"/>
              </a:spcAft>
              <a:buSzPts val="1700"/>
              <a:buChar char="•"/>
            </a:pPr>
            <a:r>
              <a:rPr b="1" lang="en" sz="1700"/>
              <a:t>Attract top talent </a:t>
            </a:r>
            <a:r>
              <a:rPr lang="en" sz="1700"/>
              <a:t>to your administration team, classrooms and athletics.</a:t>
            </a:r>
            <a:endParaRPr sz="1700"/>
          </a:p>
          <a:p>
            <a:pPr indent="0" lvl="0" marL="457200" rtl="0" algn="l">
              <a:spcBef>
                <a:spcPts val="360"/>
              </a:spcBef>
              <a:spcAft>
                <a:spcPts val="0"/>
              </a:spcAft>
              <a:buNone/>
            </a:pPr>
            <a:r>
              <a:t/>
            </a:r>
            <a:endParaRPr sz="1700"/>
          </a:p>
          <a:p>
            <a:pPr indent="-336550" lvl="0" marL="457200" rtl="0" algn="l">
              <a:spcBef>
                <a:spcPts val="360"/>
              </a:spcBef>
              <a:spcAft>
                <a:spcPts val="0"/>
              </a:spcAft>
              <a:buSzPts val="1700"/>
              <a:buChar char="•"/>
            </a:pPr>
            <a:r>
              <a:rPr b="1" lang="en" sz="1700"/>
              <a:t>Make your community feel welcomed and engaged.</a:t>
            </a:r>
            <a:endParaRPr b="1" sz="1700"/>
          </a:p>
          <a:p>
            <a:pPr indent="0" lvl="0" marL="457200" rtl="0" algn="l">
              <a:spcBef>
                <a:spcPts val="360"/>
              </a:spcBef>
              <a:spcAft>
                <a:spcPts val="0"/>
              </a:spcAft>
              <a:buNone/>
            </a:pPr>
            <a:r>
              <a:t/>
            </a:r>
            <a:endParaRPr b="1" sz="1700"/>
          </a:p>
          <a:p>
            <a:pPr indent="-336550" lvl="0" marL="457200" rtl="0" algn="l">
              <a:spcBef>
                <a:spcPts val="360"/>
              </a:spcBef>
              <a:spcAft>
                <a:spcPts val="0"/>
              </a:spcAft>
              <a:buSzPts val="1700"/>
              <a:buChar char="•"/>
            </a:pPr>
            <a:r>
              <a:rPr b="1" lang="en" sz="1700"/>
              <a:t>Create emotional connections </a:t>
            </a:r>
            <a:r>
              <a:rPr lang="en" sz="1700"/>
              <a:t>with your teachers, staff, students, alumni, parents and the public.</a:t>
            </a:r>
            <a:endParaRPr sz="1700"/>
          </a:p>
          <a:p>
            <a:pPr indent="0" lvl="0" marL="457200" rtl="0" algn="l">
              <a:spcBef>
                <a:spcPts val="360"/>
              </a:spcBef>
              <a:spcAft>
                <a:spcPts val="0"/>
              </a:spcAft>
              <a:buNone/>
            </a:pPr>
            <a:r>
              <a:t/>
            </a:r>
            <a:endParaRPr sz="1700"/>
          </a:p>
          <a:p>
            <a:pPr indent="-336550" lvl="0" marL="457200" rtl="0" algn="l">
              <a:spcBef>
                <a:spcPts val="360"/>
              </a:spcBef>
              <a:spcAft>
                <a:spcPts val="0"/>
              </a:spcAft>
              <a:buSzPts val="1700"/>
              <a:buChar char="•"/>
            </a:pPr>
            <a:r>
              <a:rPr b="1" lang="en" sz="1700"/>
              <a:t>Protect your district’s reputation </a:t>
            </a:r>
            <a:r>
              <a:rPr lang="en" sz="1700"/>
              <a:t>with the community, which funds ballot initiatives, educators’ goals and students’ dreams.</a:t>
            </a:r>
            <a:endParaRPr sz="1700"/>
          </a:p>
          <a:p>
            <a:pPr indent="0" lvl="0" marL="0" rtl="0" algn="l">
              <a:spcBef>
                <a:spcPts val="360"/>
              </a:spcBef>
              <a:spcAft>
                <a:spcPts val="0"/>
              </a:spcAft>
              <a:buNone/>
            </a:pPr>
            <a:r>
              <a:t/>
            </a:r>
            <a:endParaRPr b="1" sz="1700"/>
          </a:p>
          <a:p>
            <a:pPr indent="0" lvl="0" marL="0" rtl="0" algn="l">
              <a:spcBef>
                <a:spcPts val="360"/>
              </a:spcBef>
              <a:spcAft>
                <a:spcPts val="0"/>
              </a:spcAft>
              <a:buNone/>
            </a:pPr>
            <a:r>
              <a:t/>
            </a:r>
            <a:endParaRPr sz="1700"/>
          </a:p>
          <a:p>
            <a:pPr indent="0" lvl="0" marL="0" rtl="0" algn="l">
              <a:spcBef>
                <a:spcPts val="360"/>
              </a:spcBef>
              <a:spcAft>
                <a:spcPts val="0"/>
              </a:spcAft>
              <a:buNone/>
            </a:pPr>
            <a:r>
              <a:t/>
            </a:r>
            <a:endParaRPr sz="17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2"/>
          <p:cNvSpPr txBox="1"/>
          <p:nvPr>
            <p:ph type="title"/>
          </p:nvPr>
        </p:nvSpPr>
        <p:spPr>
          <a:xfrm>
            <a:off x="631500" y="2236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266" name="Google Shape;266;p52"/>
          <p:cNvSpPr txBox="1"/>
          <p:nvPr>
            <p:ph idx="1" type="body"/>
          </p:nvPr>
        </p:nvSpPr>
        <p:spPr>
          <a:xfrm>
            <a:off x="762000" y="1295400"/>
            <a:ext cx="7696200" cy="48309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ctr">
              <a:spcBef>
                <a:spcPts val="0"/>
              </a:spcBef>
              <a:spcAft>
                <a:spcPts val="0"/>
              </a:spcAft>
              <a:buClr>
                <a:schemeClr val="dk1"/>
              </a:buClr>
              <a:buSzPts val="1100"/>
              <a:buFont typeface="Arial"/>
              <a:buNone/>
            </a:pPr>
            <a:r>
              <a:rPr b="1" lang="en" sz="3800">
                <a:solidFill>
                  <a:srgbClr val="993333"/>
                </a:solidFill>
              </a:rPr>
              <a:t>RESOURCES</a:t>
            </a:r>
            <a:endParaRPr b="1" sz="3800">
              <a:solidFill>
                <a:srgbClr val="993333"/>
              </a:solidFill>
            </a:endParaRPr>
          </a:p>
          <a:p>
            <a:pPr indent="0" lvl="0" marL="0" rtl="0" algn="l">
              <a:spcBef>
                <a:spcPts val="36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3"/>
          <p:cNvSpPr txBox="1"/>
          <p:nvPr>
            <p:ph type="title"/>
          </p:nvPr>
        </p:nvSpPr>
        <p:spPr>
          <a:xfrm>
            <a:off x="762000" y="6096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2700"/>
              <a:t>New Jersey Open Public Records Act - OPRA</a:t>
            </a:r>
            <a:endParaRPr sz="2700"/>
          </a:p>
        </p:txBody>
      </p:sp>
      <p:sp>
        <p:nvSpPr>
          <p:cNvPr id="272" name="Google Shape;272;p53"/>
          <p:cNvSpPr txBox="1"/>
          <p:nvPr>
            <p:ph idx="1" type="body"/>
          </p:nvPr>
        </p:nvSpPr>
        <p:spPr>
          <a:xfrm>
            <a:off x="762000" y="1388200"/>
            <a:ext cx="7696200" cy="4738200"/>
          </a:xfrm>
          <a:prstGeom prst="rect">
            <a:avLst/>
          </a:prstGeom>
        </p:spPr>
        <p:txBody>
          <a:bodyPr anchorCtr="0" anchor="t" bIns="45700" lIns="91425" spcFirstLastPara="1" rIns="91425" wrap="square" tIns="45700">
            <a:noAutofit/>
          </a:bodyPr>
          <a:lstStyle/>
          <a:p>
            <a:pPr indent="-330200" lvl="0" marL="457200" rtl="0" algn="l">
              <a:spcBef>
                <a:spcPts val="360"/>
              </a:spcBef>
              <a:spcAft>
                <a:spcPts val="0"/>
              </a:spcAft>
              <a:buSzPts val="1600"/>
              <a:buChar char="•"/>
            </a:pPr>
            <a:r>
              <a:rPr lang="en" sz="1600"/>
              <a:t>The New Jersey Open Public Records Act (OPRA requests) defines “government record” as printed records, tape recordings, microfilm, books, maps, photographs and electronically stored records and information. </a:t>
            </a:r>
            <a:endParaRPr sz="1600"/>
          </a:p>
          <a:p>
            <a:pPr indent="0" lvl="0" marL="457200" rtl="0" algn="l">
              <a:spcBef>
                <a:spcPts val="360"/>
              </a:spcBef>
              <a:spcAft>
                <a:spcPts val="0"/>
              </a:spcAft>
              <a:buNone/>
            </a:pPr>
            <a:r>
              <a:t/>
            </a:r>
            <a:endParaRPr sz="1600"/>
          </a:p>
          <a:p>
            <a:pPr indent="-330200" lvl="0" marL="457200" rtl="0" algn="l">
              <a:spcBef>
                <a:spcPts val="360"/>
              </a:spcBef>
              <a:spcAft>
                <a:spcPts val="0"/>
              </a:spcAft>
              <a:buSzPts val="1600"/>
              <a:buChar char="•"/>
            </a:pPr>
            <a:r>
              <a:rPr lang="en" sz="1600"/>
              <a:t>This includes emails, text messages, social media records, and data stored in databases. </a:t>
            </a:r>
            <a:br>
              <a:rPr lang="en" sz="1600"/>
            </a:br>
            <a:endParaRPr sz="1600"/>
          </a:p>
          <a:p>
            <a:pPr indent="-330200" lvl="0" marL="457200" rtl="0" algn="l">
              <a:spcBef>
                <a:spcPts val="0"/>
              </a:spcBef>
              <a:spcAft>
                <a:spcPts val="0"/>
              </a:spcAft>
              <a:buSzPts val="1600"/>
              <a:buChar char="•"/>
            </a:pPr>
            <a:r>
              <a:rPr lang="en" sz="1600"/>
              <a:t>Any material posted an official district social media platform, including comments, are considered public records and need to be retained.</a:t>
            </a:r>
            <a:endParaRPr sz="1600"/>
          </a:p>
          <a:p>
            <a:pPr indent="0" lvl="0" marL="457200" rtl="0" algn="l">
              <a:spcBef>
                <a:spcPts val="360"/>
              </a:spcBef>
              <a:spcAft>
                <a:spcPts val="0"/>
              </a:spcAft>
              <a:buNone/>
            </a:pPr>
            <a:r>
              <a:t/>
            </a:r>
            <a:endParaRPr sz="1600"/>
          </a:p>
          <a:p>
            <a:pPr indent="-330200" lvl="0" marL="457200" rtl="0" algn="l">
              <a:spcBef>
                <a:spcPts val="360"/>
              </a:spcBef>
              <a:spcAft>
                <a:spcPts val="0"/>
              </a:spcAft>
              <a:buSzPts val="1600"/>
              <a:buChar char="•"/>
            </a:pPr>
            <a:r>
              <a:rPr lang="en" sz="1600"/>
              <a:t>This is true even for any profane/abusive comments that may be deleted. Records should be kept.</a:t>
            </a:r>
            <a:endParaRPr sz="1600"/>
          </a:p>
          <a:p>
            <a:pPr indent="0" lvl="0" marL="457200" rtl="0" algn="l">
              <a:spcBef>
                <a:spcPts val="360"/>
              </a:spcBef>
              <a:spcAft>
                <a:spcPts val="0"/>
              </a:spcAft>
              <a:buNone/>
            </a:pPr>
            <a:r>
              <a:t/>
            </a:r>
            <a:endParaRPr sz="1600"/>
          </a:p>
          <a:p>
            <a:pPr indent="-330200" lvl="0" marL="457200" rtl="0" algn="l">
              <a:spcBef>
                <a:spcPts val="360"/>
              </a:spcBef>
              <a:spcAft>
                <a:spcPts val="0"/>
              </a:spcAft>
              <a:buSzPts val="1600"/>
              <a:buChar char="•"/>
            </a:pPr>
            <a:r>
              <a:rPr b="1" lang="en" sz="1600"/>
              <a:t>RESOURCE:</a:t>
            </a:r>
            <a:r>
              <a:rPr lang="en" sz="1600"/>
              <a:t> N.J.S.A.47:1A-1 </a:t>
            </a:r>
            <a:r>
              <a:rPr lang="en" sz="1600" u="sng">
                <a:solidFill>
                  <a:schemeClr val="hlink"/>
                </a:solidFill>
                <a:hlinkClick r:id="rId3"/>
              </a:rPr>
              <a:t>https://www.nj.gov/opra/</a:t>
            </a:r>
            <a:endParaRPr sz="1600" u="sng"/>
          </a:p>
          <a:p>
            <a:pPr indent="0" lvl="0" marL="457200" rtl="0" algn="l">
              <a:spcBef>
                <a:spcPts val="360"/>
              </a:spcBef>
              <a:spcAft>
                <a:spcPts val="0"/>
              </a:spcAft>
              <a:buNone/>
            </a:pPr>
            <a:r>
              <a:t/>
            </a:r>
            <a:endParaRPr sz="1600" u="sng"/>
          </a:p>
          <a:p>
            <a:pPr indent="0" lvl="0" marL="457200" rtl="0" algn="l">
              <a:spcBef>
                <a:spcPts val="360"/>
              </a:spcBef>
              <a:spcAft>
                <a:spcPts val="0"/>
              </a:spcAft>
              <a:buNone/>
            </a:pPr>
            <a:r>
              <a:rPr b="1" lang="en" sz="1200"/>
              <a:t>IMPORTANT NOTE:</a:t>
            </a:r>
            <a:r>
              <a:rPr lang="en" sz="1200"/>
              <a:t> All electronic content is a matter of official public record and must be maintained. Posts only can be deleted for certain reasons such as profanity, verbal abuse/threats. It would be wise to screenshot those items before removing and keeping a record should someone request inspection or copies via an OPRA request.</a:t>
            </a:r>
            <a:endParaRPr sz="1600" u="sng"/>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4"/>
          <p:cNvSpPr txBox="1"/>
          <p:nvPr>
            <p:ph type="title"/>
          </p:nvPr>
        </p:nvSpPr>
        <p:spPr>
          <a:xfrm>
            <a:off x="762000" y="152400"/>
            <a:ext cx="7696200" cy="647700"/>
          </a:xfrm>
          <a:prstGeom prst="rect">
            <a:avLst/>
          </a:prstGeom>
        </p:spPr>
        <p:txBody>
          <a:bodyPr anchorCtr="0" anchor="ctr" bIns="45700" lIns="91425" spcFirstLastPara="1" rIns="91425" wrap="square" tIns="45700">
            <a:noAutofit/>
          </a:bodyPr>
          <a:lstStyle/>
          <a:p>
            <a:pPr indent="0" lvl="0" marL="457200" rtl="0" algn="l">
              <a:lnSpc>
                <a:spcPct val="115000"/>
              </a:lnSpc>
              <a:spcBef>
                <a:spcPts val="1200"/>
              </a:spcBef>
              <a:spcAft>
                <a:spcPts val="1200"/>
              </a:spcAft>
              <a:buNone/>
            </a:pPr>
            <a:r>
              <a:rPr lang="en" sz="1800">
                <a:solidFill>
                  <a:srgbClr val="941100"/>
                </a:solidFill>
                <a:highlight>
                  <a:srgbClr val="F9F7F6"/>
                </a:highlight>
              </a:rPr>
              <a:t>New Jersey Sunshine Law – Open Public Meetings Act (OPMA)</a:t>
            </a:r>
            <a:endParaRPr sz="4300">
              <a:solidFill>
                <a:srgbClr val="941100"/>
              </a:solidFill>
            </a:endParaRPr>
          </a:p>
        </p:txBody>
      </p:sp>
      <p:sp>
        <p:nvSpPr>
          <p:cNvPr id="278" name="Google Shape;278;p54"/>
          <p:cNvSpPr txBox="1"/>
          <p:nvPr>
            <p:ph idx="1" type="body"/>
          </p:nvPr>
        </p:nvSpPr>
        <p:spPr>
          <a:xfrm>
            <a:off x="762000" y="414075"/>
            <a:ext cx="7696200" cy="5649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b="1" sz="1600">
              <a:solidFill>
                <a:srgbClr val="0C61AB"/>
              </a:solidFill>
              <a:highlight>
                <a:srgbClr val="F9F7F6"/>
              </a:highlight>
            </a:endParaRPr>
          </a:p>
          <a:p>
            <a:pPr indent="-330200" lvl="0" marL="457200" rtl="0" algn="l">
              <a:lnSpc>
                <a:spcPct val="115000"/>
              </a:lnSpc>
              <a:spcBef>
                <a:spcPts val="1200"/>
              </a:spcBef>
              <a:spcAft>
                <a:spcPts val="0"/>
              </a:spcAft>
              <a:buClr>
                <a:schemeClr val="dk1"/>
              </a:buClr>
              <a:buSzPts val="1600"/>
              <a:buChar char="●"/>
            </a:pPr>
            <a:r>
              <a:rPr lang="en" sz="1600">
                <a:solidFill>
                  <a:schemeClr val="dk1"/>
                </a:solidFill>
                <a:highlight>
                  <a:srgbClr val="F9F7F6"/>
                </a:highlight>
              </a:rPr>
              <a:t>Requires public bodies to provide 48 hours public notice of all meetings, the right to attend those meetings and provide minutes</a:t>
            </a:r>
            <a:endParaRPr sz="1600">
              <a:solidFill>
                <a:schemeClr val="dk1"/>
              </a:solidFill>
              <a:highlight>
                <a:srgbClr val="F9F7F6"/>
              </a:highlight>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highlight>
                  <a:srgbClr val="F9F7F6"/>
                </a:highlight>
              </a:rPr>
              <a:t>Goes into effect when a quorum is present, whether in person, by phone or other means of electronic communication </a:t>
            </a:r>
            <a:endParaRPr sz="1600">
              <a:solidFill>
                <a:schemeClr val="dk1"/>
              </a:solidFill>
              <a:highlight>
                <a:srgbClr val="F9F7F6"/>
              </a:highlight>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highlight>
                  <a:srgbClr val="F9F7F6"/>
                </a:highlight>
              </a:rPr>
              <a:t>School boards are required to set aside a portion of every meeting for public comment</a:t>
            </a:r>
            <a:endParaRPr sz="1600">
              <a:solidFill>
                <a:schemeClr val="dk1"/>
              </a:solidFill>
              <a:highlight>
                <a:srgbClr val="F9F7F6"/>
              </a:highlight>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highlight>
                  <a:srgbClr val="F9F7F6"/>
                </a:highlight>
              </a:rPr>
              <a:t>Written policies may be adopted regarding time limits and sign-in procedures</a:t>
            </a:r>
            <a:endParaRPr sz="1600">
              <a:solidFill>
                <a:schemeClr val="dk1"/>
              </a:solidFill>
              <a:highlight>
                <a:srgbClr val="F9F7F6"/>
              </a:highlight>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highlight>
                  <a:srgbClr val="F9F7F6"/>
                </a:highlight>
              </a:rPr>
              <a:t>School boards are not required to respond to questions and cannot censor speech</a:t>
            </a:r>
            <a:endParaRPr sz="1600">
              <a:solidFill>
                <a:schemeClr val="dk1"/>
              </a:solidFill>
              <a:highlight>
                <a:srgbClr val="F9F7F6"/>
              </a:highlight>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highlight>
                  <a:srgbClr val="F9F7F6"/>
                </a:highlight>
              </a:rPr>
              <a:t>A public body cannot prohibit comments based on subject matter as long as the comments relate to any issue “that a member of the public feels may be of concern to the residents of the municipality or school district”</a:t>
            </a:r>
            <a:endParaRPr sz="1600">
              <a:solidFill>
                <a:schemeClr val="dk1"/>
              </a:solidFill>
              <a:highlight>
                <a:srgbClr val="F9F7F6"/>
              </a:highlight>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highlight>
                  <a:srgbClr val="F9F7F6"/>
                </a:highlight>
              </a:rPr>
              <a:t>Notice of an emergency meeting must include an agenda</a:t>
            </a:r>
            <a:endParaRPr sz="1600">
              <a:solidFill>
                <a:schemeClr val="dk1"/>
              </a:solidFill>
              <a:highlight>
                <a:srgbClr val="F9F7F6"/>
              </a:highlight>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highlight>
                  <a:srgbClr val="F9F7F6"/>
                </a:highlight>
              </a:rPr>
              <a:t>Closed sessions are only permitted under strict guidelines</a:t>
            </a:r>
            <a:endParaRPr sz="1600">
              <a:solidFill>
                <a:schemeClr val="dk1"/>
              </a:solidFill>
              <a:highlight>
                <a:srgbClr val="F9F7F6"/>
              </a:highlight>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highlight>
                  <a:srgbClr val="F9F7F6"/>
                </a:highlight>
              </a:rPr>
              <a:t>Lawsuits can be filed in Superior Court of New Jersey for alleged violations </a:t>
            </a:r>
            <a:endParaRPr sz="1600">
              <a:solidFill>
                <a:schemeClr val="dk1"/>
              </a:solidFill>
              <a:highlight>
                <a:srgbClr val="F9F7F6"/>
              </a:highlight>
            </a:endParaRPr>
          </a:p>
          <a:p>
            <a:pPr indent="0" lvl="0" marL="0" rtl="0" algn="l">
              <a:lnSpc>
                <a:spcPct val="115000"/>
              </a:lnSpc>
              <a:spcBef>
                <a:spcPts val="1200"/>
              </a:spcBef>
              <a:spcAft>
                <a:spcPts val="0"/>
              </a:spcAft>
              <a:buNone/>
            </a:pPr>
            <a:r>
              <a:rPr i="1" lang="en" sz="1600">
                <a:solidFill>
                  <a:schemeClr val="dk1"/>
                </a:solidFill>
                <a:highlight>
                  <a:srgbClr val="F9F7F6"/>
                </a:highlight>
              </a:rPr>
              <a:t>(Source: American Civil Liberties Union of New Jersey,</a:t>
            </a:r>
            <a:r>
              <a:rPr i="1" lang="en" sz="1600">
                <a:solidFill>
                  <a:schemeClr val="dk1"/>
                </a:solidFill>
                <a:highlight>
                  <a:srgbClr val="F9F7F6"/>
                </a:highlight>
                <a:uFill>
                  <a:noFill/>
                </a:uFill>
                <a:hlinkClick r:id="rId3">
                  <a:extLst>
                    <a:ext uri="{A12FA001-AC4F-418D-AE19-62706E023703}">
                      <ahyp:hlinkClr val="tx"/>
                    </a:ext>
                  </a:extLst>
                </a:hlinkClick>
              </a:rPr>
              <a:t> </a:t>
            </a:r>
            <a:r>
              <a:rPr i="1" lang="en" sz="1600" u="sng">
                <a:solidFill>
                  <a:schemeClr val="hlink"/>
                </a:solidFill>
                <a:highlight>
                  <a:srgbClr val="F9F7F6"/>
                </a:highlight>
                <a:hlinkClick r:id="rId4"/>
              </a:rPr>
              <a:t>The Sunshine Law</a:t>
            </a:r>
            <a:r>
              <a:rPr i="1" lang="en" sz="1600">
                <a:solidFill>
                  <a:schemeClr val="dk1"/>
                </a:solidFill>
                <a:highlight>
                  <a:srgbClr val="F9F7F6"/>
                </a:highlight>
              </a:rPr>
              <a:t>)</a:t>
            </a:r>
            <a:endParaRPr i="1" sz="1600">
              <a:solidFill>
                <a:schemeClr val="dk1"/>
              </a:solidFill>
              <a:highlight>
                <a:srgbClr val="F9F7F6"/>
              </a:highlight>
            </a:endParaRPr>
          </a:p>
          <a:p>
            <a:pPr indent="0" lvl="0" marL="0" rtl="0" algn="l">
              <a:lnSpc>
                <a:spcPct val="115000"/>
              </a:lnSpc>
              <a:spcBef>
                <a:spcPts val="0"/>
              </a:spcBef>
              <a:spcAft>
                <a:spcPts val="0"/>
              </a:spcAft>
              <a:buNone/>
            </a:pPr>
            <a:r>
              <a:t/>
            </a:r>
            <a:endParaRPr i="1" sz="1600">
              <a:solidFill>
                <a:schemeClr val="dk1"/>
              </a:solidFill>
            </a:endParaRPr>
          </a:p>
          <a:p>
            <a:pPr indent="0" lvl="0" marL="0" rtl="0" algn="l">
              <a:spcBef>
                <a:spcPts val="360"/>
              </a:spcBef>
              <a:spcAft>
                <a:spcPts val="0"/>
              </a:spcAft>
              <a:buNone/>
            </a:pPr>
            <a:r>
              <a:t/>
            </a:r>
            <a:endParaRPr sz="3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8"/>
          <p:cNvSpPr txBox="1"/>
          <p:nvPr>
            <p:ph idx="1" type="body"/>
          </p:nvPr>
        </p:nvSpPr>
        <p:spPr>
          <a:xfrm>
            <a:off x="2573950" y="291000"/>
            <a:ext cx="5884200" cy="5835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sz="1100"/>
              <a:t>Chanta L. Jackson</a:t>
            </a:r>
            <a:r>
              <a:rPr lang="en" sz="1100"/>
              <a:t> is an award-winning journalist with more than 25 years of experience. She is a graduate of the University of Maryland College Park and has done graduate studies at the Kellogg School of Business at Northwestern.</a:t>
            </a:r>
            <a:endParaRPr sz="1100"/>
          </a:p>
          <a:p>
            <a:pPr indent="0" lvl="0" marL="0" rtl="0" algn="l">
              <a:spcBef>
                <a:spcPts val="360"/>
              </a:spcBef>
              <a:spcAft>
                <a:spcPts val="0"/>
              </a:spcAft>
              <a:buNone/>
            </a:pPr>
            <a:r>
              <a:t/>
            </a:r>
            <a:endParaRPr sz="1100"/>
          </a:p>
          <a:p>
            <a:pPr indent="0" lvl="0" marL="0" rtl="0" algn="l">
              <a:spcBef>
                <a:spcPts val="360"/>
              </a:spcBef>
              <a:spcAft>
                <a:spcPts val="0"/>
              </a:spcAft>
              <a:buNone/>
            </a:pPr>
            <a:r>
              <a:rPr lang="en" sz="1100"/>
              <a:t>In the early stages of her career, she focused on broadcast journalist, but transitioned to print upon returning to New Jersey. She joined the Asbury Park Press as a reporter. </a:t>
            </a:r>
            <a:endParaRPr sz="1100"/>
          </a:p>
          <a:p>
            <a:pPr indent="0" lvl="0" marL="0" rtl="0" algn="l">
              <a:spcBef>
                <a:spcPts val="360"/>
              </a:spcBef>
              <a:spcAft>
                <a:spcPts val="0"/>
              </a:spcAft>
              <a:buNone/>
            </a:pPr>
            <a:r>
              <a:t/>
            </a:r>
            <a:endParaRPr sz="1100"/>
          </a:p>
          <a:p>
            <a:pPr indent="0" lvl="0" marL="0" rtl="0" algn="l">
              <a:spcBef>
                <a:spcPts val="360"/>
              </a:spcBef>
              <a:spcAft>
                <a:spcPts val="0"/>
              </a:spcAft>
              <a:buNone/>
            </a:pPr>
            <a:r>
              <a:rPr lang="en" sz="1100"/>
              <a:t>During her five-year stint, she held positions as a metro reporter, columnist and copy editor. Following her selection for a fellowship with the Maynard Institute for Journalism Education at the University of Arizona, she was recruited by The Star-Ledger as a copy editor. During her 15-year tenure at New Jersey’s largest newspaper, she served as a copy editor, deputy city editor, recruiter and multimedia publishing manager.</a:t>
            </a:r>
            <a:endParaRPr sz="1100"/>
          </a:p>
          <a:p>
            <a:pPr indent="0" lvl="0" marL="0" rtl="0" algn="l">
              <a:spcBef>
                <a:spcPts val="360"/>
              </a:spcBef>
              <a:spcAft>
                <a:spcPts val="0"/>
              </a:spcAft>
              <a:buNone/>
            </a:pPr>
            <a:r>
              <a:t/>
            </a:r>
            <a:endParaRPr sz="1100"/>
          </a:p>
          <a:p>
            <a:pPr indent="0" lvl="0" marL="0" rtl="0" algn="l">
              <a:spcBef>
                <a:spcPts val="360"/>
              </a:spcBef>
              <a:spcAft>
                <a:spcPts val="0"/>
              </a:spcAft>
              <a:buNone/>
            </a:pPr>
            <a:r>
              <a:rPr lang="en" sz="1100"/>
              <a:t>In 2013, she was forced to reinvent herself after The Ledger had its first layoff in 100 years. She chose to use her marketing and communication skills and entered the field of education. During her nine-year tenure at the Asbury Park School District, she has served as the chief branding and public information officer, who has successfully articulated the educational renaissance taking place.</a:t>
            </a:r>
            <a:endParaRPr sz="1100"/>
          </a:p>
          <a:p>
            <a:pPr indent="0" lvl="0" marL="0" rtl="0" algn="l">
              <a:spcBef>
                <a:spcPts val="360"/>
              </a:spcBef>
              <a:spcAft>
                <a:spcPts val="0"/>
              </a:spcAft>
              <a:buNone/>
            </a:pPr>
            <a:r>
              <a:t/>
            </a:r>
            <a:endParaRPr sz="1100"/>
          </a:p>
          <a:p>
            <a:pPr indent="0" lvl="0" marL="0" rtl="0" algn="l">
              <a:spcBef>
                <a:spcPts val="360"/>
              </a:spcBef>
              <a:spcAft>
                <a:spcPts val="0"/>
              </a:spcAft>
              <a:buNone/>
            </a:pPr>
            <a:r>
              <a:rPr lang="en" sz="1100"/>
              <a:t>In addition to her professional responsibilities, she currently volunteers with numerous organizations including: the Monmouth County Youth Services Commission for the past six years; treasurer of the Second Baptist Church in Long Branch for the past 19 years, president of the Neptune Township Board of Education and member for the past decade; and member of Delta Sigma Theta Sorority, Inc. for 38 years and Eastern Regional Journalist for the past six years. She is an alternate member of the NJSBA Board of Directors.</a:t>
            </a:r>
            <a:endParaRPr sz="1100"/>
          </a:p>
          <a:p>
            <a:pPr indent="0" lvl="0" marL="0" rtl="0" algn="l">
              <a:spcBef>
                <a:spcPts val="360"/>
              </a:spcBef>
              <a:spcAft>
                <a:spcPts val="0"/>
              </a:spcAft>
              <a:buNone/>
            </a:pPr>
            <a:r>
              <a:t/>
            </a:r>
            <a:endParaRPr sz="1100"/>
          </a:p>
          <a:p>
            <a:pPr indent="0" lvl="0" marL="0" rtl="0" algn="l">
              <a:spcBef>
                <a:spcPts val="360"/>
              </a:spcBef>
              <a:spcAft>
                <a:spcPts val="0"/>
              </a:spcAft>
              <a:buNone/>
            </a:pPr>
            <a:r>
              <a:rPr lang="en" sz="1100"/>
              <a:t>Chanta is a consummate volunteer with a servant’s heart.</a:t>
            </a:r>
            <a:endParaRPr sz="1100"/>
          </a:p>
          <a:p>
            <a:pPr indent="0" lvl="0" marL="0" rtl="0" algn="l">
              <a:spcBef>
                <a:spcPts val="360"/>
              </a:spcBef>
              <a:spcAft>
                <a:spcPts val="0"/>
              </a:spcAft>
              <a:buNone/>
            </a:pPr>
            <a:r>
              <a:rPr lang="en" sz="1000"/>
              <a:t>Facebook: Chanta L. Jackson</a:t>
            </a:r>
            <a:endParaRPr sz="1000"/>
          </a:p>
          <a:p>
            <a:pPr indent="0" lvl="0" marL="0" rtl="0" algn="l">
              <a:spcBef>
                <a:spcPts val="360"/>
              </a:spcBef>
              <a:spcAft>
                <a:spcPts val="0"/>
              </a:spcAft>
              <a:buNone/>
            </a:pPr>
            <a:r>
              <a:rPr lang="en" sz="1000"/>
              <a:t>Twitter: @chantaj4</a:t>
            </a:r>
            <a:endParaRPr sz="1000"/>
          </a:p>
          <a:p>
            <a:pPr indent="0" lvl="0" marL="0" rtl="0" algn="l">
              <a:spcBef>
                <a:spcPts val="360"/>
              </a:spcBef>
              <a:spcAft>
                <a:spcPts val="0"/>
              </a:spcAft>
              <a:buNone/>
            </a:pPr>
            <a:r>
              <a:rPr lang="en" sz="1000"/>
              <a:t>Instagram: @mclj4</a:t>
            </a:r>
            <a:endParaRPr sz="1000"/>
          </a:p>
          <a:p>
            <a:pPr indent="0" lvl="0" marL="0" rtl="0" algn="l">
              <a:spcBef>
                <a:spcPts val="360"/>
              </a:spcBef>
              <a:spcAft>
                <a:spcPts val="0"/>
              </a:spcAft>
              <a:buNone/>
            </a:pPr>
            <a:r>
              <a:rPr lang="en" sz="1000"/>
              <a:t>LinkedIn: </a:t>
            </a:r>
            <a:r>
              <a:rPr lang="en" sz="1000" u="sng">
                <a:solidFill>
                  <a:schemeClr val="hlink"/>
                </a:solidFill>
                <a:hlinkClick r:id="rId3"/>
              </a:rPr>
              <a:t>https://www.linkedin.com/in/chantajackson/</a:t>
            </a:r>
            <a:endParaRPr sz="1000"/>
          </a:p>
          <a:p>
            <a:pPr indent="0" lvl="0" marL="0" rtl="0" algn="l">
              <a:spcBef>
                <a:spcPts val="360"/>
              </a:spcBef>
              <a:spcAft>
                <a:spcPts val="0"/>
              </a:spcAft>
              <a:buNone/>
            </a:pPr>
            <a:r>
              <a:t/>
            </a:r>
            <a:endParaRPr sz="1000"/>
          </a:p>
        </p:txBody>
      </p:sp>
      <p:pic>
        <p:nvPicPr>
          <p:cNvPr id="118" name="Google Shape;118;p28"/>
          <p:cNvPicPr preferRelativeResize="0"/>
          <p:nvPr/>
        </p:nvPicPr>
        <p:blipFill rotWithShape="1">
          <a:blip r:embed="rId4">
            <a:alphaModFix/>
          </a:blip>
          <a:srcRect b="0" l="7856" r="7847" t="0"/>
          <a:stretch/>
        </p:blipFill>
        <p:spPr>
          <a:xfrm>
            <a:off x="605725" y="291000"/>
            <a:ext cx="1852726" cy="223624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5"/>
          <p:cNvSpPr txBox="1"/>
          <p:nvPr>
            <p:ph idx="1" type="body"/>
          </p:nvPr>
        </p:nvSpPr>
        <p:spPr>
          <a:xfrm>
            <a:off x="762000" y="1295400"/>
            <a:ext cx="7696200" cy="48309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id="284" name="Google Shape;284;p55"/>
          <p:cNvPicPr preferRelativeResize="0"/>
          <p:nvPr/>
        </p:nvPicPr>
        <p:blipFill>
          <a:blip r:embed="rId3">
            <a:alphaModFix/>
          </a:blip>
          <a:stretch>
            <a:fillRect/>
          </a:stretch>
        </p:blipFill>
        <p:spPr>
          <a:xfrm>
            <a:off x="505025" y="742025"/>
            <a:ext cx="8167850" cy="5187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9"/>
          <p:cNvSpPr txBox="1"/>
          <p:nvPr>
            <p:ph type="title"/>
          </p:nvPr>
        </p:nvSpPr>
        <p:spPr>
          <a:xfrm>
            <a:off x="797625" y="44205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Welcome	 </a:t>
            </a:r>
            <a:endParaRPr/>
          </a:p>
        </p:txBody>
      </p:sp>
      <p:sp>
        <p:nvSpPr>
          <p:cNvPr id="124" name="Google Shape;124;p29"/>
          <p:cNvSpPr txBox="1"/>
          <p:nvPr/>
        </p:nvSpPr>
        <p:spPr>
          <a:xfrm>
            <a:off x="1240275" y="1640950"/>
            <a:ext cx="6810900" cy="373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50"/>
              <a:t>Course d</a:t>
            </a:r>
            <a:r>
              <a:rPr b="1" lang="en" sz="2150"/>
              <a:t>escription</a:t>
            </a:r>
            <a:endParaRPr b="1" sz="2150"/>
          </a:p>
          <a:p>
            <a:pPr indent="0" lvl="0" marL="0" rtl="0" algn="l">
              <a:lnSpc>
                <a:spcPct val="115000"/>
              </a:lnSpc>
              <a:spcBef>
                <a:spcPts val="0"/>
              </a:spcBef>
              <a:spcAft>
                <a:spcPts val="0"/>
              </a:spcAft>
              <a:buNone/>
            </a:pPr>
            <a:r>
              <a:rPr lang="en" sz="1950">
                <a:solidFill>
                  <a:srgbClr val="666666"/>
                </a:solidFill>
              </a:rPr>
              <a:t>School officials must communicate with the public and engage people with different views. Explore how to target your audience, build credibility in your community and become the reliable go-to source for official information.</a:t>
            </a:r>
            <a:endParaRPr sz="1950">
              <a:solidFill>
                <a:srgbClr val="666666"/>
              </a:solidFill>
            </a:endParaRPr>
          </a:p>
          <a:p>
            <a:pPr indent="0" lvl="0" marL="0" rtl="0" algn="l">
              <a:lnSpc>
                <a:spcPct val="115000"/>
              </a:lnSpc>
              <a:spcBef>
                <a:spcPts val="0"/>
              </a:spcBef>
              <a:spcAft>
                <a:spcPts val="0"/>
              </a:spcAft>
              <a:buNone/>
            </a:pPr>
            <a:r>
              <a:t/>
            </a:r>
            <a:endParaRPr sz="1950">
              <a:solidFill>
                <a:srgbClr val="666666"/>
              </a:solidFill>
            </a:endParaRPr>
          </a:p>
          <a:p>
            <a:pPr indent="0" lvl="0" marL="0" rtl="0" algn="l">
              <a:lnSpc>
                <a:spcPct val="142857"/>
              </a:lnSpc>
              <a:spcBef>
                <a:spcPts val="0"/>
              </a:spcBef>
              <a:spcAft>
                <a:spcPts val="0"/>
              </a:spcAft>
              <a:buNone/>
            </a:pPr>
            <a:r>
              <a:rPr b="1" lang="en" sz="1550">
                <a:solidFill>
                  <a:srgbClr val="666666"/>
                </a:solidFill>
              </a:rPr>
              <a:t>NJSBA Board Member Academy credit </a:t>
            </a:r>
            <a:endParaRPr b="1" sz="1550">
              <a:solidFill>
                <a:srgbClr val="666666"/>
              </a:solidFill>
            </a:endParaRPr>
          </a:p>
          <a:p>
            <a:pPr indent="0" lvl="0" marL="0" rtl="0" algn="l">
              <a:lnSpc>
                <a:spcPct val="142857"/>
              </a:lnSpc>
              <a:spcBef>
                <a:spcPts val="0"/>
              </a:spcBef>
              <a:spcAft>
                <a:spcPts val="0"/>
              </a:spcAft>
              <a:buNone/>
            </a:pPr>
            <a:r>
              <a:rPr lang="en" sz="1550">
                <a:solidFill>
                  <a:srgbClr val="666666"/>
                </a:solidFill>
              </a:rPr>
              <a:t>.5</a:t>
            </a:r>
            <a:endParaRPr sz="1550">
              <a:solidFill>
                <a:srgbClr val="666666"/>
              </a:solidFill>
            </a:endParaRPr>
          </a:p>
          <a:p>
            <a:pPr indent="0" lvl="0" marL="0" rtl="0" algn="l">
              <a:lnSpc>
                <a:spcPct val="142857"/>
              </a:lnSpc>
              <a:spcBef>
                <a:spcPts val="0"/>
              </a:spcBef>
              <a:spcAft>
                <a:spcPts val="0"/>
              </a:spcAft>
              <a:buNone/>
            </a:pPr>
            <a:r>
              <a:rPr b="1" lang="en" sz="1550">
                <a:solidFill>
                  <a:srgbClr val="666666"/>
                </a:solidFill>
              </a:rPr>
              <a:t>Qualified Purchasing Agent credit</a:t>
            </a:r>
            <a:endParaRPr b="1" sz="1550">
              <a:solidFill>
                <a:srgbClr val="666666"/>
              </a:solidFill>
            </a:endParaRPr>
          </a:p>
          <a:p>
            <a:pPr indent="0" lvl="0" marL="0" rtl="0" algn="l">
              <a:lnSpc>
                <a:spcPct val="142857"/>
              </a:lnSpc>
              <a:spcBef>
                <a:spcPts val="0"/>
              </a:spcBef>
              <a:spcAft>
                <a:spcPts val="0"/>
              </a:spcAft>
              <a:buNone/>
            </a:pPr>
            <a:r>
              <a:rPr lang="en" sz="1550">
                <a:solidFill>
                  <a:srgbClr val="666666"/>
                </a:solidFill>
              </a:rPr>
              <a:t>1 QPA - Office Admin/Gen Duties</a:t>
            </a:r>
            <a:endParaRPr sz="1550">
              <a:solidFill>
                <a:srgbClr val="666666"/>
              </a:solidFill>
            </a:endParaRPr>
          </a:p>
          <a:p>
            <a:pPr indent="0" lvl="0" marL="0" rtl="0" algn="l">
              <a:lnSpc>
                <a:spcPct val="115000"/>
              </a:lnSpc>
              <a:spcBef>
                <a:spcPts val="0"/>
              </a:spcBef>
              <a:spcAft>
                <a:spcPts val="0"/>
              </a:spcAft>
              <a:buNone/>
            </a:pPr>
            <a:r>
              <a:t/>
            </a:r>
            <a:endParaRPr sz="1950">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0"/>
          <p:cNvSpPr txBox="1"/>
          <p:nvPr>
            <p:ph type="title"/>
          </p:nvPr>
        </p:nvSpPr>
        <p:spPr>
          <a:xfrm>
            <a:off x="762000" y="1524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What Is Your Role?</a:t>
            </a:r>
            <a:endParaRPr/>
          </a:p>
        </p:txBody>
      </p:sp>
      <p:sp>
        <p:nvSpPr>
          <p:cNvPr id="130" name="Google Shape;130;p30"/>
          <p:cNvSpPr txBox="1"/>
          <p:nvPr>
            <p:ph idx="1" type="body"/>
          </p:nvPr>
        </p:nvSpPr>
        <p:spPr>
          <a:xfrm>
            <a:off x="762000" y="1295400"/>
            <a:ext cx="7696200" cy="48309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sz="2900"/>
          </a:p>
          <a:p>
            <a:pPr indent="-412750" lvl="0" marL="457200" rtl="0" algn="l">
              <a:spcBef>
                <a:spcPts val="360"/>
              </a:spcBef>
              <a:spcAft>
                <a:spcPts val="0"/>
              </a:spcAft>
              <a:buSzPts val="2900"/>
              <a:buChar char="❏"/>
            </a:pPr>
            <a:r>
              <a:rPr lang="en" sz="2900"/>
              <a:t>Board of </a:t>
            </a:r>
            <a:r>
              <a:rPr lang="en" sz="2900"/>
              <a:t>education</a:t>
            </a:r>
            <a:r>
              <a:rPr lang="en" sz="2900"/>
              <a:t> member</a:t>
            </a:r>
            <a:endParaRPr sz="2900"/>
          </a:p>
          <a:p>
            <a:pPr indent="-412750" lvl="0" marL="457200" rtl="0" algn="l">
              <a:spcBef>
                <a:spcPts val="0"/>
              </a:spcBef>
              <a:spcAft>
                <a:spcPts val="0"/>
              </a:spcAft>
              <a:buSzPts val="2900"/>
              <a:buChar char="❏"/>
            </a:pPr>
            <a:r>
              <a:rPr lang="en" sz="2900"/>
              <a:t>Charter school </a:t>
            </a:r>
            <a:r>
              <a:rPr lang="en" sz="2900"/>
              <a:t>member</a:t>
            </a:r>
            <a:endParaRPr sz="2900"/>
          </a:p>
          <a:p>
            <a:pPr indent="-412750" lvl="0" marL="457200" rtl="0" algn="l">
              <a:spcBef>
                <a:spcPts val="0"/>
              </a:spcBef>
              <a:spcAft>
                <a:spcPts val="0"/>
              </a:spcAft>
              <a:buSzPts val="2900"/>
              <a:buChar char="❏"/>
            </a:pPr>
            <a:r>
              <a:rPr lang="en" sz="2900"/>
              <a:t>Superintendent</a:t>
            </a:r>
            <a:endParaRPr sz="2900"/>
          </a:p>
          <a:p>
            <a:pPr indent="-412750" lvl="0" marL="457200" rtl="0" algn="l">
              <a:spcBef>
                <a:spcPts val="0"/>
              </a:spcBef>
              <a:spcAft>
                <a:spcPts val="0"/>
              </a:spcAft>
              <a:buSzPts val="2900"/>
              <a:buChar char="❏"/>
            </a:pPr>
            <a:r>
              <a:rPr lang="en" sz="2900"/>
              <a:t>School </a:t>
            </a:r>
            <a:r>
              <a:rPr lang="en" sz="2900"/>
              <a:t>district</a:t>
            </a:r>
            <a:r>
              <a:rPr lang="en" sz="2900"/>
              <a:t> administrator</a:t>
            </a:r>
            <a:endParaRPr sz="2900"/>
          </a:p>
          <a:p>
            <a:pPr indent="-412750" lvl="0" marL="457200" rtl="0" algn="l">
              <a:spcBef>
                <a:spcPts val="0"/>
              </a:spcBef>
              <a:spcAft>
                <a:spcPts val="0"/>
              </a:spcAft>
              <a:buSzPts val="2900"/>
              <a:buChar char="❏"/>
            </a:pPr>
            <a:r>
              <a:rPr lang="en" sz="2900"/>
              <a:t>School media relations/public affairs officer</a:t>
            </a:r>
            <a:endParaRPr sz="2900"/>
          </a:p>
          <a:p>
            <a:pPr indent="-412750" lvl="0" marL="457200" rtl="0" algn="l">
              <a:spcBef>
                <a:spcPts val="0"/>
              </a:spcBef>
              <a:spcAft>
                <a:spcPts val="0"/>
              </a:spcAft>
              <a:buSzPts val="2900"/>
              <a:buChar char="❏"/>
            </a:pPr>
            <a:r>
              <a:rPr lang="en" sz="2900"/>
              <a:t>Other/school district staff</a:t>
            </a:r>
            <a:endParaRPr sz="2900"/>
          </a:p>
        </p:txBody>
      </p:sp>
      <p:pic>
        <p:nvPicPr>
          <p:cNvPr id="131" name="Google Shape;131;p30"/>
          <p:cNvPicPr preferRelativeResize="0"/>
          <p:nvPr/>
        </p:nvPicPr>
        <p:blipFill>
          <a:blip r:embed="rId3">
            <a:alphaModFix/>
          </a:blip>
          <a:stretch>
            <a:fillRect/>
          </a:stretch>
        </p:blipFill>
        <p:spPr>
          <a:xfrm>
            <a:off x="0" y="-8"/>
            <a:ext cx="2118801" cy="1193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1"/>
          <p:cNvSpPr txBox="1"/>
          <p:nvPr>
            <p:ph type="title"/>
          </p:nvPr>
        </p:nvSpPr>
        <p:spPr>
          <a:xfrm>
            <a:off x="762000" y="1524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
              <a:t>What’s your role?</a:t>
            </a:r>
            <a:endParaRPr/>
          </a:p>
        </p:txBody>
      </p:sp>
      <p:sp>
        <p:nvSpPr>
          <p:cNvPr id="137" name="Google Shape;137;p31"/>
          <p:cNvSpPr txBox="1"/>
          <p:nvPr>
            <p:ph idx="1" type="body"/>
          </p:nvPr>
        </p:nvSpPr>
        <p:spPr>
          <a:xfrm>
            <a:off x="723900" y="1193575"/>
            <a:ext cx="7696200" cy="48309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a:t>Are you part of your school </a:t>
            </a:r>
            <a:r>
              <a:rPr lang="en"/>
              <a:t>district</a:t>
            </a:r>
            <a:r>
              <a:rPr lang="en"/>
              <a:t>’s public relations strategy? </a:t>
            </a:r>
            <a:endParaRPr/>
          </a:p>
          <a:p>
            <a:pPr indent="0" lvl="0" marL="0" rtl="0" algn="l">
              <a:spcBef>
                <a:spcPts val="360"/>
              </a:spcBef>
              <a:spcAft>
                <a:spcPts val="0"/>
              </a:spcAft>
              <a:buNone/>
            </a:pPr>
            <a:r>
              <a:t/>
            </a:r>
            <a:endParaRPr/>
          </a:p>
          <a:p>
            <a:pPr indent="-342900" lvl="0" marL="457200" rtl="0" algn="l">
              <a:spcBef>
                <a:spcPts val="360"/>
              </a:spcBef>
              <a:spcAft>
                <a:spcPts val="0"/>
              </a:spcAft>
              <a:buSzPts val="1800"/>
              <a:buChar char="❏"/>
            </a:pPr>
            <a:r>
              <a:rPr lang="en"/>
              <a:t>Yes</a:t>
            </a:r>
            <a:endParaRPr/>
          </a:p>
          <a:p>
            <a:pPr indent="-342900" lvl="0" marL="457200" rtl="0" algn="l">
              <a:spcBef>
                <a:spcPts val="0"/>
              </a:spcBef>
              <a:spcAft>
                <a:spcPts val="0"/>
              </a:spcAft>
              <a:buSzPts val="1800"/>
              <a:buChar char="❏"/>
            </a:pPr>
            <a:r>
              <a:rPr lang="en"/>
              <a:t>No</a:t>
            </a:r>
            <a:endParaRPr/>
          </a:p>
          <a:p>
            <a:pPr indent="-342900" lvl="0" marL="457200" rtl="0" algn="l">
              <a:spcBef>
                <a:spcPts val="0"/>
              </a:spcBef>
              <a:spcAft>
                <a:spcPts val="0"/>
              </a:spcAft>
              <a:buSzPts val="1800"/>
              <a:buChar char="❏"/>
            </a:pPr>
            <a:r>
              <a:rPr lang="en"/>
              <a:t>Somewhat</a:t>
            </a:r>
            <a:endParaRPr/>
          </a:p>
        </p:txBody>
      </p:sp>
      <p:pic>
        <p:nvPicPr>
          <p:cNvPr id="138" name="Google Shape;138;p31"/>
          <p:cNvPicPr preferRelativeResize="0"/>
          <p:nvPr/>
        </p:nvPicPr>
        <p:blipFill>
          <a:blip r:embed="rId3">
            <a:alphaModFix/>
          </a:blip>
          <a:stretch>
            <a:fillRect/>
          </a:stretch>
        </p:blipFill>
        <p:spPr>
          <a:xfrm>
            <a:off x="7025200" y="-8"/>
            <a:ext cx="2118801" cy="1193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2"/>
          <p:cNvSpPr txBox="1"/>
          <p:nvPr>
            <p:ph type="title"/>
          </p:nvPr>
        </p:nvSpPr>
        <p:spPr>
          <a:xfrm>
            <a:off x="762000" y="1524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PUBLIC relations</a:t>
            </a:r>
            <a:endParaRPr/>
          </a:p>
        </p:txBody>
      </p:sp>
      <p:sp>
        <p:nvSpPr>
          <p:cNvPr id="144" name="Google Shape;144;p32"/>
          <p:cNvSpPr txBox="1"/>
          <p:nvPr>
            <p:ph idx="1" type="body"/>
          </p:nvPr>
        </p:nvSpPr>
        <p:spPr>
          <a:xfrm>
            <a:off x="762000" y="1127175"/>
            <a:ext cx="7696200" cy="5177400"/>
          </a:xfrm>
          <a:prstGeom prst="rect">
            <a:avLst/>
          </a:prstGeom>
        </p:spPr>
        <p:txBody>
          <a:bodyPr anchorCtr="0" anchor="t" bIns="45700" lIns="91425" spcFirstLastPara="1" rIns="91425" wrap="square" tIns="45700">
            <a:noAutofit/>
          </a:bodyPr>
          <a:lstStyle/>
          <a:p>
            <a:pPr indent="-234950" lvl="0" marL="457200" rtl="0" algn="l">
              <a:spcBef>
                <a:spcPts val="360"/>
              </a:spcBef>
              <a:spcAft>
                <a:spcPts val="0"/>
              </a:spcAft>
              <a:buSzPts val="100"/>
              <a:buChar char="•"/>
            </a:pPr>
            <a:r>
              <a:rPr b="1" lang="en" sz="1400"/>
              <a:t>Integrity</a:t>
            </a:r>
            <a:r>
              <a:rPr lang="en" sz="1400"/>
              <a:t> PR is not marketing, advertising, exaggeration or “spinning” your own set of facts, </a:t>
            </a:r>
            <a:r>
              <a:rPr i="1" lang="en" sz="1400"/>
              <a:t>especially when your district is a publicly-funded entity.</a:t>
            </a:r>
            <a:endParaRPr i="1" sz="1400"/>
          </a:p>
          <a:p>
            <a:pPr indent="0" lvl="0" marL="0" rtl="0" algn="l">
              <a:spcBef>
                <a:spcPts val="360"/>
              </a:spcBef>
              <a:spcAft>
                <a:spcPts val="0"/>
              </a:spcAft>
              <a:buNone/>
            </a:pPr>
            <a:r>
              <a:rPr lang="en" sz="1400"/>
              <a:t>	</a:t>
            </a:r>
            <a:endParaRPr sz="1400"/>
          </a:p>
          <a:p>
            <a:pPr indent="0" lvl="0" marL="0" rtl="0" algn="l">
              <a:spcBef>
                <a:spcPts val="360"/>
              </a:spcBef>
              <a:spcAft>
                <a:spcPts val="0"/>
              </a:spcAft>
              <a:buNone/>
            </a:pPr>
            <a:r>
              <a:rPr lang="en" sz="1400"/>
              <a:t>	</a:t>
            </a:r>
            <a:r>
              <a:rPr b="1" lang="en" sz="1400"/>
              <a:t>PR is earned attention. </a:t>
            </a:r>
            <a:r>
              <a:rPr lang="en" sz="1400"/>
              <a:t>Public value or human interest; newsworthy item.</a:t>
            </a:r>
            <a:endParaRPr sz="1400"/>
          </a:p>
          <a:p>
            <a:pPr indent="0" lvl="0" marL="457200" rtl="0" algn="l">
              <a:spcBef>
                <a:spcPts val="360"/>
              </a:spcBef>
              <a:spcAft>
                <a:spcPts val="0"/>
              </a:spcAft>
              <a:buNone/>
            </a:pPr>
            <a:r>
              <a:t/>
            </a:r>
            <a:endParaRPr sz="1400"/>
          </a:p>
          <a:p>
            <a:pPr indent="-234950" lvl="0" marL="457200" rtl="0" algn="l">
              <a:spcBef>
                <a:spcPts val="360"/>
              </a:spcBef>
              <a:spcAft>
                <a:spcPts val="0"/>
              </a:spcAft>
              <a:buSzPts val="100"/>
              <a:buChar char="•"/>
            </a:pPr>
            <a:r>
              <a:rPr b="1" lang="en" sz="1400"/>
              <a:t>Key word:</a:t>
            </a:r>
            <a:r>
              <a:rPr lang="en" sz="1400"/>
              <a:t> </a:t>
            </a:r>
            <a:r>
              <a:rPr b="1" lang="en" sz="1400"/>
              <a:t>PUBLIC.</a:t>
            </a:r>
            <a:endParaRPr b="1" sz="1400"/>
          </a:p>
          <a:p>
            <a:pPr indent="0" lvl="0" marL="457200" rtl="0" algn="l">
              <a:spcBef>
                <a:spcPts val="360"/>
              </a:spcBef>
              <a:spcAft>
                <a:spcPts val="0"/>
              </a:spcAft>
              <a:buNone/>
            </a:pPr>
            <a:r>
              <a:t/>
            </a:r>
            <a:endParaRPr sz="1400"/>
          </a:p>
          <a:p>
            <a:pPr indent="-234950" lvl="0" marL="457200" rtl="0" algn="l">
              <a:spcBef>
                <a:spcPts val="360"/>
              </a:spcBef>
              <a:spcAft>
                <a:spcPts val="0"/>
              </a:spcAft>
              <a:buSzPts val="100"/>
              <a:buChar char="•"/>
            </a:pPr>
            <a:r>
              <a:rPr b="1" lang="en" sz="1400"/>
              <a:t>Motivation/self-reflection</a:t>
            </a:r>
            <a:r>
              <a:rPr lang="en" sz="1400"/>
              <a:t> How does your school district </a:t>
            </a:r>
            <a:r>
              <a:rPr b="1" lang="en" sz="1400"/>
              <a:t>RELATE</a:t>
            </a:r>
            <a:r>
              <a:rPr lang="en" sz="1400"/>
              <a:t> to the public? </a:t>
            </a:r>
            <a:endParaRPr sz="1400"/>
          </a:p>
          <a:p>
            <a:pPr indent="0" lvl="0" marL="457200" rtl="0" algn="l">
              <a:spcBef>
                <a:spcPts val="360"/>
              </a:spcBef>
              <a:spcAft>
                <a:spcPts val="0"/>
              </a:spcAft>
              <a:buNone/>
            </a:pPr>
            <a:r>
              <a:t/>
            </a:r>
            <a:endParaRPr sz="1400"/>
          </a:p>
          <a:p>
            <a:pPr indent="-234950" lvl="0" marL="457200" rtl="0" algn="l">
              <a:spcBef>
                <a:spcPts val="360"/>
              </a:spcBef>
              <a:spcAft>
                <a:spcPts val="0"/>
              </a:spcAft>
              <a:buSzPts val="100"/>
              <a:buChar char="•"/>
            </a:pPr>
            <a:r>
              <a:rPr b="1" lang="en" sz="1400"/>
              <a:t>Accuracy </a:t>
            </a:r>
            <a:r>
              <a:rPr lang="en" sz="1400"/>
              <a:t>Districts deal with the public and have to respect it by providing the </a:t>
            </a:r>
            <a:r>
              <a:rPr b="1" lang="en" sz="1400"/>
              <a:t>truth </a:t>
            </a:r>
            <a:r>
              <a:rPr lang="en" sz="1400"/>
              <a:t>– even when information is not favorable.</a:t>
            </a:r>
            <a:endParaRPr sz="1400"/>
          </a:p>
          <a:p>
            <a:pPr indent="0" lvl="0" marL="457200" rtl="0" algn="l">
              <a:spcBef>
                <a:spcPts val="360"/>
              </a:spcBef>
              <a:spcAft>
                <a:spcPts val="0"/>
              </a:spcAft>
              <a:buNone/>
            </a:pPr>
            <a:r>
              <a:t/>
            </a:r>
            <a:endParaRPr sz="1400"/>
          </a:p>
          <a:p>
            <a:pPr indent="-234950" lvl="0" marL="457200" rtl="0" algn="l">
              <a:spcBef>
                <a:spcPts val="360"/>
              </a:spcBef>
              <a:spcAft>
                <a:spcPts val="0"/>
              </a:spcAft>
              <a:buSzPts val="100"/>
              <a:buChar char="•"/>
            </a:pPr>
            <a:r>
              <a:rPr b="1" lang="en" sz="1400"/>
              <a:t>Transparency </a:t>
            </a:r>
            <a:r>
              <a:rPr lang="en" sz="1400"/>
              <a:t>Not everything is top secret. All decisions can be potentially open to litigation. </a:t>
            </a:r>
            <a:r>
              <a:rPr lang="en" sz="1400"/>
              <a:t>If you do not know the answer, that's OK. Just say so. Districts must f</a:t>
            </a:r>
            <a:r>
              <a:rPr lang="en" sz="1400"/>
              <a:t>ollow state laws: Open Public Records Act and Open Public Meetings Act.</a:t>
            </a:r>
            <a:r>
              <a:rPr b="1" lang="en" sz="1400"/>
              <a:t> </a:t>
            </a:r>
            <a:endParaRPr sz="1400"/>
          </a:p>
          <a:p>
            <a:pPr indent="-234950" lvl="0" marL="457200" rtl="0" algn="l">
              <a:spcBef>
                <a:spcPts val="0"/>
              </a:spcBef>
              <a:spcAft>
                <a:spcPts val="0"/>
              </a:spcAft>
              <a:buSzPts val="100"/>
              <a:buChar char="•"/>
            </a:pPr>
            <a:r>
              <a:t/>
            </a:r>
            <a:endParaRPr sz="1400"/>
          </a:p>
          <a:p>
            <a:pPr indent="-234950" lvl="0" marL="457200" rtl="0" algn="l">
              <a:spcBef>
                <a:spcPts val="0"/>
              </a:spcBef>
              <a:spcAft>
                <a:spcPts val="0"/>
              </a:spcAft>
              <a:buSzPts val="100"/>
              <a:buChar char="•"/>
            </a:pPr>
            <a:r>
              <a:rPr b="1" lang="en" sz="1400"/>
              <a:t>Responsiveness </a:t>
            </a:r>
            <a:r>
              <a:rPr lang="en" sz="1400"/>
              <a:t>Example: “We’ll look into that and get back to you.” The rule of thumb is a response within 24 hours. Stonewalling can backfire.</a:t>
            </a:r>
            <a:endParaRPr sz="1400"/>
          </a:p>
          <a:p>
            <a:pPr indent="0" lvl="0" marL="0" rtl="0" algn="l">
              <a:spcBef>
                <a:spcPts val="360"/>
              </a:spcBef>
              <a:spcAft>
                <a:spcPts val="0"/>
              </a:spcAft>
              <a:buNone/>
            </a:pPr>
            <a:r>
              <a:t/>
            </a:r>
            <a:endParaRPr sz="1400"/>
          </a:p>
          <a:p>
            <a:pPr indent="0" lvl="0" marL="0" rtl="0" algn="l">
              <a:spcBef>
                <a:spcPts val="360"/>
              </a:spcBef>
              <a:spcAft>
                <a:spcPts val="0"/>
              </a:spcAft>
              <a:buNone/>
            </a:pPr>
            <a:r>
              <a:rPr lang="en" sz="1400"/>
              <a:t>	</a:t>
            </a:r>
            <a:r>
              <a:rPr b="1" lang="en" sz="1400"/>
              <a:t>Do no harm</a:t>
            </a:r>
            <a:r>
              <a:rPr lang="en" sz="1400"/>
              <a:t> Be mindful of student/staff privacy. Consult your board attorney.</a:t>
            </a:r>
            <a:endParaRPr sz="1400"/>
          </a:p>
          <a:p>
            <a:pPr indent="0" lvl="0" marL="0" rtl="0" algn="l">
              <a:spcBef>
                <a:spcPts val="360"/>
              </a:spcBef>
              <a:spcAft>
                <a:spcPts val="0"/>
              </a:spcAft>
              <a:buNone/>
            </a:pPr>
            <a:r>
              <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3"/>
          <p:cNvSpPr txBox="1"/>
          <p:nvPr>
            <p:ph type="title"/>
          </p:nvPr>
        </p:nvSpPr>
        <p:spPr>
          <a:xfrm>
            <a:off x="762000" y="152400"/>
            <a:ext cx="7696200" cy="64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District PR rep</a:t>
            </a:r>
            <a:r>
              <a:rPr lang="en"/>
              <a:t> duties</a:t>
            </a:r>
            <a:endParaRPr/>
          </a:p>
        </p:txBody>
      </p:sp>
      <p:pic>
        <p:nvPicPr>
          <p:cNvPr id="150" name="Google Shape;150;p33"/>
          <p:cNvPicPr preferRelativeResize="0"/>
          <p:nvPr/>
        </p:nvPicPr>
        <p:blipFill>
          <a:blip r:embed="rId3">
            <a:alphaModFix/>
          </a:blip>
          <a:stretch>
            <a:fillRect/>
          </a:stretch>
        </p:blipFill>
        <p:spPr>
          <a:xfrm>
            <a:off x="6908125" y="4924175"/>
            <a:ext cx="2110100" cy="1401100"/>
          </a:xfrm>
          <a:prstGeom prst="rect">
            <a:avLst/>
          </a:prstGeom>
          <a:noFill/>
          <a:ln>
            <a:noFill/>
          </a:ln>
          <a:effectLst>
            <a:outerShdw blurRad="57150" rotWithShape="0" algn="bl" dir="5400000" dist="19050">
              <a:srgbClr val="000000">
                <a:alpha val="50000"/>
              </a:srgbClr>
            </a:outerShdw>
          </a:effectLst>
        </p:spPr>
      </p:pic>
      <p:sp>
        <p:nvSpPr>
          <p:cNvPr id="151" name="Google Shape;151;p33"/>
          <p:cNvSpPr txBox="1"/>
          <p:nvPr>
            <p:ph idx="1" type="body"/>
          </p:nvPr>
        </p:nvSpPr>
        <p:spPr>
          <a:xfrm>
            <a:off x="762000" y="1008525"/>
            <a:ext cx="7696200" cy="5117700"/>
          </a:xfrm>
          <a:prstGeom prst="rect">
            <a:avLst/>
          </a:prstGeom>
        </p:spPr>
        <p:txBody>
          <a:bodyPr anchorCtr="0" anchor="t" bIns="45700" lIns="91425" spcFirstLastPara="1" rIns="91425" wrap="square" tIns="45700">
            <a:noAutofit/>
          </a:bodyPr>
          <a:lstStyle/>
          <a:p>
            <a:pPr indent="-317500" lvl="0" marL="457200" rtl="0" algn="l">
              <a:spcBef>
                <a:spcPts val="360"/>
              </a:spcBef>
              <a:spcAft>
                <a:spcPts val="0"/>
              </a:spcAft>
              <a:buSzPts val="1400"/>
              <a:buChar char="•"/>
            </a:pPr>
            <a:r>
              <a:rPr b="1" lang="en" sz="1400"/>
              <a:t>Serve the public, be </a:t>
            </a:r>
            <a:r>
              <a:rPr b="1" lang="en" sz="1400"/>
              <a:t>accountable</a:t>
            </a:r>
            <a:r>
              <a:rPr b="1" lang="en" sz="1400"/>
              <a:t>, tell the truth, correct mistakes and minimize harm. </a:t>
            </a:r>
            <a:endParaRPr sz="1400"/>
          </a:p>
          <a:p>
            <a:pPr indent="0" lvl="0" marL="457200" rtl="0" algn="l">
              <a:spcBef>
                <a:spcPts val="360"/>
              </a:spcBef>
              <a:spcAft>
                <a:spcPts val="0"/>
              </a:spcAft>
              <a:buNone/>
            </a:pPr>
            <a:r>
              <a:t/>
            </a:r>
            <a:endParaRPr sz="1400"/>
          </a:p>
          <a:p>
            <a:pPr indent="-317500" lvl="0" marL="457200" rtl="0" algn="l">
              <a:spcBef>
                <a:spcPts val="360"/>
              </a:spcBef>
              <a:spcAft>
                <a:spcPts val="0"/>
              </a:spcAft>
              <a:buSzPts val="1400"/>
              <a:buChar char="•"/>
            </a:pPr>
            <a:r>
              <a:rPr b="1" lang="en" sz="1400"/>
              <a:t>Discern information</a:t>
            </a:r>
            <a:r>
              <a:rPr lang="en" sz="1400"/>
              <a:t>. </a:t>
            </a:r>
            <a:r>
              <a:rPr lang="en" sz="1400"/>
              <a:t>Understand how to develop and deliver content.</a:t>
            </a:r>
            <a:endParaRPr sz="1400"/>
          </a:p>
          <a:p>
            <a:pPr indent="0" lvl="0" marL="457200" rtl="0" algn="l">
              <a:spcBef>
                <a:spcPts val="360"/>
              </a:spcBef>
              <a:spcAft>
                <a:spcPts val="0"/>
              </a:spcAft>
              <a:buNone/>
            </a:pPr>
            <a:r>
              <a:t/>
            </a:r>
            <a:endParaRPr sz="1400"/>
          </a:p>
          <a:p>
            <a:pPr indent="-317500" lvl="0" marL="457200" rtl="0" algn="l">
              <a:spcBef>
                <a:spcPts val="360"/>
              </a:spcBef>
              <a:spcAft>
                <a:spcPts val="0"/>
              </a:spcAft>
              <a:buSzPts val="1400"/>
              <a:buChar char="•"/>
            </a:pPr>
            <a:r>
              <a:rPr b="1" lang="en" sz="1400"/>
              <a:t>Speak on behalf of the district</a:t>
            </a:r>
            <a:r>
              <a:rPr lang="en" sz="1400"/>
              <a:t> administration/school board and interface with the teachers, staff, students, parents, the public and the media.</a:t>
            </a:r>
            <a:endParaRPr sz="1400"/>
          </a:p>
          <a:p>
            <a:pPr indent="0" lvl="0" marL="457200" rtl="0" algn="l">
              <a:spcBef>
                <a:spcPts val="360"/>
              </a:spcBef>
              <a:spcAft>
                <a:spcPts val="0"/>
              </a:spcAft>
              <a:buNone/>
            </a:pPr>
            <a:r>
              <a:t/>
            </a:r>
            <a:endParaRPr sz="1400"/>
          </a:p>
          <a:p>
            <a:pPr indent="-317500" lvl="0" marL="457200" rtl="0" algn="l">
              <a:spcBef>
                <a:spcPts val="360"/>
              </a:spcBef>
              <a:spcAft>
                <a:spcPts val="0"/>
              </a:spcAft>
              <a:buSzPts val="1400"/>
              <a:buChar char="•"/>
            </a:pPr>
            <a:r>
              <a:rPr b="1" lang="en" sz="1400"/>
              <a:t>Set the tone</a:t>
            </a:r>
            <a:r>
              <a:rPr lang="en" sz="1400"/>
              <a:t> for safe, respectful, positive and effective messaging. </a:t>
            </a:r>
            <a:endParaRPr sz="1400"/>
          </a:p>
          <a:p>
            <a:pPr indent="0" lvl="0" marL="457200" rtl="0" algn="l">
              <a:spcBef>
                <a:spcPts val="360"/>
              </a:spcBef>
              <a:spcAft>
                <a:spcPts val="0"/>
              </a:spcAft>
              <a:buNone/>
            </a:pPr>
            <a:r>
              <a:t/>
            </a:r>
            <a:endParaRPr sz="1400"/>
          </a:p>
          <a:p>
            <a:pPr indent="-317500" lvl="0" marL="457200" rtl="0" algn="l">
              <a:spcBef>
                <a:spcPts val="360"/>
              </a:spcBef>
              <a:spcAft>
                <a:spcPts val="0"/>
              </a:spcAft>
              <a:buSzPts val="1400"/>
              <a:buChar char="•"/>
            </a:pPr>
            <a:r>
              <a:rPr b="1" lang="en" sz="1400"/>
              <a:t>State the facts</a:t>
            </a:r>
            <a:r>
              <a:rPr lang="en" sz="1400"/>
              <a:t>, not your personal opinions. Avoid conflicts of interest.</a:t>
            </a:r>
            <a:endParaRPr sz="1400"/>
          </a:p>
          <a:p>
            <a:pPr indent="0" lvl="0" marL="457200" rtl="0" algn="l">
              <a:spcBef>
                <a:spcPts val="360"/>
              </a:spcBef>
              <a:spcAft>
                <a:spcPts val="0"/>
              </a:spcAft>
              <a:buNone/>
            </a:pPr>
            <a:r>
              <a:t/>
            </a:r>
            <a:endParaRPr sz="1400"/>
          </a:p>
          <a:p>
            <a:pPr indent="-317500" lvl="0" marL="457200" rtl="0" algn="l">
              <a:spcBef>
                <a:spcPts val="360"/>
              </a:spcBef>
              <a:spcAft>
                <a:spcPts val="0"/>
              </a:spcAft>
              <a:buSzPts val="1400"/>
              <a:buChar char="•"/>
            </a:pPr>
            <a:r>
              <a:rPr b="1" lang="en" sz="1400"/>
              <a:t>Establish a communication chain of command</a:t>
            </a:r>
            <a:r>
              <a:rPr lang="en" sz="1400"/>
              <a:t> and make sure everyone is on board.</a:t>
            </a:r>
            <a:endParaRPr sz="1400"/>
          </a:p>
          <a:p>
            <a:pPr indent="0" lvl="0" marL="457200" rtl="0" algn="l">
              <a:spcBef>
                <a:spcPts val="360"/>
              </a:spcBef>
              <a:spcAft>
                <a:spcPts val="0"/>
              </a:spcAft>
              <a:buNone/>
            </a:pPr>
            <a:r>
              <a:t/>
            </a:r>
            <a:endParaRPr sz="1400"/>
          </a:p>
          <a:p>
            <a:pPr indent="-317500" lvl="0" marL="457200" rtl="0" algn="l">
              <a:spcBef>
                <a:spcPts val="360"/>
              </a:spcBef>
              <a:spcAft>
                <a:spcPts val="0"/>
              </a:spcAft>
              <a:buSzPts val="1400"/>
              <a:buChar char="•"/>
            </a:pPr>
            <a:r>
              <a:rPr b="1" lang="en" sz="1400"/>
              <a:t>Build and protect district’s reputation </a:t>
            </a:r>
            <a:r>
              <a:rPr lang="en" sz="1400"/>
              <a:t>and</a:t>
            </a:r>
            <a:r>
              <a:rPr b="1" lang="en" sz="1400"/>
              <a:t> </a:t>
            </a:r>
            <a:r>
              <a:rPr lang="en" sz="1400"/>
              <a:t>marketing identity.</a:t>
            </a:r>
            <a:endParaRPr sz="1400"/>
          </a:p>
          <a:p>
            <a:pPr indent="0" lvl="0" marL="0" rtl="0" algn="l">
              <a:spcBef>
                <a:spcPts val="360"/>
              </a:spcBef>
              <a:spcAft>
                <a:spcPts val="0"/>
              </a:spcAft>
              <a:buNone/>
            </a:pPr>
            <a:r>
              <a:t/>
            </a:r>
            <a:endParaRPr sz="1400"/>
          </a:p>
          <a:p>
            <a:pPr indent="-317500" lvl="0" marL="457200" rtl="0" algn="l">
              <a:spcBef>
                <a:spcPts val="360"/>
              </a:spcBef>
              <a:spcAft>
                <a:spcPts val="0"/>
              </a:spcAft>
              <a:buSzPts val="1400"/>
              <a:buChar char="•"/>
            </a:pPr>
            <a:r>
              <a:rPr b="1" lang="en" sz="1400"/>
              <a:t>Monitor district media coverage</a:t>
            </a:r>
            <a:r>
              <a:rPr lang="en" sz="1400"/>
              <a:t> and what is happening in surrounding districts, </a:t>
            </a:r>
            <a:endParaRPr sz="1400"/>
          </a:p>
          <a:p>
            <a:pPr indent="0" lvl="0" marL="457200" rtl="0" algn="l">
              <a:spcBef>
                <a:spcPts val="360"/>
              </a:spcBef>
              <a:spcAft>
                <a:spcPts val="0"/>
              </a:spcAft>
              <a:buNone/>
            </a:pPr>
            <a:r>
              <a:rPr lang="en" sz="1400"/>
              <a:t>the state and the nation to spot education trends.</a:t>
            </a:r>
            <a:endParaRPr sz="1400"/>
          </a:p>
          <a:p>
            <a:pPr indent="0" lvl="0" marL="457200" rtl="0" algn="l">
              <a:spcBef>
                <a:spcPts val="360"/>
              </a:spcBef>
              <a:spcAft>
                <a:spcPts val="0"/>
              </a:spcAft>
              <a:buNone/>
            </a:pPr>
            <a:r>
              <a:t/>
            </a:r>
            <a:endParaRPr sz="1400"/>
          </a:p>
          <a:p>
            <a:pPr indent="-317500" lvl="0" marL="457200" rtl="0" algn="l">
              <a:spcBef>
                <a:spcPts val="360"/>
              </a:spcBef>
              <a:spcAft>
                <a:spcPts val="0"/>
              </a:spcAft>
              <a:buSzPts val="1400"/>
              <a:buChar char="•"/>
            </a:pPr>
            <a:r>
              <a:rPr b="1" lang="en" sz="1400"/>
              <a:t>Work fast </a:t>
            </a:r>
            <a:r>
              <a:rPr lang="en" sz="1400"/>
              <a:t>Issue statements and talking points in emergencies.</a:t>
            </a:r>
            <a:endParaRPr sz="1400"/>
          </a:p>
          <a:p>
            <a:pPr indent="0" lvl="0" marL="0" rtl="0" algn="l">
              <a:spcBef>
                <a:spcPts val="360"/>
              </a:spcBef>
              <a:spcAft>
                <a:spcPts val="0"/>
              </a:spcAft>
              <a:buNone/>
            </a:pPr>
            <a:r>
              <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4"/>
          <p:cNvSpPr txBox="1"/>
          <p:nvPr>
            <p:ph type="title"/>
          </p:nvPr>
        </p:nvSpPr>
        <p:spPr>
          <a:xfrm>
            <a:off x="2898925" y="152400"/>
            <a:ext cx="5559300" cy="1365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 sz="3300"/>
              <a:t>Are your communication</a:t>
            </a:r>
            <a:endParaRPr sz="3300"/>
          </a:p>
          <a:p>
            <a:pPr indent="0" lvl="0" marL="0" rtl="0" algn="ctr">
              <a:spcBef>
                <a:spcPts val="0"/>
              </a:spcBef>
              <a:spcAft>
                <a:spcPts val="0"/>
              </a:spcAft>
              <a:buNone/>
            </a:pPr>
            <a:r>
              <a:rPr lang="en" sz="3300"/>
              <a:t>strategies effective?</a:t>
            </a:r>
            <a:endParaRPr sz="3300"/>
          </a:p>
        </p:txBody>
      </p:sp>
      <p:sp>
        <p:nvSpPr>
          <p:cNvPr id="157" name="Google Shape;157;p34"/>
          <p:cNvSpPr txBox="1"/>
          <p:nvPr>
            <p:ph idx="1" type="body"/>
          </p:nvPr>
        </p:nvSpPr>
        <p:spPr>
          <a:xfrm>
            <a:off x="762000" y="1822175"/>
            <a:ext cx="7696200" cy="4304100"/>
          </a:xfrm>
          <a:prstGeom prst="rect">
            <a:avLst/>
          </a:prstGeom>
        </p:spPr>
        <p:txBody>
          <a:bodyPr anchorCtr="0" anchor="t" bIns="45700" lIns="91425" spcFirstLastPara="1" rIns="91425" wrap="square" tIns="45700">
            <a:noAutofit/>
          </a:bodyPr>
          <a:lstStyle/>
          <a:p>
            <a:pPr indent="-361950" lvl="0" marL="457200" rtl="0" algn="l">
              <a:lnSpc>
                <a:spcPct val="150000"/>
              </a:lnSpc>
              <a:spcBef>
                <a:spcPts val="0"/>
              </a:spcBef>
              <a:spcAft>
                <a:spcPts val="0"/>
              </a:spcAft>
              <a:buClr>
                <a:schemeClr val="dk1"/>
              </a:buClr>
              <a:buSzPts val="2100"/>
              <a:buChar char="❏"/>
            </a:pPr>
            <a:r>
              <a:rPr lang="en" sz="2100">
                <a:solidFill>
                  <a:schemeClr val="dk1"/>
                </a:solidFill>
              </a:rPr>
              <a:t>What are your key reasons for communicating with your audiences?</a:t>
            </a:r>
            <a:endParaRPr sz="2100">
              <a:solidFill>
                <a:schemeClr val="dk1"/>
              </a:solidFill>
            </a:endParaRPr>
          </a:p>
          <a:p>
            <a:pPr indent="-361950" lvl="0" marL="457200" rtl="0" algn="l">
              <a:lnSpc>
                <a:spcPct val="150000"/>
              </a:lnSpc>
              <a:spcBef>
                <a:spcPts val="0"/>
              </a:spcBef>
              <a:spcAft>
                <a:spcPts val="0"/>
              </a:spcAft>
              <a:buClr>
                <a:schemeClr val="dk1"/>
              </a:buClr>
              <a:buSzPts val="2100"/>
              <a:buChar char="❏"/>
            </a:pPr>
            <a:r>
              <a:rPr lang="en" sz="2100">
                <a:solidFill>
                  <a:schemeClr val="dk1"/>
                </a:solidFill>
              </a:rPr>
              <a:t>How do you ensure your messages are communicated clearly and regularly?</a:t>
            </a:r>
            <a:endParaRPr sz="2100">
              <a:solidFill>
                <a:schemeClr val="dk1"/>
              </a:solidFill>
            </a:endParaRPr>
          </a:p>
          <a:p>
            <a:pPr indent="-361950" lvl="0" marL="457200" rtl="0" algn="l">
              <a:lnSpc>
                <a:spcPct val="150000"/>
              </a:lnSpc>
              <a:spcBef>
                <a:spcPts val="0"/>
              </a:spcBef>
              <a:spcAft>
                <a:spcPts val="0"/>
              </a:spcAft>
              <a:buClr>
                <a:schemeClr val="dk1"/>
              </a:buClr>
              <a:buSzPts val="2100"/>
              <a:buChar char="❏"/>
            </a:pPr>
            <a:r>
              <a:rPr lang="en" sz="2100">
                <a:solidFill>
                  <a:schemeClr val="dk1"/>
                </a:solidFill>
              </a:rPr>
              <a:t>When did you last review your strategies? What feedback did you receive? </a:t>
            </a:r>
            <a:endParaRPr sz="2100">
              <a:solidFill>
                <a:schemeClr val="dk1"/>
              </a:solidFill>
            </a:endParaRPr>
          </a:p>
          <a:p>
            <a:pPr indent="-361950" lvl="0" marL="457200" rtl="0" algn="l">
              <a:lnSpc>
                <a:spcPct val="150000"/>
              </a:lnSpc>
              <a:spcBef>
                <a:spcPts val="0"/>
              </a:spcBef>
              <a:spcAft>
                <a:spcPts val="0"/>
              </a:spcAft>
              <a:buClr>
                <a:schemeClr val="dk1"/>
              </a:buClr>
              <a:buSzPts val="2100"/>
              <a:buChar char="❏"/>
            </a:pPr>
            <a:r>
              <a:rPr lang="en" sz="2100">
                <a:solidFill>
                  <a:schemeClr val="dk1"/>
                </a:solidFill>
              </a:rPr>
              <a:t>Does your school board have a policy regarding external communications?</a:t>
            </a:r>
            <a:endParaRPr sz="2100"/>
          </a:p>
        </p:txBody>
      </p:sp>
      <p:pic>
        <p:nvPicPr>
          <p:cNvPr id="158" name="Google Shape;158;p34"/>
          <p:cNvPicPr preferRelativeResize="0"/>
          <p:nvPr/>
        </p:nvPicPr>
        <p:blipFill>
          <a:blip r:embed="rId3">
            <a:alphaModFix/>
          </a:blip>
          <a:stretch>
            <a:fillRect/>
          </a:stretch>
        </p:blipFill>
        <p:spPr>
          <a:xfrm>
            <a:off x="-3" y="-3"/>
            <a:ext cx="2787700" cy="1578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NJSBA Presentation">
  <a:themeElements>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NJSBA Presentation">
  <a:themeElements>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